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modernComment_127_EA922096.xml" ContentType="application/vnd.ms-powerpoint.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 id="2147483834" r:id="rId5"/>
    <p:sldMasterId id="2147483885" r:id="rId6"/>
  </p:sldMasterIdLst>
  <p:notesMasterIdLst>
    <p:notesMasterId r:id="rId52"/>
  </p:notesMasterIdLst>
  <p:sldIdLst>
    <p:sldId id="2147479586" r:id="rId7"/>
    <p:sldId id="2147483435" r:id="rId8"/>
    <p:sldId id="2147483331" r:id="rId9"/>
    <p:sldId id="298" r:id="rId10"/>
    <p:sldId id="303" r:id="rId11"/>
    <p:sldId id="280" r:id="rId12"/>
    <p:sldId id="2147483425" r:id="rId13"/>
    <p:sldId id="276" r:id="rId14"/>
    <p:sldId id="256" r:id="rId15"/>
    <p:sldId id="2147483328" r:id="rId16"/>
    <p:sldId id="262" r:id="rId17"/>
    <p:sldId id="2147483434" r:id="rId18"/>
    <p:sldId id="2147483645" r:id="rId19"/>
    <p:sldId id="2147483646" r:id="rId20"/>
    <p:sldId id="283" r:id="rId21"/>
    <p:sldId id="2147483630" r:id="rId22"/>
    <p:sldId id="258" r:id="rId23"/>
    <p:sldId id="268" r:id="rId24"/>
    <p:sldId id="259" r:id="rId25"/>
    <p:sldId id="275" r:id="rId26"/>
    <p:sldId id="260" r:id="rId27"/>
    <p:sldId id="270" r:id="rId28"/>
    <p:sldId id="2147483647" r:id="rId29"/>
    <p:sldId id="271" r:id="rId30"/>
    <p:sldId id="2076138315" r:id="rId31"/>
    <p:sldId id="2076138339" r:id="rId32"/>
    <p:sldId id="261" r:id="rId33"/>
    <p:sldId id="273" r:id="rId34"/>
    <p:sldId id="279" r:id="rId35"/>
    <p:sldId id="295" r:id="rId36"/>
    <p:sldId id="257" r:id="rId37"/>
    <p:sldId id="286" r:id="rId38"/>
    <p:sldId id="304" r:id="rId39"/>
    <p:sldId id="272" r:id="rId40"/>
    <p:sldId id="284" r:id="rId41"/>
    <p:sldId id="285" r:id="rId42"/>
    <p:sldId id="266" r:id="rId43"/>
    <p:sldId id="294" r:id="rId44"/>
    <p:sldId id="297" r:id="rId45"/>
    <p:sldId id="267" r:id="rId46"/>
    <p:sldId id="296" r:id="rId47"/>
    <p:sldId id="263" r:id="rId48"/>
    <p:sldId id="2147481032" r:id="rId49"/>
    <p:sldId id="2147483433" r:id="rId50"/>
    <p:sldId id="214748332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7B42D5C9-640A-E042-8C75-5950731570C5}">
          <p14:sldIdLst>
            <p14:sldId id="2147479586"/>
            <p14:sldId id="2147483435"/>
            <p14:sldId id="2147483331"/>
            <p14:sldId id="298"/>
            <p14:sldId id="303"/>
            <p14:sldId id="280"/>
            <p14:sldId id="2147483425"/>
            <p14:sldId id="276"/>
          </p14:sldIdLst>
        </p14:section>
        <p14:section name="Agents SDK" id="{04D12BCA-98BD-FD41-8943-2712F6B718D5}">
          <p14:sldIdLst>
            <p14:sldId id="256"/>
            <p14:sldId id="2147483328"/>
            <p14:sldId id="262"/>
            <p14:sldId id="2147483434"/>
          </p14:sldIdLst>
        </p14:section>
        <p14:section name="Teams AI Library" id="{640E2FD4-EC06-CB46-B3A4-4C53E9F1F4C8}">
          <p14:sldIdLst>
            <p14:sldId id="2147483645"/>
            <p14:sldId id="2147483646"/>
            <p14:sldId id="283"/>
            <p14:sldId id="2147483630"/>
            <p14:sldId id="258"/>
            <p14:sldId id="268"/>
            <p14:sldId id="259"/>
            <p14:sldId id="275"/>
            <p14:sldId id="260"/>
            <p14:sldId id="270"/>
            <p14:sldId id="2147483647"/>
            <p14:sldId id="271"/>
            <p14:sldId id="2076138315"/>
            <p14:sldId id="2076138339"/>
            <p14:sldId id="261"/>
            <p14:sldId id="273"/>
            <p14:sldId id="279"/>
            <p14:sldId id="295"/>
            <p14:sldId id="257"/>
            <p14:sldId id="286"/>
            <p14:sldId id="304"/>
            <p14:sldId id="272"/>
            <p14:sldId id="284"/>
            <p14:sldId id="285"/>
            <p14:sldId id="266"/>
            <p14:sldId id="294"/>
            <p14:sldId id="297"/>
            <p14:sldId id="267"/>
            <p14:sldId id="296"/>
            <p14:sldId id="263"/>
            <p14:sldId id="2147481032"/>
          </p14:sldIdLst>
        </p14:section>
        <p14:section name="Resources" id="{5E4F6635-439D-F845-B860-9DE31522A4FF}">
          <p14:sldIdLst>
            <p14:sldId id="2147483433"/>
            <p14:sldId id="214748332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6209551-D3FB-61AB-2A9D-0398FB50FC1B}" name="Carter Gilliam" initials="CG" userId="S::cagilliam@microsoft.com::18ccc194-ec62-4084-afe2-4998e616b1c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5D1C5"/>
    <a:srgbClr val="E8E6DF"/>
    <a:srgbClr val="525252"/>
    <a:srgbClr val="E4E2DC"/>
    <a:srgbClr val="AC62FF"/>
    <a:srgbClr val="000000"/>
    <a:srgbClr val="5DA7E7"/>
    <a:srgbClr val="71D9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A3E902-9C06-4DCC-99F4-40223436B0AA}" v="205" dt="2025-04-14T04:26:10.6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30"/>
    <p:restoredTop sz="90390" autoAdjust="0"/>
  </p:normalViewPr>
  <p:slideViewPr>
    <p:cSldViewPr snapToGrid="0">
      <p:cViewPr varScale="1">
        <p:scale>
          <a:sx n="94" d="100"/>
          <a:sy n="94" d="100"/>
        </p:scale>
        <p:origin x="1400" y="4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presProps" Target="presProps.xml"/><Relationship Id="rId58" Type="http://schemas.microsoft.com/office/2018/10/relationships/authors" Target="author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5/10/relationships/revisionInfo" Target="revisionInfo.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comments/modernComment_127_EA922096.xml><?xml version="1.0" encoding="utf-8"?>
<p188:cmLst xmlns:a="http://schemas.openxmlformats.org/drawingml/2006/main" xmlns:r="http://schemas.openxmlformats.org/officeDocument/2006/relationships" xmlns:p188="http://schemas.microsoft.com/office/powerpoint/2018/8/main">
  <p188:cm id="{B994796C-DDA2-4B5C-B19D-F339F1D89F94}" authorId="{86209551-D3FB-61AB-2A9D-0398FB50FC1B}" created="2025-04-09T15:18:14.459">
    <pc:sldMkLst xmlns:pc="http://schemas.microsoft.com/office/powerpoint/2013/main/command">
      <pc:docMk/>
      <pc:sldMk cId="3935445142" sldId="295"/>
    </pc:sldMkLst>
    <p188:txBody>
      <a:bodyPr/>
      <a:lstStyle/>
      <a:p>
        <a:r>
          <a:rPr lang="en-US"/>
          <a:t>Might adjust this demo</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4/14/25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latin typeface="Calibri"/>
                <a:ea typeface="Calibri"/>
                <a:cs typeface="Calibri"/>
              </a:rPr>
              <a:t>Ayca</a:t>
            </a:r>
            <a:endParaRPr lang="en-US" dirty="0">
              <a:latin typeface="Calibri"/>
              <a:ea typeface="Calibri"/>
              <a:cs typeface="Calibri"/>
            </a:endParaRPr>
          </a:p>
        </p:txBody>
      </p:sp>
      <p:sp>
        <p:nvSpPr>
          <p:cNvPr id="4" name="Slide Number Placeholder 3"/>
          <p:cNvSpPr>
            <a:spLocks noGrp="1"/>
          </p:cNvSpPr>
          <p:nvPr>
            <p:ph type="sldNum" sz="quarter" idx="5"/>
          </p:nvPr>
        </p:nvSpPr>
        <p:spPr/>
        <p:txBody>
          <a:bodyPr/>
          <a:lstStyle/>
          <a:p>
            <a:fld id="{6C822E6C-A02C-4BB1-90E8-FA24A474D4B7}" type="slidenum">
              <a:rPr lang="en-US" smtClean="0"/>
              <a:t>2</a:t>
            </a:fld>
            <a:endParaRPr lang="en-US"/>
          </a:p>
        </p:txBody>
      </p:sp>
    </p:spTree>
    <p:extLst>
      <p:ext uri="{BB962C8B-B14F-4D97-AF65-F5344CB8AC3E}">
        <p14:creationId xmlns:p14="http://schemas.microsoft.com/office/powerpoint/2010/main" val="2648759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626947-BBAC-5591-7377-8FB2628D16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58BE4-F8C4-9277-E093-D2869E1040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7F743C-20BA-9931-54B3-12826F72DB92}"/>
              </a:ext>
            </a:extLst>
          </p:cNvPr>
          <p:cNvSpPr>
            <a:spLocks noGrp="1"/>
          </p:cNvSpPr>
          <p:nvPr>
            <p:ph type="body" idx="1"/>
          </p:nvPr>
        </p:nvSpPr>
        <p:spPr/>
        <p:txBody>
          <a:bodyPr/>
          <a:lstStyle/>
          <a:p>
            <a:pPr marL="0" indent="0">
              <a:buFont typeface="Arial" panose="020B0604020202020204" pitchFamily="34" charset="0"/>
              <a:buNone/>
            </a:pPr>
            <a:r>
              <a:rPr lang="en-US" b="0"/>
              <a:t>Agents can be specialized subject-matter experts (SMEs) tailored to specific roles (HR, IT, PM …) – </a:t>
            </a:r>
            <a:r>
              <a:rPr lang="en-US" b="1"/>
              <a:t>&lt;CLICK&gt;</a:t>
            </a:r>
          </a:p>
          <a:p>
            <a:pPr marL="0" indent="0">
              <a:buFont typeface="Arial" panose="020B0604020202020204" pitchFamily="34" charset="0"/>
              <a:buNone/>
            </a:pPr>
            <a:endParaRPr lang="en-US" b="0"/>
          </a:p>
          <a:p>
            <a:pPr marL="0" indent="0">
              <a:buFont typeface="Arial" panose="020B0604020202020204" pitchFamily="34" charset="0"/>
              <a:buNone/>
            </a:pPr>
            <a:r>
              <a:rPr lang="en-US" b="0"/>
              <a:t>These specialized agents help employees efficiently complete tasks by leveraging role-specific knowledge and skills.</a:t>
            </a:r>
          </a:p>
          <a:p>
            <a:pPr marL="0" indent="0">
              <a:buFont typeface="Arial" panose="020B0604020202020204" pitchFamily="34" charset="0"/>
              <a:buNone/>
            </a:pPr>
            <a:endParaRPr lang="en-US" b="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0"/>
              <a:t>While personal productivity is valuable, collaborative workflows are crucial </a:t>
            </a:r>
            <a:r>
              <a:rPr lang="en-US" b="1"/>
              <a:t>&lt;CLICK&gt;</a:t>
            </a:r>
            <a:endParaRPr lang="en-US" b="0"/>
          </a:p>
          <a:p>
            <a:pPr marL="0" indent="0">
              <a:buFont typeface="Arial" panose="020B0604020202020204" pitchFamily="34" charset="0"/>
              <a:buNone/>
            </a:pPr>
            <a:endParaRPr lang="en-US" b="0"/>
          </a:p>
          <a:p>
            <a:pPr marL="0" indent="0">
              <a:buFont typeface="Arial" panose="020B0604020202020204" pitchFamily="34" charset="0"/>
              <a:buNone/>
            </a:pPr>
            <a:r>
              <a:rPr lang="en-US" b="0"/>
              <a:t>In most cases, specialized agents should support group collaboration to enable teams to tackle complex projects that individuals can't achieve alone.</a:t>
            </a:r>
          </a:p>
          <a:p>
            <a:pPr marL="0" indent="0">
              <a:buFont typeface="Arial" panose="020B0604020202020204" pitchFamily="34" charset="0"/>
              <a:buNone/>
            </a:pPr>
            <a:endParaRPr lang="en-US" b="0"/>
          </a:p>
          <a:p>
            <a:pPr marL="0" indent="0">
              <a:buFont typeface="Arial" panose="020B0604020202020204" pitchFamily="34" charset="0"/>
              <a:buNone/>
            </a:pPr>
            <a:r>
              <a:rPr lang="en-US" b="0"/>
              <a:t>Focusing on team-level agent interactions is essential to fully unlock and elevate enterprise-wide productivity.</a:t>
            </a:r>
          </a:p>
        </p:txBody>
      </p:sp>
      <p:sp>
        <p:nvSpPr>
          <p:cNvPr id="4" name="Header Placeholder 3">
            <a:extLst>
              <a:ext uri="{FF2B5EF4-FFF2-40B4-BE49-F238E27FC236}">
                <a16:creationId xmlns:a16="http://schemas.microsoft.com/office/drawing/2014/main" id="{C5479992-AD22-27FD-1C35-0D84998B662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DAAE3A6-FEF2-D9F7-6174-F9B9E36AD89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5ACC303-C19A-E01D-EAEA-EB6289714A8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4/14/25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0E2BE46-D73E-1D0E-D1C2-0602F3AD2D7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3597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For an agent to be a teammate, they need to be where teams collaborate (like Microsoft Teams), and in the flow of their work across chats, channels, and meetings.</a:t>
            </a:r>
          </a:p>
          <a:p>
            <a:pPr marL="0" indent="0">
              <a:buFont typeface="Arial" panose="020B0604020202020204" pitchFamily="34" charset="0"/>
              <a:buNone/>
            </a:pPr>
            <a:endParaRPr lang="en-US" b="0"/>
          </a:p>
          <a:p>
            <a:pPr marL="0" indent="0">
              <a:buFont typeface="Arial" panose="020B0604020202020204" pitchFamily="34" charset="0"/>
              <a:buNone/>
            </a:pPr>
            <a:r>
              <a:rPr lang="en-US" b="0"/>
              <a:t>Agents on Teams can collaborate with employees and even other agents participating in group workflows like any other teammate by @mentioning them, and agents can understand the context of the conversation and goals of your team. </a:t>
            </a:r>
          </a:p>
          <a:p>
            <a:pPr marL="0" indent="0">
              <a:buFont typeface="Arial" panose="020B0604020202020204" pitchFamily="34" charset="0"/>
              <a:buNone/>
            </a:pPr>
            <a:endParaRPr lang="en-US" b="0"/>
          </a:p>
          <a:p>
            <a:pPr marL="0" indent="0">
              <a:buFont typeface="Arial" panose="020B0604020202020204" pitchFamily="34" charset="0"/>
              <a:buNone/>
            </a:pPr>
            <a:r>
              <a:rPr lang="en-US" b="0"/>
              <a:t>When necessary, agents can pull in human teammates for approvals or additional input, ensuring smooth and efficient workflows (HITL)</a:t>
            </a:r>
          </a:p>
          <a:p>
            <a:pPr marL="0" indent="0">
              <a:buFont typeface="Arial" panose="020B0604020202020204" pitchFamily="34" charset="0"/>
              <a:buNone/>
            </a:pPr>
            <a:endParaRPr lang="en-US" b="0"/>
          </a:p>
          <a:p>
            <a:pPr marL="0" indent="0">
              <a:buFont typeface="Arial" panose="020B0604020202020204" pitchFamily="34" charset="0"/>
              <a:buNone/>
            </a:pPr>
            <a:r>
              <a:rPr lang="en-US" b="0"/>
              <a:t>Proactive capabilities empower agents to anticipate team needs, such as reminding about upcoming deadlines or sprint tasks, to ensure the team stays aligned and productive.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4/14/25 10:04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518857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73148-A94F-BAD9-FEDD-AB31C004D1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13EFCB-CEBD-F7D6-C0A6-F0518DCB0F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497240-8A1B-D263-48F2-690DED32476F}"/>
              </a:ext>
            </a:extLst>
          </p:cNvPr>
          <p:cNvSpPr>
            <a:spLocks noGrp="1"/>
          </p:cNvSpPr>
          <p:nvPr>
            <p:ph type="body" idx="1"/>
          </p:nvPr>
        </p:nvSpPr>
        <p:spPr/>
        <p:txBody>
          <a:bodyPr/>
          <a:lstStyle/>
          <a:p>
            <a:pPr marL="0" indent="0">
              <a:buFont typeface="Arial" panose="020B0604020202020204" pitchFamily="34" charset="0"/>
              <a:buNone/>
            </a:pPr>
            <a:r>
              <a:rPr lang="en-US"/>
              <a:t>Whether you are in channels or group chats, or a meeting -- your agent can join your team and participate with specialized capabilities to drive alignment and execution. </a:t>
            </a:r>
          </a:p>
          <a:p>
            <a:pPr marL="0" indent="0">
              <a:buFont typeface="Arial" panose="020B0604020202020204" pitchFamily="34" charset="0"/>
              <a:buNone/>
            </a:pPr>
            <a:endParaRPr lang="en-US"/>
          </a:p>
          <a:p>
            <a:pPr marL="0" indent="0">
              <a:buFont typeface="Arial" panose="020B0604020202020204" pitchFamily="34" charset="0"/>
              <a:buNone/>
            </a:pPr>
            <a:r>
              <a:rPr lang="en-US"/>
              <a:t>For example: if you’re planning for an event or a sales call, your team can gather quick insights from your CRM, your chats, your SharePoint documents and your meetings from a Collaborative Agent to be better prepared</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Ultimately, agents with group context become more effective teammates, enhancing collaboration and helping every team member perform at their best.</a:t>
            </a:r>
          </a:p>
          <a:p>
            <a:endParaRPr lang="en-US"/>
          </a:p>
        </p:txBody>
      </p:sp>
      <p:sp>
        <p:nvSpPr>
          <p:cNvPr id="4" name="Slide Number Placeholder 3">
            <a:extLst>
              <a:ext uri="{FF2B5EF4-FFF2-40B4-BE49-F238E27FC236}">
                <a16:creationId xmlns:a16="http://schemas.microsoft.com/office/drawing/2014/main" id="{17B1BA0F-D252-616A-104D-87EEFDB5C544}"/>
              </a:ext>
            </a:extLst>
          </p:cNvPr>
          <p:cNvSpPr>
            <a:spLocks noGrp="1"/>
          </p:cNvSpPr>
          <p:nvPr>
            <p:ph type="sldNum" sz="quarter" idx="5"/>
          </p:nvPr>
        </p:nvSpPr>
        <p:spPr/>
        <p:txBody>
          <a:bodyPr/>
          <a:lstStyle/>
          <a:p>
            <a:fld id="{FC62CF05-3905-4096-BC94-118BA64683E9}" type="slidenum">
              <a:rPr lang="en-US" smtClean="0"/>
              <a:t>16</a:t>
            </a:fld>
            <a:endParaRPr lang="en-US"/>
          </a:p>
        </p:txBody>
      </p:sp>
    </p:spTree>
    <p:extLst>
      <p:ext uri="{BB962C8B-B14F-4D97-AF65-F5344CB8AC3E}">
        <p14:creationId xmlns:p14="http://schemas.microsoft.com/office/powerpoint/2010/main" val="381685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B723F-D4BE-0AB9-2158-FC1709E67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ECA14E-9E9B-FDE0-B4AB-8496391C82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F97F7-CB93-0394-8D47-6EF6BC19055A}"/>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D89EDC77-67A1-8ACE-65D3-6C4BD909674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026791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9F22-0FBD-4ABA-071B-F2047C7EA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C05591-3B35-716B-CD4D-1C0FAD48D1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C02D9E-57FA-240A-5F6D-7249040869C1}"/>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1009D383-191A-AB24-B6D2-71881EC8263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4633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F9F06-AF52-2E62-8B6D-70CFD767C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50D836-97B0-DECF-6240-34726C37AE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4D437F-5967-E707-4EA9-29610D847C02}"/>
              </a:ext>
            </a:extLst>
          </p:cNvPr>
          <p:cNvSpPr>
            <a:spLocks noGrp="1"/>
          </p:cNvSpPr>
          <p:nvPr>
            <p:ph type="body" idx="1"/>
          </p:nvPr>
        </p:nvSpPr>
        <p:spPr/>
        <p:txBody>
          <a:bodyPr/>
          <a:lstStyle/>
          <a:p>
            <a:pPr marL="0" indent="0">
              <a:buFont typeface="Arial" panose="020B0604020202020204" pitchFamily="34" charset="0"/>
              <a:buNone/>
            </a:pPr>
            <a:r>
              <a:rPr lang="en-US" dirty="0"/>
              <a:t>We’ve invested in a UX built for collaboration between users and agents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Several new feature are coming to emphasize agents as teammates such as roster integration so users see which agents are in the chat along with their team</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dirty="0"/>
              <a:t>Other features made easy by the AI Library include: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AI Labels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Response streaming</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dirty="0"/>
              <a:t>Feedback buttons </a:t>
            </a:r>
          </a:p>
        </p:txBody>
      </p:sp>
      <p:sp>
        <p:nvSpPr>
          <p:cNvPr id="4" name="Slide Number Placeholder 3">
            <a:extLst>
              <a:ext uri="{FF2B5EF4-FFF2-40B4-BE49-F238E27FC236}">
                <a16:creationId xmlns:a16="http://schemas.microsoft.com/office/drawing/2014/main" id="{6195B932-16BD-E12F-5883-AC952E1DF21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86064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Beyond chats and channels, you agent works in a familiar UX in meeting chats too!</a:t>
            </a:r>
          </a:p>
        </p:txBody>
      </p:sp>
      <p:sp>
        <p:nvSpPr>
          <p:cNvPr id="4" name="Slide Number Placeholder 3"/>
          <p:cNvSpPr>
            <a:spLocks noGrp="1"/>
          </p:cNvSpPr>
          <p:nvPr>
            <p:ph type="sldNum" sz="quarter" idx="5"/>
          </p:nvPr>
        </p:nvSpPr>
        <p:spPr/>
        <p:txBody>
          <a:bodyPr/>
          <a:lstStyle/>
          <a:p>
            <a:fld id="{718F17B2-F9AC-44F9-8297-6C961D4603D6}" type="slidenum">
              <a:rPr lang="en-US" smtClean="0"/>
              <a:t>20</a:t>
            </a:fld>
            <a:endParaRPr lang="en-US"/>
          </a:p>
        </p:txBody>
      </p:sp>
    </p:spTree>
    <p:extLst>
      <p:ext uri="{BB962C8B-B14F-4D97-AF65-F5344CB8AC3E}">
        <p14:creationId xmlns:p14="http://schemas.microsoft.com/office/powerpoint/2010/main" val="7636836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8558F8-ACA8-BF0C-FABA-5FC260705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ABC574-69A9-A12F-9B97-A1ADCE515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E8B486-CBB7-9CC9-8708-C4042724FF73}"/>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88CB5E12-22AE-2FD3-18D8-CFB446384C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13659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0B658-DC1C-1E7B-4509-94F4D17C47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AA9267-1DD1-8578-F147-5E0D6EEFF4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B170AA-E798-0E76-C71D-1EB7935BD3D1}"/>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858B82B8-4E64-ADCD-4B4E-A147C2CA3B7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71622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a:t>Integrating knowledge—whether through Azure AI Search, SharePoint libraries, or Microsoft Graph—is one of the most valuable ways to enrich your agent.</a:t>
            </a:r>
          </a:p>
          <a:p>
            <a:endParaRPr lang="en-US"/>
          </a:p>
          <a:p>
            <a:r>
              <a:rPr lang="en-US"/>
              <a:t>Graph is especially valuable for agents in teams for gathering context from chats, channels and meetings.</a:t>
            </a:r>
          </a:p>
          <a:p>
            <a:endParaRPr lang="en-US"/>
          </a:p>
          <a:p>
            <a:r>
              <a:rPr lang="en-US"/>
              <a:t>It’s exciting to share that our “post meeting insights” feature – the AI Summary you see after meetings is coming to the graph APIs, and later this year the full real-time transcripts of meeting are also coming - in addition to what you already have with post-meeting transcript, roster, roles, and files.</a:t>
            </a:r>
          </a:p>
          <a:p>
            <a:endParaRPr lang="en-US"/>
          </a:p>
          <a:p>
            <a:r>
              <a:rPr lang="en-US"/>
              <a:t>Your agent has the context and knowledge of a teammate by using graph</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1"/>
              <a:t>&lt;Now I am going to hand it over to Carter to walk you through additional options for knowledge sources, orchestration and more&gt;</a:t>
            </a:r>
          </a:p>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4/14/25 10:04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92704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Ayca</a:t>
            </a:r>
          </a:p>
        </p:txBody>
      </p:sp>
      <p:sp>
        <p:nvSpPr>
          <p:cNvPr id="4" name="Slide Number Placeholder 3"/>
          <p:cNvSpPr>
            <a:spLocks noGrp="1"/>
          </p:cNvSpPr>
          <p:nvPr>
            <p:ph type="sldNum" sz="quarter" idx="5"/>
          </p:nvPr>
        </p:nvSpPr>
        <p:spPr/>
        <p:txBody>
          <a:bodyPr/>
          <a:lstStyle/>
          <a:p>
            <a:fld id="{6C822E6C-A02C-4BB1-90E8-FA24A474D4B7}" type="slidenum">
              <a:rPr lang="en-US" smtClean="0"/>
              <a:t>3</a:t>
            </a:fld>
            <a:endParaRPr lang="en-US"/>
          </a:p>
        </p:txBody>
      </p:sp>
    </p:spTree>
    <p:extLst>
      <p:ext uri="{BB962C8B-B14F-4D97-AF65-F5344CB8AC3E}">
        <p14:creationId xmlns:p14="http://schemas.microsoft.com/office/powerpoint/2010/main" val="5014103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45F29-41F6-32FD-3253-94EBAE1244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608666-93E4-9FBA-78FE-ED22EE91F0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D34BAF-AED2-B189-E48E-B60429FE96C3}"/>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0D40900E-1ED6-DB8F-ECC4-8CC4DB63B6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94202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53FA3-25D7-099F-FF40-3AFBFE367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B5EED5-3070-6F97-F895-0FD899B6B9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787F1-03F6-D1E6-9AC3-33A7766E3548}"/>
              </a:ext>
            </a:extLst>
          </p:cNvPr>
          <p:cNvSpPr>
            <a:spLocks noGrp="1"/>
          </p:cNvSpPr>
          <p:nvPr>
            <p:ph type="body" idx="1"/>
          </p:nvPr>
        </p:nvSpPr>
        <p:spPr/>
        <p:txBody>
          <a:bodyPr/>
          <a:lstStyle/>
          <a:p>
            <a:r>
              <a:rPr lang="en-US"/>
              <a:t>Agents retain conversational context and can reason over the current chat to a certain extant, but begin to lose important details over long running conversations or across different conversations</a:t>
            </a:r>
          </a:p>
          <a:p>
            <a:endParaRPr lang="en-US"/>
          </a:p>
          <a:p>
            <a:r>
              <a:rPr lang="en-US"/>
              <a:t>Memory helps fix this by giving the agent a way to store the context of previous interactions </a:t>
            </a:r>
            <a:r>
              <a:rPr lang="en-US" b="0" i="0">
                <a:solidFill>
                  <a:srgbClr val="1F2328"/>
                </a:solidFill>
                <a:effectLst/>
                <a:latin typeface="-apple-system"/>
              </a:rPr>
              <a:t>enabling the agent to make more informed decisions and provide more accurate responses. </a:t>
            </a:r>
          </a:p>
          <a:p>
            <a:endParaRPr lang="en-US" b="0" i="0">
              <a:solidFill>
                <a:srgbClr val="1F2328"/>
              </a:solidFill>
              <a:effectLst/>
              <a:latin typeface="-apple-system"/>
            </a:endParaRPr>
          </a:p>
          <a:p>
            <a:r>
              <a:rPr lang="en-US" b="0" i="0">
                <a:solidFill>
                  <a:srgbClr val="1F2328"/>
                </a:solidFill>
                <a:effectLst/>
                <a:latin typeface="-apple-system"/>
              </a:rPr>
              <a:t>When you tell your agent you’re a tax account in Washington state it can remember this context when giving advice relevant to that work vs a tax account in California.</a:t>
            </a:r>
            <a:endParaRPr lang="en-US"/>
          </a:p>
          <a:p>
            <a:endParaRPr lang="en-US"/>
          </a:p>
          <a:p>
            <a:r>
              <a:rPr lang="en-US"/>
              <a:t>Read Memory considerations and benefits</a:t>
            </a:r>
          </a:p>
          <a:p>
            <a:endParaRPr lang="en-US"/>
          </a:p>
        </p:txBody>
      </p:sp>
      <p:sp>
        <p:nvSpPr>
          <p:cNvPr id="4" name="Header Placeholder 3">
            <a:extLst>
              <a:ext uri="{FF2B5EF4-FFF2-40B4-BE49-F238E27FC236}">
                <a16:creationId xmlns:a16="http://schemas.microsoft.com/office/drawing/2014/main" id="{C187991C-7635-CF4F-98C2-22CF826375B8}"/>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B25811D4-0F0B-A7D1-80CB-F0AE1ABE3F8B}"/>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CA06957-F0B9-39C5-E510-6BA675A9AB4B}"/>
              </a:ext>
            </a:extLst>
          </p:cNvPr>
          <p:cNvSpPr>
            <a:spLocks noGrp="1"/>
          </p:cNvSpPr>
          <p:nvPr>
            <p:ph type="dt" idx="12"/>
          </p:nvPr>
        </p:nvSpPr>
        <p:spPr/>
        <p:txBody>
          <a:bodyPr/>
          <a:lstStyle/>
          <a:p>
            <a:fld id="{72E0C910-0166-48E0-B8EF-5071277A02A8}" type="datetime8">
              <a:rPr lang="en-US" smtClean="0"/>
              <a:t>4/14/25 10:04 AM</a:t>
            </a:fld>
            <a:endParaRPr lang="en-US"/>
          </a:p>
        </p:txBody>
      </p:sp>
      <p:sp>
        <p:nvSpPr>
          <p:cNvPr id="7" name="Slide Number Placeholder 6">
            <a:extLst>
              <a:ext uri="{FF2B5EF4-FFF2-40B4-BE49-F238E27FC236}">
                <a16:creationId xmlns:a16="http://schemas.microsoft.com/office/drawing/2014/main" id="{9041EB60-6F54-4897-32D7-919967843EE6}"/>
              </a:ext>
            </a:extLst>
          </p:cNvPr>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589621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0" i="0">
                <a:effectLst/>
                <a:latin typeface="-apple-system"/>
              </a:rPr>
              <a:t>Until now, to build contextual understanding of user needs, you had to parse raw transcripts from any chat, channel, and meeting your agent operated and grabbed from graph, then synthesize it on your own. This led to inconsistent, complex, vulnerable, and error-prone implementations. </a:t>
            </a:r>
            <a:br>
              <a:rPr lang="en-US" b="0" i="0">
                <a:effectLst/>
                <a:latin typeface="-apple-system"/>
              </a:rPr>
            </a:br>
            <a:br>
              <a:rPr lang="en-US" b="0" i="0">
                <a:effectLst/>
                <a:latin typeface="-apple-system"/>
              </a:rPr>
            </a:br>
            <a:r>
              <a:rPr lang="en-US" b="0" i="0">
                <a:effectLst/>
                <a:latin typeface="-apple-system"/>
              </a:rPr>
              <a:t>Memory with the Teams AI Library fixes that. Agents can now utilize a sophisticated semantic memory system, encompassing three critical things: </a:t>
            </a:r>
            <a:br>
              <a:rPr lang="en-US" b="0" i="0">
                <a:effectLst/>
                <a:latin typeface="-apple-system"/>
              </a:rPr>
            </a:br>
            <a:br>
              <a:rPr lang="en-US" b="0" i="0">
                <a:effectLst/>
                <a:latin typeface="-apple-system"/>
              </a:rPr>
            </a:br>
            <a:r>
              <a:rPr lang="en-US" b="0" i="0">
                <a:effectLst/>
                <a:latin typeface="-apple-system"/>
              </a:rPr>
              <a:t>1. Automatic memory extraction intelligently captures and stores relevant details without manual intervention.</a:t>
            </a:r>
          </a:p>
          <a:p>
            <a:pPr algn="l">
              <a:buNone/>
            </a:pPr>
            <a:r>
              <a:rPr lang="en-US" b="0" i="0">
                <a:effectLst/>
                <a:latin typeface="-apple-system"/>
              </a:rPr>
              <a:t>2. Working memory retains recent interactions for immediate context. </a:t>
            </a:r>
          </a:p>
          <a:p>
            <a:pPr algn="l">
              <a:buNone/>
            </a:pPr>
            <a:r>
              <a:rPr lang="en-US" b="0" i="0">
                <a:effectLst/>
                <a:latin typeface="-apple-system"/>
              </a:rPr>
              <a:t>3. Long-term memory stores persistent user information for future reference. </a:t>
            </a:r>
            <a:br>
              <a:rPr lang="en-US" b="0" i="0">
                <a:effectLst/>
                <a:latin typeface="-apple-system"/>
              </a:rPr>
            </a:br>
            <a:endParaRPr lang="en-US" b="0" i="0">
              <a:solidFill>
                <a:srgbClr val="1F2328"/>
              </a:solidFill>
              <a:effectLst/>
              <a:latin typeface="-apple-system"/>
            </a:endParaRPr>
          </a:p>
          <a:p>
            <a:pPr algn="l">
              <a:buNone/>
            </a:pPr>
            <a:r>
              <a:rPr lang="en-US" b="0" i="0">
                <a:solidFill>
                  <a:srgbClr val="1F2328"/>
                </a:solidFill>
                <a:effectLst/>
                <a:latin typeface="-apple-system"/>
              </a:rPr>
              <a:t>The agent is given access to the memory module as an explicit tool call to retrieve semantic memories if needed. The working memory on the other hand is fetched before the functional loop begins.</a:t>
            </a:r>
          </a:p>
          <a:p>
            <a:pPr>
              <a:buNone/>
            </a:pPr>
            <a:br>
              <a:rPr lang="en-US" b="0" i="0">
                <a:solidFill>
                  <a:srgbClr val="1F2328"/>
                </a:solidFill>
                <a:effectLst/>
                <a:latin typeface="-apple-system"/>
              </a:rPr>
            </a:br>
            <a:r>
              <a:rPr lang="en-US" b="0" i="0">
                <a:solidFill>
                  <a:srgbClr val="1F2328"/>
                </a:solidFill>
                <a:effectLst/>
                <a:latin typeface="-apple-system"/>
              </a:rPr>
              <a:t>The memory extraction happens in the background whenever messages are received by the agent, or sent by the agent.</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4/14/25 10:04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519957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EA2DB-1E31-B5CB-D28E-472547520C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8E51BF-7954-0CDA-3692-C4D57558BC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4BFC6A-F6A3-933F-B3F9-3A7789171080}"/>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663D6398-85B0-348F-C735-5029960959B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34976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E907E-52B2-789C-DA72-42518E6972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0F7C4C-2514-8387-63CA-9E820CA8B5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A9B26-7A62-7492-934A-1403635820B8}"/>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063C639D-823D-B8BF-7FC1-3C8CE8BF205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8550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ABD493-0953-682C-602F-B3C467F9A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E33DD1-1B9A-4E6B-08CD-E203AC41E6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70CACA-D66B-C662-EBB6-8EE9AF225823}"/>
              </a:ext>
            </a:extLst>
          </p:cNvPr>
          <p:cNvSpPr>
            <a:spLocks noGrp="1"/>
          </p:cNvSpPr>
          <p:nvPr>
            <p:ph type="body" idx="1"/>
          </p:nvPr>
        </p:nvSpPr>
        <p:spPr/>
        <p:txBody>
          <a:bodyPr/>
          <a:lstStyle/>
          <a:p>
            <a:r>
              <a:rPr lang="en-US"/>
              <a:t>Custom engine agents and the Teams AI Library allow for custom orchestration, which means you can choose auto-gen, lang chain, or use your own. This enable multi-agent interactions.</a:t>
            </a:r>
          </a:p>
          <a:p>
            <a:endParaRPr lang="en-US"/>
          </a:p>
        </p:txBody>
      </p:sp>
      <p:sp>
        <p:nvSpPr>
          <p:cNvPr id="4" name="Header Placeholder 3">
            <a:extLst>
              <a:ext uri="{FF2B5EF4-FFF2-40B4-BE49-F238E27FC236}">
                <a16:creationId xmlns:a16="http://schemas.microsoft.com/office/drawing/2014/main" id="{300FB421-4E7B-58E4-13BF-D99887BE7C45}"/>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40D1B098-49F4-7BBE-10DD-0714B1FA289F}"/>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5571A0-C3BD-BC12-6DA1-1363A31B14A6}"/>
              </a:ext>
            </a:extLst>
          </p:cNvPr>
          <p:cNvSpPr>
            <a:spLocks noGrp="1"/>
          </p:cNvSpPr>
          <p:nvPr>
            <p:ph type="dt" idx="12"/>
          </p:nvPr>
        </p:nvSpPr>
        <p:spPr/>
        <p:txBody>
          <a:bodyPr/>
          <a:lstStyle/>
          <a:p>
            <a:fld id="{72E0C910-0166-48E0-B8EF-5071277A02A8}" type="datetime8">
              <a:rPr lang="en-US" smtClean="0"/>
              <a:t>4/14/25 10:04 AM</a:t>
            </a:fld>
            <a:endParaRPr lang="en-US"/>
          </a:p>
        </p:txBody>
      </p:sp>
      <p:sp>
        <p:nvSpPr>
          <p:cNvPr id="7" name="Slide Number Placeholder 6">
            <a:extLst>
              <a:ext uri="{FF2B5EF4-FFF2-40B4-BE49-F238E27FC236}">
                <a16:creationId xmlns:a16="http://schemas.microsoft.com/office/drawing/2014/main" id="{D2A45058-7322-4B56-A08F-1EF683A2E7C4}"/>
              </a:ext>
            </a:extLst>
          </p:cNvPr>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81462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a:t>Let’s see collaborative custom agent in action.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r>
              <a:rPr lang="en-GB"/>
              <a:t>For this we are going to use a sample from the Teams AI Library the Data Analyst, which is actually a team of agents that work together to dynamically generate adaptive card charts in teams utilizing your back data from SQL database per requests from a financial team</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r>
              <a:rPr lang="en-GB"/>
              <a:t>Chatting with your data is a top use case and enabling a team to chat with financial data with visual capabilities within teams showcases what’s possible beyond text to quickly gather insights and trends from dynamic charts without needing any database or power bi skills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a:t>Custom orchestration allows for multi-agents to work together and have each specialized roles for supporting a team’s needs.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a:effectLst/>
                <a:latin typeface="-apple-system"/>
              </a:rPr>
              <a:t>🔍 Under the Hood:</a:t>
            </a:r>
            <a:br>
              <a:rPr lang="en-US" b="0" i="0">
                <a:effectLst/>
                <a:latin typeface="-apple-system"/>
              </a:rPr>
            </a:br>
            <a:r>
              <a:rPr lang="en-US" b="0" i="0">
                <a:effectLst/>
                <a:latin typeface="-apple-system"/>
              </a:rPr>
              <a:t>⚡Data Analyst Agent (Orchestrator): The brains of the operation.</a:t>
            </a:r>
            <a:br>
              <a:rPr lang="en-US" b="0" i="0">
                <a:effectLst/>
                <a:latin typeface="-apple-system"/>
              </a:rPr>
            </a:br>
            <a:r>
              <a:rPr lang="en-US" b="0" i="0">
                <a:effectLst/>
                <a:latin typeface="-apple-system"/>
              </a:rPr>
              <a:t>⚡SQL Expert Agent: Handles the database (so you don't have to!).</a:t>
            </a:r>
            <a:br>
              <a:rPr lang="en-US" b="0" i="0">
                <a:effectLst/>
                <a:latin typeface="-apple-system"/>
              </a:rPr>
            </a:br>
            <a:r>
              <a:rPr lang="en-US" b="0" i="0">
                <a:effectLst/>
                <a:latin typeface="-apple-system"/>
              </a:rPr>
              <a:t>⚡AC Expert Agent: Adaptive Cards bringing data to life visually.</a:t>
            </a:r>
            <a:br>
              <a:rPr lang="en-US" b="0" i="0">
                <a:effectLst/>
                <a:latin typeface="-apple-system"/>
              </a:rPr>
            </a:br>
            <a:r>
              <a:rPr lang="en-US" b="0" i="0">
                <a:effectLst/>
                <a:latin typeface="-apple-system"/>
              </a:rPr>
              <a:t>⚡Base Agent (LLM Powered): The natural language engine making it all intuitive.</a:t>
            </a:r>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endParaRPr lang="en-GB"/>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a:t>In </a:t>
            </a:r>
            <a:r>
              <a:rPr lang="en-GB" err="1"/>
              <a:t>VSCode</a:t>
            </a:r>
            <a:r>
              <a:rPr lang="en-GB"/>
              <a:t> with data analyst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a:t>Once the pre-requisites are set up, all I have to do is press F5 to test the sample in teams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a:t>Here the data analyst is in a Teams channel, where we have an upcoming financial review</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a:t>We can ask the analyst to give us the regional sales numbers for 2022 Q1 in natural language. No filtering, no opening power bi or creating a dashboard, the agent does it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a:t>Behind the scenes in the terminal we can see the agents coordinating with each other</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a:t>In the </a:t>
            </a:r>
            <a:r>
              <a:rPr lang="en-GB" err="1"/>
              <a:t>app.ts</a:t>
            </a:r>
            <a:r>
              <a:rPr lang="en-GB"/>
              <a:t> file you can see the </a:t>
            </a:r>
            <a:r>
              <a:rPr lang="en-GB" err="1"/>
              <a:t>processingstate</a:t>
            </a:r>
            <a:r>
              <a:rPr lang="en-GB"/>
              <a:t> and </a:t>
            </a:r>
            <a:r>
              <a:rPr lang="en-GB" err="1"/>
              <a:t>progess</a:t>
            </a:r>
            <a:r>
              <a:rPr lang="en-GB"/>
              <a:t> update , which gives proactive updates to what the agent is doing from planning query, fetching data or generating the visualization keeping us in the loop on where it is at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a:t>Other items such as the </a:t>
            </a:r>
            <a:r>
              <a:rPr lang="en-GB" err="1"/>
              <a:t>feedbackloop</a:t>
            </a:r>
            <a:r>
              <a:rPr lang="en-GB"/>
              <a:t> are here</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a:p>
          <a:p>
            <a:pPr marL="0" marR="0" lvl="0" indent="0" algn="l" defTabSz="914367" rtl="0" eaLnBrk="1" fontAlgn="auto" latinLnBrk="0" hangingPunct="1">
              <a:lnSpc>
                <a:spcPct val="90000"/>
              </a:lnSpc>
              <a:spcBef>
                <a:spcPts val="0"/>
              </a:spcBef>
              <a:spcAft>
                <a:spcPts val="333"/>
              </a:spcAft>
              <a:buClrTx/>
              <a:buSzTx/>
              <a:buFontTx/>
              <a:buNone/>
              <a:tabLst/>
              <a:defRPr/>
            </a:pPr>
            <a:endParaRPr lang="en-GB"/>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4/14/25 10:04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1217101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63EE3-A6AF-DEC0-4B5C-3F239914F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04AA1B-4E1B-39B2-6301-F3F6F937E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5FCE52-7D64-8824-1A54-AE4C4F207E7F}"/>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4D176E94-FA40-4569-847F-0DB55C35563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388257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6230D-F907-8670-825B-DA4346B3C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44AAB2-EAE7-8116-8DE8-1B404458A5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215FF9-2A01-517A-C4A4-7772AF56B37C}"/>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ED51045C-37DF-D315-A184-5FB06FBA7D3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84384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B782F-4484-9537-6B5B-61FDC4F05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361204-BFBA-CE75-74D6-528467050C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42F8A7-DC5E-7B54-3774-9F820E6F94CF}"/>
              </a:ext>
            </a:extLst>
          </p:cNvPr>
          <p:cNvSpPr>
            <a:spLocks noGrp="1"/>
          </p:cNvSpPr>
          <p:nvPr>
            <p:ph type="body" idx="1"/>
          </p:nvPr>
        </p:nvSpPr>
        <p:spPr/>
        <p:txBody>
          <a:bodyPr/>
          <a:lstStyle/>
          <a:p>
            <a:pPr>
              <a:buNone/>
            </a:pPr>
            <a:r>
              <a:rPr lang="en-US" b="0"/>
              <a:t>With greater autonomy comes the need for greater trust to provide confidence the agent is on track</a:t>
            </a:r>
          </a:p>
          <a:p>
            <a:pPr>
              <a:buNone/>
            </a:pPr>
            <a:endParaRPr lang="en-US" b="1"/>
          </a:p>
          <a:p>
            <a:pPr>
              <a:buNone/>
            </a:pPr>
            <a:r>
              <a:rPr lang="en-US" b="1"/>
              <a:t>Transparency</a:t>
            </a:r>
            <a:r>
              <a:rPr lang="en-US"/>
              <a:t>:</a:t>
            </a:r>
            <a:br>
              <a:rPr lang="en-US"/>
            </a:br>
            <a:r>
              <a:rPr lang="en-US"/>
              <a:t>Agents regularly provide clear status updates, helping users track task progress and building confidence in agent reliability.</a:t>
            </a:r>
          </a:p>
          <a:p>
            <a:pPr>
              <a:buNone/>
            </a:pPr>
            <a:r>
              <a:rPr lang="en-US" b="1"/>
              <a:t>Human-in-the-loop</a:t>
            </a:r>
            <a:r>
              <a:rPr lang="en-US"/>
              <a:t>:</a:t>
            </a:r>
            <a:br>
              <a:rPr lang="en-US"/>
            </a:br>
            <a:r>
              <a:rPr lang="en-US"/>
              <a:t>Users retain control and oversight, with the ability to adjust, approve, or extend tasks at critical decision points, ensuring outcomes meet expectations.</a:t>
            </a:r>
          </a:p>
          <a:p>
            <a:r>
              <a:rPr lang="en-US" b="1"/>
              <a:t>Coordination</a:t>
            </a:r>
            <a:r>
              <a:rPr lang="en-US"/>
              <a:t>:</a:t>
            </a:r>
            <a:br>
              <a:rPr lang="en-US"/>
            </a:br>
            <a:r>
              <a:rPr lang="en-US"/>
              <a:t>Agents facilitate collaboration by effectively coordinating tasks with a  team such as in a channel rather than relying solely on individual input, ensuring alignment and accountability for business-critical tasks</a:t>
            </a:r>
          </a:p>
          <a:p>
            <a:endParaRPr lang="en-US"/>
          </a:p>
          <a:p>
            <a:r>
              <a:rPr lang="en-US"/>
              <a:t>When something fails you have an it support channel with on call engineers being able to collaborate with the agent immediately</a:t>
            </a:r>
          </a:p>
        </p:txBody>
      </p:sp>
      <p:sp>
        <p:nvSpPr>
          <p:cNvPr id="4" name="Header Placeholder 3">
            <a:extLst>
              <a:ext uri="{FF2B5EF4-FFF2-40B4-BE49-F238E27FC236}">
                <a16:creationId xmlns:a16="http://schemas.microsoft.com/office/drawing/2014/main" id="{0FB8EF47-3438-613E-765B-FE01B605B50B}"/>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D250FAC-D979-ECE2-929B-DD73A60E354E}"/>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90A4C2-BC1A-EFB4-BE52-53B447091CB0}"/>
              </a:ext>
            </a:extLst>
          </p:cNvPr>
          <p:cNvSpPr>
            <a:spLocks noGrp="1"/>
          </p:cNvSpPr>
          <p:nvPr>
            <p:ph type="dt" idx="12"/>
          </p:nvPr>
        </p:nvSpPr>
        <p:spPr/>
        <p:txBody>
          <a:bodyPr/>
          <a:lstStyle/>
          <a:p>
            <a:fld id="{72E0C910-0166-48E0-B8EF-5071277A02A8}" type="datetime8">
              <a:rPr lang="en-US" smtClean="0"/>
              <a:t>4/14/25 10:04 AM</a:t>
            </a:fld>
            <a:endParaRPr lang="en-US"/>
          </a:p>
        </p:txBody>
      </p:sp>
      <p:sp>
        <p:nvSpPr>
          <p:cNvPr id="7" name="Slide Number Placeholder 6">
            <a:extLst>
              <a:ext uri="{FF2B5EF4-FFF2-40B4-BE49-F238E27FC236}">
                <a16:creationId xmlns:a16="http://schemas.microsoft.com/office/drawing/2014/main" id="{6E5A8492-A091-3D2D-6491-7331336F364A}"/>
              </a:ext>
            </a:extLst>
          </p:cNvPr>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161968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1AE43F-BD87-55AF-7B22-CD4DD4C85F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E459B-5C45-C643-DF52-FB1AFC3801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9AE168-C82D-993A-5E13-36414B1E89D2}"/>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B19C55B5-09FB-FAFE-5E21-EB271C8E41F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60467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8AD89-7980-2AC0-C305-710F90C145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BD2434-6BDD-E7BA-FA69-916D1B736B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3CB533-8BB1-50E4-6732-A40D940349D6}"/>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184DC426-308D-5208-ECF7-B57BCB95522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419021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EE5D80-E20A-F91C-8C27-06CED35ECD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9C5EA2-4FC2-47C0-C55D-692BF9EAF3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B274AD-2643-7FB0-3C84-7499F65626DE}"/>
              </a:ext>
            </a:extLst>
          </p:cNvPr>
          <p:cNvSpPr>
            <a:spLocks noGrp="1"/>
          </p:cNvSpPr>
          <p:nvPr>
            <p:ph type="body" idx="1"/>
          </p:nvPr>
        </p:nvSpPr>
        <p:spPr/>
        <p:txBody>
          <a:bodyPr/>
          <a:lstStyle/>
          <a:p>
            <a:pPr defTabSz="914367">
              <a:lnSpc>
                <a:spcPct val="90000"/>
              </a:lnSpc>
              <a:spcAft>
                <a:spcPts val="333"/>
              </a:spcAft>
              <a:defRPr/>
            </a:pPr>
            <a:r>
              <a:rPr lang="en-US" dirty="0"/>
              <a:t>Carter</a:t>
            </a:r>
          </a:p>
          <a:p>
            <a:pPr defTabSz="914367">
              <a:lnSpc>
                <a:spcPct val="90000"/>
              </a:lnSpc>
              <a:spcAft>
                <a:spcPts val="333"/>
              </a:spcAft>
              <a:defRPr/>
            </a:pPr>
            <a:endParaRPr lang="en-US" dirty="0"/>
          </a:p>
          <a:p>
            <a:pPr marL="0" marR="0" lvl="0" indent="0" algn="l" defTabSz="914367">
              <a:lnSpc>
                <a:spcPct val="90000"/>
              </a:lnSpc>
              <a:spcBef>
                <a:spcPts val="0"/>
              </a:spcBef>
              <a:spcAft>
                <a:spcPts val="333"/>
              </a:spcAft>
              <a:buClrTx/>
              <a:buSzTx/>
              <a:buFontTx/>
              <a:buNone/>
              <a:tabLst/>
              <a:defRPr/>
            </a:pPr>
            <a:r>
              <a:rPr lang="en-US" dirty="0"/>
              <a:t>Here is general structure of a custom engine agent that you can fully customize as a developer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a:t>
            </a:r>
            <a:r>
              <a:rPr lang="en-US" sz="900" b="1" i="0" dirty="0">
                <a:solidFill>
                  <a:srgbClr val="000000"/>
                </a:solidFill>
                <a:effectLst/>
                <a:latin typeface="Segoe UI" panose="020B0502040204020203" pitchFamily="34" charset="0"/>
              </a:rPr>
              <a:t>Agent architecture </a:t>
            </a:r>
            <a:r>
              <a:rPr lang="en-US" sz="900" b="0" i="0" dirty="0">
                <a:solidFill>
                  <a:srgbClr val="000000"/>
                </a:solidFill>
                <a:effectLst/>
                <a:latin typeface="Segoe UI" panose="020B0502040204020203" pitchFamily="34" charset="0"/>
              </a:rPr>
              <a:t>consists of one or more foundational models, an orchestrator, knowledge, skills, autonomous capabilities and a user experience / UI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Foundational models </a:t>
            </a:r>
            <a:r>
              <a:rPr lang="en-US" sz="900" dirty="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Orchestrator</a:t>
            </a:r>
            <a:r>
              <a:rPr lang="en-US" sz="900" b="1" dirty="0"/>
              <a:t> </a:t>
            </a:r>
            <a:r>
              <a:rPr lang="en-US" sz="900" dirty="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solidFill>
                  <a:srgbClr val="483668"/>
                </a:solidFill>
                <a:latin typeface="+mj-lt"/>
              </a:rPr>
              <a:t>Knowledge</a:t>
            </a:r>
            <a:r>
              <a:rPr lang="en-US" sz="900" b="1" dirty="0"/>
              <a:t> </a:t>
            </a:r>
            <a:r>
              <a:rPr lang="en-US" sz="900" dirty="0"/>
              <a:t>is the information agents can reason over to answer user prompts. Agents can expand their native semantic understanding beyond the source data used for their training to provide relevant, contextual responses.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dirty="0">
                <a:solidFill>
                  <a:srgbClr val="483668"/>
                </a:solidFill>
                <a:latin typeface="+mj-lt"/>
              </a:rPr>
              <a:t>Skills such as Actions</a:t>
            </a:r>
            <a:r>
              <a:rPr lang="en-US" sz="800" b="1" dirty="0"/>
              <a:t> </a:t>
            </a:r>
            <a:r>
              <a:rPr lang="en-US" sz="800" dirty="0"/>
              <a:t>are tasks agents can perform on your behalf, from real-time data lookups to executing changes and updates on behalf of the user.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Custom engine agents can be deployed across Microsoft Teams, M365 Copilot (coming soon), web, outlook and + other messaging channels.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dirty="0">
                <a:solidFill>
                  <a:srgbClr val="000000"/>
                </a:solidFill>
                <a:effectLst/>
                <a:latin typeface="Segoe UI" panose="020B0502040204020203" pitchFamily="34" charset="0"/>
              </a:rPr>
              <a:t>The glue that holds everything together so you can accelerate your build are two SDKs: Microsoft 365 Agents SDK and the Teams AI Library</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0" i="0" dirty="0">
              <a:solidFill>
                <a:srgbClr val="000000"/>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8D7E4D24-C02D-8495-217C-72F077FE65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6286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653CB-F5C4-5157-5CF9-A93EF171F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738905-DAF2-2683-7E1B-06226731C3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CB96A1-893A-CDF6-C58D-BC0F3F10258E}"/>
              </a:ext>
            </a:extLst>
          </p:cNvPr>
          <p:cNvSpPr>
            <a:spLocks noGrp="1"/>
          </p:cNvSpPr>
          <p:nvPr>
            <p:ph type="body" idx="1"/>
          </p:nvPr>
        </p:nvSpPr>
        <p:spPr/>
        <p:txBody>
          <a:bodyPr/>
          <a:lstStyle/>
          <a:p>
            <a:r>
              <a:rPr lang="en-US"/>
              <a:t>CEA &amp; Teams AI Model agnostic </a:t>
            </a:r>
          </a:p>
          <a:p>
            <a:endParaRPr lang="en-US"/>
          </a:p>
          <a:p>
            <a:r>
              <a:rPr lang="en-US"/>
              <a:t>Azure ai foundry</a:t>
            </a:r>
          </a:p>
          <a:p>
            <a:r>
              <a:rPr lang="en-US" err="1"/>
              <a:t>Openai</a:t>
            </a:r>
            <a:r>
              <a:rPr lang="en-US"/>
              <a:t> </a:t>
            </a:r>
          </a:p>
          <a:p>
            <a:r>
              <a:rPr lang="en-US" err="1"/>
              <a:t>Huggingface</a:t>
            </a:r>
            <a:endParaRPr lang="en-US"/>
          </a:p>
          <a:p>
            <a:endParaRPr lang="en-US"/>
          </a:p>
          <a:p>
            <a:endParaRPr lang="en-US"/>
          </a:p>
        </p:txBody>
      </p:sp>
      <p:sp>
        <p:nvSpPr>
          <p:cNvPr id="4" name="Header Placeholder 3">
            <a:extLst>
              <a:ext uri="{FF2B5EF4-FFF2-40B4-BE49-F238E27FC236}">
                <a16:creationId xmlns:a16="http://schemas.microsoft.com/office/drawing/2014/main" id="{5B714F86-7146-644F-D835-9908DCECFC7D}"/>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83366578-3756-0977-D395-34436F033957}"/>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7D0649A-487B-A1EC-2F57-AA16704C4088}"/>
              </a:ext>
            </a:extLst>
          </p:cNvPr>
          <p:cNvSpPr>
            <a:spLocks noGrp="1"/>
          </p:cNvSpPr>
          <p:nvPr>
            <p:ph type="dt" idx="12"/>
          </p:nvPr>
        </p:nvSpPr>
        <p:spPr/>
        <p:txBody>
          <a:bodyPr/>
          <a:lstStyle/>
          <a:p>
            <a:fld id="{72E0C910-0166-48E0-B8EF-5071277A02A8}" type="datetime8">
              <a:rPr lang="en-US" smtClean="0"/>
              <a:t>4/14/25 10:04 AM</a:t>
            </a:fld>
            <a:endParaRPr lang="en-US"/>
          </a:p>
        </p:txBody>
      </p:sp>
      <p:sp>
        <p:nvSpPr>
          <p:cNvPr id="7" name="Slide Number Placeholder 6">
            <a:extLst>
              <a:ext uri="{FF2B5EF4-FFF2-40B4-BE49-F238E27FC236}">
                <a16:creationId xmlns:a16="http://schemas.microsoft.com/office/drawing/2014/main" id="{87A2E0FF-DC21-AA93-8F0E-D497DD8D50E5}"/>
              </a:ext>
            </a:extLst>
          </p:cNvPr>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569379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App package validation is improving significantly by:</a:t>
            </a:r>
          </a:p>
          <a:p>
            <a:pPr>
              <a:buFont typeface="Arial" panose="020B0604020202020204" pitchFamily="34" charset="0"/>
              <a:buChar char="•"/>
            </a:pPr>
            <a:r>
              <a:rPr lang="en-US"/>
              <a:t>Automatically checking your app packages against common policy violations before submission.</a:t>
            </a:r>
          </a:p>
          <a:p>
            <a:pPr>
              <a:buFont typeface="Arial" panose="020B0604020202020204" pitchFamily="34" charset="0"/>
              <a:buChar char="•"/>
            </a:pPr>
            <a:r>
              <a:rPr lang="en-US"/>
              <a:t>Providing immediate, clear, and actionable feedback to help quickly identify and fix issues.</a:t>
            </a:r>
          </a:p>
          <a:p>
            <a:pPr>
              <a:buFont typeface="Arial" panose="020B0604020202020204" pitchFamily="34" charset="0"/>
              <a:buChar char="•"/>
            </a:pPr>
            <a:r>
              <a:rPr lang="en-US"/>
              <a:t>Continuously expanding validation test coverage to support evolving app standards and requirements.</a:t>
            </a:r>
          </a:p>
          <a:p>
            <a:pPr>
              <a:buFont typeface="Arial" panose="020B0604020202020204" pitchFamily="34" charset="0"/>
              <a:buChar char="•"/>
            </a:pPr>
            <a:r>
              <a:rPr lang="en-US"/>
              <a:t>Streamlining the overall submission process, accelerating deployment by ensuring compliance upfront.</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D91FF38-03BF-E345-8DFA-92A7B1D66F0D}" type="datetime8">
              <a:rPr lang="en-US" smtClean="0"/>
              <a:t>4/14/25 10:04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693485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t>Improvements to the App Package Editor streamlines how developers manage app configurations.</a:t>
            </a:r>
          </a:p>
          <a:p>
            <a:pPr marL="171450" indent="-171450">
              <a:buFont typeface="Arial" panose="020B0604020202020204" pitchFamily="34" charset="0"/>
              <a:buChar char="•"/>
            </a:pPr>
            <a:r>
              <a:rPr lang="en-US" b="0" dirty="0"/>
              <a:t>Quickly edit manifest files directly within the Developer Portal.</a:t>
            </a:r>
          </a:p>
          <a:p>
            <a:pPr marL="171450" indent="-171450">
              <a:buFont typeface="Arial" panose="020B0604020202020204" pitchFamily="34" charset="0"/>
              <a:buChar char="•"/>
            </a:pPr>
            <a:r>
              <a:rPr lang="en-US" b="0" dirty="0"/>
              <a:t>Easily add or remove package files, simplifying app updates and changes.</a:t>
            </a:r>
          </a:p>
          <a:p>
            <a:pPr marL="171450" indent="-171450">
              <a:buFont typeface="Arial" panose="020B0604020202020204" pitchFamily="34" charset="0"/>
              <a:buChar char="•"/>
            </a:pPr>
            <a:r>
              <a:rPr lang="en-US" b="0" dirty="0"/>
              <a:t>Offers seamless integration with the Microsoft 365 Agents Toolkit for consistent development workflows.</a:t>
            </a:r>
          </a:p>
          <a:p>
            <a:pPr marL="171450" indent="-171450">
              <a:buFont typeface="Arial" panose="020B0604020202020204" pitchFamily="34" charset="0"/>
              <a:buChar char="•"/>
            </a:pPr>
            <a:r>
              <a:rPr lang="en-US" b="0" dirty="0"/>
              <a:t>Enhances developer productivity, saving time by centralizing app package management.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D91FF38-03BF-E345-8DFA-92A7B1D66F0D}" type="datetime8">
              <a:rPr lang="en-US" smtClean="0"/>
              <a:t>4/14/25 10:04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9118829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DD880B-06D9-6DEA-6700-46D5AED41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B84804-9F56-C33F-C279-949084844C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DDC3B-7AE8-74F9-620B-61CD73BAF2CB}"/>
              </a:ext>
            </a:extLst>
          </p:cNvPr>
          <p:cNvSpPr>
            <a:spLocks noGrp="1"/>
          </p:cNvSpPr>
          <p:nvPr>
            <p:ph type="body" idx="1"/>
          </p:nvPr>
        </p:nvSpPr>
        <p:spPr/>
        <p:txBody>
          <a:bodyPr/>
          <a:lstStyle/>
          <a:p>
            <a:r>
              <a:rPr lang="en-US"/>
              <a:t>When you’re ready to publish</a:t>
            </a:r>
            <a:r>
              <a:rPr lang="en-US" b="0"/>
              <a:t>, Developer Portal simplifies distribution allowing you to publish </a:t>
            </a:r>
            <a:r>
              <a:rPr lang="en-US"/>
              <a:t>your apps org-wide or worldwide to over 320 million Teams users</a:t>
            </a:r>
          </a:p>
          <a:p>
            <a:endParaRPr lang="en-US"/>
          </a:p>
          <a:p>
            <a:endParaRPr lang="en-US"/>
          </a:p>
        </p:txBody>
      </p:sp>
      <p:sp>
        <p:nvSpPr>
          <p:cNvPr id="4" name="Header Placeholder 3">
            <a:extLst>
              <a:ext uri="{FF2B5EF4-FFF2-40B4-BE49-F238E27FC236}">
                <a16:creationId xmlns:a16="http://schemas.microsoft.com/office/drawing/2014/main" id="{3799FDB5-4205-7294-F623-B80E8D64C42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5034308-8777-68AC-A544-363A3A65564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C1338C3-5BA6-23D3-1273-B0A5134E4C1C}"/>
              </a:ext>
            </a:extLst>
          </p:cNvPr>
          <p:cNvSpPr>
            <a:spLocks noGrp="1"/>
          </p:cNvSpPr>
          <p:nvPr>
            <p:ph type="dt" idx="1"/>
          </p:nvPr>
        </p:nvSpPr>
        <p:spPr/>
        <p:txBody>
          <a:bodyPr/>
          <a:lstStyle/>
          <a:p>
            <a:fld id="{2D91FF38-03BF-E345-8DFA-92A7B1D66F0D}" type="datetime8">
              <a:rPr lang="en-US" smtClean="0"/>
              <a:t>4/14/25 10:04 AM</a:t>
            </a:fld>
            <a:endParaRPr lang="en-US"/>
          </a:p>
        </p:txBody>
      </p:sp>
      <p:sp>
        <p:nvSpPr>
          <p:cNvPr id="7" name="Slide Number Placeholder 6">
            <a:extLst>
              <a:ext uri="{FF2B5EF4-FFF2-40B4-BE49-F238E27FC236}">
                <a16:creationId xmlns:a16="http://schemas.microsoft.com/office/drawing/2014/main" id="{C954567C-9AF7-2B27-76D0-3217756ED3D7}"/>
              </a:ext>
            </a:extLst>
          </p:cNvPr>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893792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a:t>Analytics in Developer Portal gives you visibility into app and agent performance.</a:t>
            </a:r>
          </a:p>
          <a:p>
            <a:pPr marL="171450" indent="-171450">
              <a:buFont typeface="Arial" panose="020B0604020202020204" pitchFamily="34" charset="0"/>
              <a:buChar char="•"/>
            </a:pPr>
            <a:r>
              <a:rPr lang="en-US" b="0"/>
              <a:t>Easily monitor usage trends across different timeframes—daily, weekly, and monthly.</a:t>
            </a:r>
          </a:p>
          <a:p>
            <a:pPr marL="171450" indent="-171450">
              <a:buFont typeface="Arial" panose="020B0604020202020204" pitchFamily="34" charset="0"/>
              <a:buChar char="•"/>
            </a:pPr>
            <a:r>
              <a:rPr lang="en-US" b="0"/>
              <a:t>Track detailed insights such as platform usage and active users by host product (Teams, Outlook, Microsoft 365 Copilot).</a:t>
            </a:r>
          </a:p>
          <a:p>
            <a:pPr marL="171450" indent="-171450">
              <a:buFont typeface="Arial" panose="020B0604020202020204" pitchFamily="34" charset="0"/>
              <a:buChar char="•"/>
            </a:pPr>
            <a:r>
              <a:rPr lang="en-US" b="0"/>
              <a:t>Agent-specific analytics provide clarity on user engagement, helping you understand adoption and effectiveness.</a:t>
            </a:r>
          </a:p>
          <a:p>
            <a:pPr marL="171450" indent="-171450">
              <a:buFont typeface="Arial" panose="020B0604020202020204" pitchFamily="34" charset="0"/>
              <a:buChar char="•"/>
            </a:pPr>
            <a:r>
              <a:rPr lang="en-US" b="0"/>
              <a:t>Leverage these insights to continually optimize user experiences and enhance your app’s value.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D91FF38-03BF-E345-8DFA-92A7B1D66F0D}" type="datetime8">
              <a:rPr lang="en-US" smtClean="0"/>
              <a:t>4/14/25 10:04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065005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7784D-A407-DA66-5A3A-722575FE4E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B807B-A1F5-A9E8-C2B7-5D9F2E07B4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8C37C-4186-D3E4-8219-2987F1C0BC45}"/>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solidFill>
                  <a:srgbClr val="29446F"/>
                </a:solidFill>
                <a:latin typeface="Segoe UI"/>
                <a:cs typeface="Segoe UI"/>
              </a:rPr>
              <a:t>Build your agent and join the </a:t>
            </a:r>
            <a:r>
              <a:rPr kumimoji="0" lang="en-US" sz="900" b="0" i="0" u="none" strike="noStrike" kern="1200" cap="none" spc="0" normalizeH="0" baseline="0" noProof="0">
                <a:ln>
                  <a:noFill/>
                </a:ln>
                <a:solidFill>
                  <a:srgbClr val="29446F"/>
                </a:solidFill>
                <a:effectLst/>
                <a:uLnTx/>
                <a:uFillTx/>
                <a:latin typeface="Segoe UI"/>
                <a:cs typeface="Segoe UI"/>
              </a:rPr>
              <a:t>growing marketplace of</a:t>
            </a:r>
            <a:r>
              <a:rPr lang="en-US">
                <a:solidFill>
                  <a:srgbClr val="29446F"/>
                </a:solidFill>
                <a:latin typeface="Segoe UI"/>
                <a:cs typeface="Segoe UI"/>
              </a:rPr>
              <a:t> </a:t>
            </a:r>
            <a:r>
              <a:rPr kumimoji="0" lang="en-US" sz="900" b="0" i="0" u="none" strike="noStrike" kern="1200" cap="none" spc="0" normalizeH="0" baseline="0" noProof="0">
                <a:ln>
                  <a:noFill/>
                </a:ln>
                <a:solidFill>
                  <a:srgbClr val="29446F"/>
                </a:solidFill>
                <a:effectLst/>
                <a:uLnTx/>
                <a:uFillTx/>
                <a:latin typeface="Segoe UI"/>
                <a:cs typeface="Segoe UI"/>
              </a:rPr>
              <a:t> </a:t>
            </a:r>
            <a:r>
              <a:rPr lang="en-US">
                <a:solidFill>
                  <a:srgbClr val="29446F"/>
                </a:solidFill>
                <a:latin typeface="Segoe UI"/>
                <a:cs typeface="Segoe UI"/>
              </a:rPr>
              <a:t>agents</a:t>
            </a:r>
            <a:r>
              <a:rPr kumimoji="0" lang="en-US" sz="900" b="0" i="0" u="none" strike="noStrike" kern="1200" cap="none" spc="0" normalizeH="0" baseline="0" noProof="0">
                <a:ln>
                  <a:noFill/>
                </a:ln>
                <a:solidFill>
                  <a:srgbClr val="29446F"/>
                </a:solidFill>
                <a:effectLst/>
                <a:uLnTx/>
                <a:uFillTx/>
                <a:latin typeface="Segoe UI"/>
                <a:cs typeface="Segoe UI"/>
              </a:rPr>
              <a:t> </a:t>
            </a:r>
            <a:r>
              <a:rPr lang="en-US">
                <a:solidFill>
                  <a:srgbClr val="29446F"/>
                </a:solidFill>
                <a:latin typeface="Segoe UI"/>
                <a:cs typeface="Segoe UI"/>
              </a:rPr>
              <a:t>from our partners and Microsoft</a:t>
            </a:r>
            <a:r>
              <a:rPr kumimoji="0" lang="en-US" sz="900" b="0" i="0" u="none" strike="noStrike" kern="1200" cap="none" spc="0" normalizeH="0" baseline="0" noProof="0">
                <a:ln>
                  <a:noFill/>
                </a:ln>
                <a:solidFill>
                  <a:srgbClr val="29446F"/>
                </a:solidFill>
                <a:effectLst/>
                <a:uLnTx/>
                <a:uFillTx/>
                <a:latin typeface="Segoe UI"/>
                <a:cs typeface="Segoe UI"/>
              </a:rPr>
              <a:t>– </a:t>
            </a:r>
            <a:r>
              <a:rPr kumimoji="0" lang="en-US" sz="900" b="0" i="0" u="none" strike="noStrike" kern="1200" cap="none" spc="0" normalizeH="0" baseline="0" noProof="0">
                <a:ln>
                  <a:noFill/>
                </a:ln>
                <a:solidFill>
                  <a:srgbClr val="29446F"/>
                </a:solidFill>
                <a:effectLst/>
                <a:uLnTx/>
                <a:uFillTx/>
                <a:latin typeface="Segoe Sans Text Semibold"/>
                <a:cs typeface="Segoe Sans Text Semibold"/>
              </a:rPr>
              <a:t>spanning across business </a:t>
            </a:r>
            <a:r>
              <a:rPr lang="en-US">
                <a:solidFill>
                  <a:srgbClr val="29446F"/>
                </a:solidFill>
                <a:latin typeface="Segoe Sans Text Semibold"/>
                <a:cs typeface="Segoe Sans Text Semibold"/>
              </a:rPr>
              <a:t>functions</a:t>
            </a:r>
            <a:r>
              <a:rPr kumimoji="0" lang="en-US" sz="900" b="0" i="0" u="none" strike="noStrike" kern="1200" cap="none" spc="0" normalizeH="0" baseline="0" noProof="0">
                <a:ln>
                  <a:noFill/>
                </a:ln>
                <a:solidFill>
                  <a:srgbClr val="29446F"/>
                </a:solidFill>
                <a:effectLst/>
                <a:uLnTx/>
                <a:uFillTx/>
                <a:latin typeface="Segoe Sans Text Semibold"/>
                <a:cs typeface="Segoe Sans Text Semibold"/>
              </a:rPr>
              <a:t> and industry – </a:t>
            </a:r>
            <a:r>
              <a:rPr lang="en-US">
                <a:solidFill>
                  <a:srgbClr val="29446F"/>
                </a:solidFill>
                <a:latin typeface="Segoe Sans Text Semibold"/>
                <a:cs typeface="Segoe Sans Text Semibold"/>
              </a:rPr>
              <a:t>so </a:t>
            </a:r>
            <a:r>
              <a:rPr lang="en-US">
                <a:solidFill>
                  <a:srgbClr val="29446F"/>
                </a:solidFill>
                <a:latin typeface="Segoe UI"/>
                <a:cs typeface="Segoe UI"/>
              </a:rPr>
              <a:t>you</a:t>
            </a:r>
            <a:r>
              <a:rPr kumimoji="0" lang="en-US" sz="900" b="0" i="0" u="none" strike="noStrike" kern="1200" cap="none" spc="0" normalizeH="0" baseline="0" noProof="0">
                <a:ln>
                  <a:noFill/>
                </a:ln>
                <a:solidFill>
                  <a:srgbClr val="29446F"/>
                </a:solidFill>
                <a:effectLst/>
                <a:uLnTx/>
                <a:uFillTx/>
                <a:latin typeface="Segoe UI"/>
                <a:cs typeface="Segoe UI"/>
              </a:rPr>
              <a:t> can seamlessly bring the </a:t>
            </a:r>
            <a:r>
              <a:rPr lang="en-US">
                <a:solidFill>
                  <a:srgbClr val="29446F"/>
                </a:solidFill>
                <a:latin typeface="Segoe UI"/>
                <a:cs typeface="Segoe UI"/>
              </a:rPr>
              <a:t>agents </a:t>
            </a:r>
            <a:r>
              <a:rPr kumimoji="0" lang="en-US" sz="900" b="0" i="0" u="none" strike="noStrike" kern="1200" cap="none" spc="0" normalizeH="0" baseline="0" noProof="0">
                <a:ln>
                  <a:noFill/>
                </a:ln>
                <a:solidFill>
                  <a:srgbClr val="29446F"/>
                </a:solidFill>
                <a:effectLst/>
                <a:uLnTx/>
                <a:uFillTx/>
                <a:latin typeface="Segoe UI"/>
                <a:cs typeface="Segoe UI"/>
              </a:rPr>
              <a:t>you need into Teams for collaboration of Microsoft 365 Copilot.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900" b="0" i="0" u="none" strike="noStrike" kern="1200" cap="none" spc="0" normalizeH="0" baseline="0" noProof="0">
              <a:ln>
                <a:noFill/>
              </a:ln>
              <a:solidFill>
                <a:srgbClr val="29446F"/>
              </a:solidFill>
              <a:effectLst/>
              <a:uLnTx/>
              <a:uFillTx/>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Slide Number Placeholder 3">
            <a:extLst>
              <a:ext uri="{FF2B5EF4-FFF2-40B4-BE49-F238E27FC236}">
                <a16:creationId xmlns:a16="http://schemas.microsoft.com/office/drawing/2014/main" id="{58201C32-C684-7FED-7AA0-3E24A688D922}"/>
              </a:ext>
            </a:extLst>
          </p:cNvPr>
          <p:cNvSpPr>
            <a:spLocks noGrp="1"/>
          </p:cNvSpPr>
          <p:nvPr>
            <p:ph type="sldNum" sz="quarter" idx="5"/>
          </p:nvPr>
        </p:nvSpPr>
        <p:spPr/>
        <p:txBody>
          <a:bodyPr/>
          <a:lstStyle/>
          <a:p>
            <a:fld id="{FC62CF05-3905-4096-BC94-118BA64683E9}" type="slidenum">
              <a:rPr lang="en-US" smtClean="0"/>
              <a:t>42</a:t>
            </a:fld>
            <a:endParaRPr lang="en-US"/>
          </a:p>
        </p:txBody>
      </p:sp>
    </p:spTree>
    <p:extLst>
      <p:ext uri="{BB962C8B-B14F-4D97-AF65-F5344CB8AC3E}">
        <p14:creationId xmlns:p14="http://schemas.microsoft.com/office/powerpoint/2010/main" val="3056385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 want to get started, Try Teams Toolkit and the AI Library today knowing of all the exciting new features to come</a:t>
            </a:r>
          </a:p>
          <a:p>
            <a:endParaRPr lang="en-US"/>
          </a:p>
          <a:p>
            <a:r>
              <a:rPr lang="en-US"/>
              <a:t>Learn More:</a:t>
            </a: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a:ea typeface="+mn-ea"/>
                <a:cs typeface="+mn-cs"/>
              </a:rPr>
              <a:t>aka.ms</a:t>
            </a:r>
            <a:r>
              <a:rPr kumimoji="0" lang="en-US" sz="900" b="0" i="0" u="none" strike="noStrike" kern="1200" cap="none" spc="0" normalizeH="0" baseline="0" noProof="0">
                <a:ln>
                  <a:noFill/>
                </a:ln>
                <a:solidFill>
                  <a:srgbClr val="FFFFFF"/>
                </a:solidFill>
                <a:effectLst/>
                <a:uLnTx/>
                <a:uFillTx/>
                <a:latin typeface="Segoe UI Semibold"/>
                <a:ea typeface="+mn-ea"/>
                <a:cs typeface="+mn-cs"/>
              </a:rPr>
              <a:t>/</a:t>
            </a:r>
            <a:r>
              <a:rPr kumimoji="0" lang="en-US" sz="900" b="0" i="0" u="none" strike="noStrike" kern="1200" cap="none" spc="0" normalizeH="0" baseline="0" noProof="0" err="1">
                <a:ln>
                  <a:noFill/>
                </a:ln>
                <a:solidFill>
                  <a:srgbClr val="FFFFFF"/>
                </a:solidFill>
                <a:effectLst/>
                <a:uLnTx/>
                <a:uFillTx/>
                <a:latin typeface="Segoe UI"/>
                <a:ea typeface="+mn-ea"/>
                <a:cs typeface="+mn-cs"/>
              </a:rPr>
              <a:t>CollabAgent</a:t>
            </a:r>
            <a:endParaRPr kumimoji="0" lang="en-US" sz="900" b="0" i="0" u="none" strike="noStrike" kern="1200" cap="none" spc="0" normalizeH="0" baseline="0" noProof="0">
              <a:ln>
                <a:noFill/>
              </a:ln>
              <a:solidFill>
                <a:srgbClr val="FFFFFF"/>
              </a:solidFill>
              <a:effectLst/>
              <a:uLnTx/>
              <a:uFillTx/>
              <a:latin typeface="Segoe UI"/>
              <a:ea typeface="+mn-ea"/>
              <a:cs typeface="+mn-cs"/>
            </a:endParaRPr>
          </a:p>
          <a:p>
            <a:endParaRPr lang="en-US"/>
          </a:p>
          <a:p>
            <a:r>
              <a:rPr lang="en-US"/>
              <a:t>Try the samples from Presentation and let us know what you think:</a:t>
            </a:r>
          </a:p>
          <a:p>
            <a:r>
              <a:rPr lang="en-US"/>
              <a:t>https://github.com/microsoft/teams-agent-accelerator-samples</a:t>
            </a:r>
          </a:p>
        </p:txBody>
      </p:sp>
      <p:sp>
        <p:nvSpPr>
          <p:cNvPr id="4" name="Slide Number Placeholder 3"/>
          <p:cNvSpPr>
            <a:spLocks noGrp="1"/>
          </p:cNvSpPr>
          <p:nvPr>
            <p:ph type="sldNum" sz="quarter" idx="5"/>
          </p:nvPr>
        </p:nvSpPr>
        <p:spPr/>
        <p:txBody>
          <a:bodyPr/>
          <a:lstStyle/>
          <a:p>
            <a:fld id="{FC62CF05-3905-4096-BC94-118BA64683E9}" type="slidenum">
              <a:rPr lang="en-US" smtClean="0"/>
              <a:t>43</a:t>
            </a:fld>
            <a:endParaRPr lang="en-US"/>
          </a:p>
        </p:txBody>
      </p:sp>
    </p:spTree>
    <p:extLst>
      <p:ext uri="{BB962C8B-B14F-4D97-AF65-F5344CB8AC3E}">
        <p14:creationId xmlns:p14="http://schemas.microsoft.com/office/powerpoint/2010/main" val="3118669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D0B228-C9B7-B60C-501C-50BD825BDB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20F44-AC55-371A-32B1-E06514AF46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359A67-95A5-A123-5E9C-0F49A26F20A1}"/>
              </a:ext>
            </a:extLst>
          </p:cNvPr>
          <p:cNvSpPr>
            <a:spLocks noGrp="1"/>
          </p:cNvSpPr>
          <p:nvPr>
            <p:ph type="body" idx="1"/>
          </p:nvPr>
        </p:nvSpPr>
        <p:spPr/>
        <p:txBody>
          <a:bodyPr/>
          <a:lstStyle/>
          <a:p>
            <a:pPr>
              <a:buFont typeface="Arial" panose="020B0604020202020204" pitchFamily="34" charset="0"/>
              <a:buNone/>
            </a:pPr>
            <a:r>
              <a:rPr lang="en-US" b="0" dirty="0"/>
              <a:t>When the initial generative AI wave started a couple of years ago, we introduced the </a:t>
            </a:r>
            <a:r>
              <a:rPr lang="en-US" b="1" dirty="0"/>
              <a:t>Teams AI Library</a:t>
            </a:r>
            <a:r>
              <a:rPr lang="en-US" b="0" dirty="0"/>
              <a:t>—a powerful toolkit built upon Microsoft's bot framework designed specifically for modernizing Teams bots.</a:t>
            </a:r>
          </a:p>
          <a:p>
            <a:pPr>
              <a:buFont typeface="Arial" panose="020B0604020202020204" pitchFamily="34" charset="0"/>
              <a:buNone/>
            </a:pPr>
            <a:endParaRPr lang="en-US" b="0" dirty="0"/>
          </a:p>
          <a:p>
            <a:pPr>
              <a:buFont typeface="Arial" panose="020B0604020202020204" pitchFamily="34" charset="0"/>
              <a:buNone/>
            </a:pPr>
            <a:r>
              <a:rPr lang="en-US" b="0" dirty="0"/>
              <a:t>The feedback was overwhelmingly positive, with many asking for expanded support beyond Teams to multiple communication channels.</a:t>
            </a:r>
          </a:p>
          <a:p>
            <a:pPr>
              <a:buFont typeface="Arial" panose="020B0604020202020204" pitchFamily="34" charset="0"/>
              <a:buNone/>
            </a:pPr>
            <a:endParaRPr lang="en-US" b="0" dirty="0"/>
          </a:p>
          <a:p>
            <a:pPr>
              <a:buFont typeface="Arial" panose="020B0604020202020204" pitchFamily="34" charset="0"/>
              <a:buNone/>
            </a:pPr>
            <a:r>
              <a:rPr lang="en-US" b="0" dirty="0"/>
              <a:t>In response, we introduced a preview of the </a:t>
            </a:r>
            <a:r>
              <a:rPr lang="en-US" b="1" dirty="0"/>
              <a:t>Microsoft 365 Agents SDK </a:t>
            </a:r>
            <a:r>
              <a:rPr lang="en-US" b="0" dirty="0"/>
              <a:t>at Ignite, a modernized foundation enabling developers to build agents once and distribute them across multiple platforms seamlessly.</a:t>
            </a:r>
          </a:p>
          <a:p>
            <a:pPr>
              <a:buFont typeface="Arial" panose="020B0604020202020204" pitchFamily="34" charset="0"/>
              <a:buNone/>
            </a:pPr>
            <a:endParaRPr lang="en-US" b="0" dirty="0"/>
          </a:p>
          <a:p>
            <a:pPr>
              <a:buFont typeface="Arial" panose="020B0604020202020204" pitchFamily="34" charset="0"/>
              <a:buNone/>
            </a:pPr>
            <a:r>
              <a:rPr lang="en-US" b="0" dirty="0"/>
              <a:t>Meanwhile, the Teams AI Library (which is GA) continues to evolve independently with focus on delivering rich collaborative features, simplifying the creation of sophisticated agents tailored specifically for collaborative workflows within Teams.</a:t>
            </a:r>
          </a:p>
          <a:p>
            <a:pPr>
              <a:buFont typeface="Arial" panose="020B0604020202020204" pitchFamily="34" charset="0"/>
              <a:buNone/>
            </a:pPr>
            <a:endParaRPr lang="en-US" b="0" dirty="0"/>
          </a:p>
          <a:p>
            <a:pPr>
              <a:buFont typeface="Arial" panose="020B0604020202020204" pitchFamily="34" charset="0"/>
              <a:buNone/>
            </a:pPr>
            <a:r>
              <a:rPr lang="en-US" b="0" dirty="0"/>
              <a:t>These two SDKs complement each other: use the Microsoft 365 Agents SDK for multi-channel deployment, and when you're ready to deepen collaborative features in Teams, leverage the specialized capabilities of the Teams AI Library.</a:t>
            </a:r>
          </a:p>
          <a:p>
            <a:pPr>
              <a:buFont typeface="Arial" panose="020B0604020202020204" pitchFamily="34" charset="0"/>
              <a:buNone/>
            </a:pPr>
            <a:endParaRPr lang="en-US" b="0" dirty="0"/>
          </a:p>
          <a:p>
            <a:pPr>
              <a:buFont typeface="Arial" panose="020B0604020202020204" pitchFamily="34" charset="0"/>
              <a:buNone/>
            </a:pPr>
            <a:r>
              <a:rPr lang="en-US" dirty="0"/>
              <a:t>“Agent SDK plans to announce GA  for C#, JS, Python for //Build</a:t>
            </a:r>
            <a:r>
              <a:rPr lang="en-US" b="0" dirty="0"/>
              <a:t>”</a:t>
            </a:r>
          </a:p>
        </p:txBody>
      </p:sp>
      <p:sp>
        <p:nvSpPr>
          <p:cNvPr id="4" name="Slide Number Placeholder 3">
            <a:extLst>
              <a:ext uri="{FF2B5EF4-FFF2-40B4-BE49-F238E27FC236}">
                <a16:creationId xmlns:a16="http://schemas.microsoft.com/office/drawing/2014/main" id="{F9B622AC-E6D6-498B-CAA8-DAE5EE81DB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FB4DE2-8E84-42AF-A0B2-74CF83E7C25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7063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a:t>In practice, when using the </a:t>
            </a:r>
            <a:r>
              <a:rPr lang="en-US" b="1"/>
              <a:t>Microsoft 365 Agents SDK</a:t>
            </a:r>
            <a:r>
              <a:rPr lang="en-US" b="0"/>
              <a:t>, developers can easily deliver a consistent agent experience across multiple channels. </a:t>
            </a:r>
          </a:p>
          <a:p>
            <a:pPr marL="0" indent="0">
              <a:buFont typeface="Arial" panose="020B0604020202020204" pitchFamily="34" charset="0"/>
              <a:buNone/>
            </a:pPr>
            <a:endParaRPr lang="en-US" b="0"/>
          </a:p>
          <a:p>
            <a:pPr marL="0" indent="0">
              <a:buFont typeface="Arial" panose="020B0604020202020204" pitchFamily="34" charset="0"/>
              <a:buNone/>
            </a:pPr>
            <a:r>
              <a:rPr lang="en-US" b="1"/>
              <a:t>&lt;CLICK&gt;</a:t>
            </a:r>
          </a:p>
          <a:p>
            <a:pPr marL="0" indent="0">
              <a:buFont typeface="Arial" panose="020B0604020202020204" pitchFamily="34" charset="0"/>
              <a:buNone/>
            </a:pPr>
            <a:endParaRPr lang="en-US" b="0"/>
          </a:p>
          <a:p>
            <a:pPr marL="0" indent="0">
              <a:buFont typeface="Arial" panose="020B0604020202020204" pitchFamily="34" charset="0"/>
              <a:buNone/>
            </a:pPr>
            <a:r>
              <a:rPr lang="en-US" b="0"/>
              <a:t>At its core, the SDK enables agents to handle natural-language conversations, extract insights from data, and deliver powerful scenarios seamlessly across various platforms.</a:t>
            </a:r>
          </a:p>
          <a:p>
            <a:pPr marL="0" indent="0">
              <a:buFont typeface="Arial" panose="020B0604020202020204" pitchFamily="34" charset="0"/>
              <a:buNone/>
            </a:pPr>
            <a:endParaRPr lang="en-US" b="0"/>
          </a:p>
          <a:p>
            <a:pPr marL="0" indent="0">
              <a:buFont typeface="Arial" panose="020B0604020202020204" pitchFamily="34" charset="0"/>
              <a:buNone/>
            </a:pPr>
            <a:r>
              <a:rPr lang="en-US" b="0"/>
              <a:t>The SDK manages channel-specific differences behind the scenes, simplifying deployment and management of a centralized agent—similar to the approach of Copilot Studio.</a:t>
            </a:r>
          </a:p>
          <a:p>
            <a:pPr marL="0" indent="0">
              <a:buFont typeface="Arial" panose="020B0604020202020204" pitchFamily="34" charset="0"/>
              <a:buNone/>
            </a:pPr>
            <a:endParaRPr lang="en-US" b="0"/>
          </a:p>
          <a:p>
            <a:pPr marL="0" indent="0">
              <a:buFont typeface="Arial" panose="020B0604020202020204" pitchFamily="34" charset="0"/>
              <a:buNone/>
            </a:pPr>
            <a:r>
              <a:rPr lang="en-US" b="0"/>
              <a:t>However, each channel has unique capabilities; for instance, Teams offers specialized collaborative features like meetings and collaborative stages that aren't available in Outlook or on the web.</a:t>
            </a:r>
          </a:p>
          <a:p>
            <a:pPr marL="0" indent="0">
              <a:buFont typeface="Arial" panose="020B0604020202020204" pitchFamily="34" charset="0"/>
              <a:buNone/>
            </a:pPr>
            <a:endParaRPr lang="en-US" b="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b="1"/>
              <a:t>&lt;CLICK&gt;</a:t>
            </a:r>
            <a:endParaRPr lang="en-US" b="0"/>
          </a:p>
          <a:p>
            <a:pPr marL="0" indent="0">
              <a:buFont typeface="Arial" panose="020B0604020202020204" pitchFamily="34" charset="0"/>
              <a:buNone/>
            </a:pPr>
            <a:endParaRPr lang="en-US" b="0"/>
          </a:p>
          <a:p>
            <a:pPr marL="0" indent="0">
              <a:buFont typeface="Arial" panose="020B0604020202020204" pitchFamily="34" charset="0"/>
              <a:buNone/>
            </a:pPr>
            <a:r>
              <a:rPr lang="en-US" b="0"/>
              <a:t>To deeply leverage these specialized Teams collaboration features, you can utilize the Teams AI Library, specifically designed to enhance teamwork within Teams collaborative spaces.  When you’re ready you can import the AI Library into you agent and layer on the teams functionality that will light up when your users utilize teams without needing to maintain a separate agent</a:t>
            </a:r>
          </a:p>
          <a:p>
            <a:pPr marL="0" indent="0">
              <a:buFont typeface="Arial" panose="020B0604020202020204" pitchFamily="34" charset="0"/>
              <a:buNone/>
            </a:pPr>
            <a:endParaRPr lang="en-US" b="0"/>
          </a:p>
          <a:p>
            <a:pPr marL="0" indent="0">
              <a:buFont typeface="Arial" panose="020B0604020202020204" pitchFamily="34" charset="0"/>
              <a:buNone/>
            </a:pPr>
            <a:r>
              <a:rPr lang="en-US" b="0"/>
              <a:t>You can do this today and the team is working on streamlining this process by mid-year</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D91FF38-03BF-E345-8DFA-92A7B1D66F0D}" type="datetime8">
              <a:rPr lang="en-US" smtClean="0"/>
              <a:t>4/14/25 10:04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321470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Carter</a:t>
            </a:r>
          </a:p>
        </p:txBody>
      </p:sp>
      <p:sp>
        <p:nvSpPr>
          <p:cNvPr id="4" name="Slide Number Placeholder 3"/>
          <p:cNvSpPr>
            <a:spLocks noGrp="1"/>
          </p:cNvSpPr>
          <p:nvPr>
            <p:ph type="sldNum" sz="quarter" idx="5"/>
          </p:nvPr>
        </p:nvSpPr>
        <p:spPr/>
        <p:txBody>
          <a:bodyPr/>
          <a:lstStyle/>
          <a:p>
            <a:fld id="{6C822E6C-A02C-4BB1-90E8-FA24A474D4B7}" type="slidenum">
              <a:rPr lang="en-US" smtClean="0"/>
              <a:t>8</a:t>
            </a:fld>
            <a:endParaRPr lang="en-US"/>
          </a:p>
        </p:txBody>
      </p:sp>
    </p:spTree>
    <p:extLst>
      <p:ext uri="{BB962C8B-B14F-4D97-AF65-F5344CB8AC3E}">
        <p14:creationId xmlns:p14="http://schemas.microsoft.com/office/powerpoint/2010/main" val="3113265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Ayca</a:t>
            </a:r>
          </a:p>
        </p:txBody>
      </p:sp>
      <p:sp>
        <p:nvSpPr>
          <p:cNvPr id="4" name="Slide Number Placeholder 3"/>
          <p:cNvSpPr>
            <a:spLocks noGrp="1"/>
          </p:cNvSpPr>
          <p:nvPr>
            <p:ph type="sldNum" sz="quarter" idx="5"/>
          </p:nvPr>
        </p:nvSpPr>
        <p:spPr/>
        <p:txBody>
          <a:bodyPr/>
          <a:lstStyle/>
          <a:p>
            <a:fld id="{6C822E6C-A02C-4BB1-90E8-FA24A474D4B7}" type="slidenum">
              <a:rPr lang="en-US" smtClean="0"/>
              <a:t>9</a:t>
            </a:fld>
            <a:endParaRPr lang="en-US"/>
          </a:p>
        </p:txBody>
      </p:sp>
    </p:spTree>
    <p:extLst>
      <p:ext uri="{BB962C8B-B14F-4D97-AF65-F5344CB8AC3E}">
        <p14:creationId xmlns:p14="http://schemas.microsoft.com/office/powerpoint/2010/main" val="1648742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F62397-9022-4A47-B36E-E4481CBA18C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7090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8F903-43F2-F3C8-E7C5-A9ED3D8010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4CA60-9F5F-F4C0-5A66-71993CA93D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B813C1-D222-2E00-14B5-0751F2E029BB}"/>
              </a:ext>
            </a:extLst>
          </p:cNvPr>
          <p:cNvSpPr>
            <a:spLocks noGrp="1"/>
          </p:cNvSpPr>
          <p:nvPr>
            <p:ph type="body" idx="1"/>
          </p:nvPr>
        </p:nvSpPr>
        <p:spPr/>
        <p:txBody>
          <a:bodyPr/>
          <a:lstStyle/>
          <a:p>
            <a:r>
              <a:rPr lang="en-US"/>
              <a:t>Carter</a:t>
            </a:r>
          </a:p>
          <a:p>
            <a:endParaRPr lang="en-US"/>
          </a:p>
          <a:p>
            <a:pPr marL="0" indent="0">
              <a:buFont typeface="Arial" panose="020B0604020202020204" pitchFamily="34" charset="0"/>
              <a:buNone/>
            </a:pPr>
            <a:r>
              <a:rPr lang="en-US" b="0"/>
              <a:t>When thinking about AI agents as teammates, it's helpful to distinguish between personal productivity and team collaboration use cases</a:t>
            </a:r>
            <a:endParaRPr lang="en-US"/>
          </a:p>
          <a:p>
            <a:pPr marL="0" indent="0">
              <a:buFont typeface="Arial" panose="020B0604020202020204" pitchFamily="34" charset="0"/>
              <a:buNone/>
            </a:pPr>
            <a:endParaRPr lang="en-US" b="0"/>
          </a:p>
          <a:p>
            <a:pPr marL="0" indent="0">
              <a:buFont typeface="Arial" panose="020B0604020202020204" pitchFamily="34" charset="0"/>
              <a:buNone/>
            </a:pPr>
            <a:r>
              <a:rPr lang="en-US" b="0"/>
              <a:t>Let's explore two complementary agent experiences: Copilot for Microsoft 365 (focused on individual productivity) and Microsoft Teams (geared towards collaboration).</a:t>
            </a:r>
          </a:p>
          <a:p>
            <a:pPr marL="0" indent="0">
              <a:buFont typeface="Arial" panose="020B0604020202020204" pitchFamily="34" charset="0"/>
              <a:buNone/>
            </a:pPr>
            <a:br>
              <a:rPr lang="en-US" b="0"/>
            </a:br>
            <a:r>
              <a:rPr lang="en-US" b="0"/>
              <a:t>Agents within Microsoft Copilot help with individual workflows—like preparing for the week ahead, crafting emails, or quickly accessing organizational data. These agents interact with you personally in 1:1 chat</a:t>
            </a:r>
          </a:p>
          <a:p>
            <a:pPr marL="0" indent="0">
              <a:buFont typeface="Arial" panose="020B0604020202020204" pitchFamily="34" charset="0"/>
              <a:buNone/>
            </a:pPr>
            <a:endParaRPr lang="en-US" b="0"/>
          </a:p>
          <a:p>
            <a:pPr marL="0" indent="0">
              <a:buFont typeface="Arial" panose="020B0604020202020204" pitchFamily="34" charset="0"/>
              <a:buNone/>
            </a:pPr>
            <a:r>
              <a:rPr lang="en-US" b="0"/>
              <a:t>As agents evolve, and become more autonomous and capable of managing more complex tasks, we can go beyond 1:1 interactions. We can extend agent experiences to enhance team collaboration, improving productivity across groups, breaking down organizational silos, and driving collective outcomes.</a:t>
            </a:r>
          </a:p>
          <a:p>
            <a:pPr marL="0" indent="0">
              <a:buFont typeface="Arial" panose="020B0604020202020204" pitchFamily="34" charset="0"/>
              <a:buNone/>
            </a:pPr>
            <a:endParaRPr lang="en-US" b="0"/>
          </a:p>
          <a:p>
            <a:pPr marL="0" indent="0">
              <a:buFont typeface="Arial" panose="020B0604020202020204" pitchFamily="34" charset="0"/>
              <a:buNone/>
            </a:pPr>
            <a:r>
              <a:rPr lang="en-US" b="0"/>
              <a:t>Today, the we’re excited to discuss this broader vision—how agents can elevate your entire team's effectiveness and collaboration on Microsoft Teams</a:t>
            </a:r>
          </a:p>
        </p:txBody>
      </p:sp>
      <p:sp>
        <p:nvSpPr>
          <p:cNvPr id="4" name="Header Placeholder 3">
            <a:extLst>
              <a:ext uri="{FF2B5EF4-FFF2-40B4-BE49-F238E27FC236}">
                <a16:creationId xmlns:a16="http://schemas.microsoft.com/office/drawing/2014/main" id="{2D3922C0-D89E-B069-CD1D-3DB60F86056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A5EF83A-3B0B-99D6-8871-0D135C991BC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6227D96-3D89-FA03-1A7F-92D535166BA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4/14/25 10:04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F358EFD-31FD-3854-999D-92843C051C5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9328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3.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8.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3.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3.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3.xml"/><Relationship Id="rId4" Type="http://schemas.openxmlformats.org/officeDocument/2006/relationships/image" Target="../media/image69.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3.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3.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23.jpeg"/><Relationship Id="rId4" Type="http://schemas.openxmlformats.org/officeDocument/2006/relationships/image" Target="../media/image22.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 Id="rId4" Type="http://schemas.openxmlformats.org/officeDocument/2006/relationships/image" Target="../media/image28.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1.xml"/><Relationship Id="rId5" Type="http://schemas.openxmlformats.org/officeDocument/2006/relationships/image" Target="../media/image32.jpeg"/><Relationship Id="rId4" Type="http://schemas.openxmlformats.org/officeDocument/2006/relationships/image" Target="../media/image3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xml"/><Relationship Id="rId4" Type="http://schemas.openxmlformats.org/officeDocument/2006/relationships/image" Target="../media/image40.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xml"/><Relationship Id="rId5" Type="http://schemas.openxmlformats.org/officeDocument/2006/relationships/image" Target="../media/image41.jpeg"/><Relationship Id="rId4" Type="http://schemas.openxmlformats.org/officeDocument/2006/relationships/image" Target="../media/image40.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7.png"/><Relationship Id="rId1" Type="http://schemas.openxmlformats.org/officeDocument/2006/relationships/slideMaster" Target="../slideMasters/slideMaster1.xml"/><Relationship Id="rId4" Type="http://schemas.openxmlformats.org/officeDocument/2006/relationships/image" Target="../media/image48.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2.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4" Type="http://schemas.openxmlformats.org/officeDocument/2006/relationships/image" Target="../media/image28.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2.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2.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2.xml"/><Relationship Id="rId4" Type="http://schemas.openxmlformats.org/officeDocument/2006/relationships/image" Target="../media/image69.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2.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975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328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672649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5007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271331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553998"/>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r>
              <a:rPr lang="en-US"/>
              <a:t>Speaker name(s)</a:t>
            </a:r>
          </a:p>
          <a:p>
            <a:r>
              <a:rPr lang="en-US"/>
              <a:t>Session date</a:t>
            </a:r>
          </a:p>
        </p:txBody>
      </p:sp>
      <p:pic>
        <p:nvPicPr>
          <p:cNvPr id="7" name="MS logo white - EMF" descr="Microsoft logo white text version">
            <a:extLst>
              <a:ext uri="{FF2B5EF4-FFF2-40B4-BE49-F238E27FC236}">
                <a16:creationId xmlns:a16="http://schemas.microsoft.com/office/drawing/2014/main" id="{79DBEA58-1ABC-38C7-209A-ED1B7854FB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D4EEF410-32B3-2D14-D76F-0AFCF1D0F157}"/>
              </a:ext>
            </a:extLst>
          </p:cNvPr>
          <p:cNvSpPr txBox="1"/>
          <p:nvPr userDrawn="1"/>
        </p:nvSpPr>
        <p:spPr>
          <a:xfrm>
            <a:off x="2556844" y="601397"/>
            <a:ext cx="1950855" cy="276999"/>
          </a:xfrm>
          <a:prstGeom prst="rect">
            <a:avLst/>
          </a:prstGeom>
          <a:noFill/>
        </p:spPr>
        <p:txBody>
          <a:bodyPr wrap="none" lIns="0" tIns="0" rIns="0" bIns="0" rtlCol="0">
            <a:spAutoFit/>
          </a:bodyPr>
          <a:lstStyle/>
          <a:p>
            <a:pPr algn="l"/>
            <a:r>
              <a:rPr lang="en-US" sz="1800">
                <a:latin typeface="+mj-lt"/>
              </a:rPr>
              <a:t>MVP Summit 2025</a:t>
            </a:r>
          </a:p>
        </p:txBody>
      </p:sp>
      <p:cxnSp>
        <p:nvCxnSpPr>
          <p:cNvPr id="10" name="Straight Connector 9">
            <a:extLst>
              <a:ext uri="{FF2B5EF4-FFF2-40B4-BE49-F238E27FC236}">
                <a16:creationId xmlns:a16="http://schemas.microsoft.com/office/drawing/2014/main" id="{0C7BF6B3-43A3-71E3-585F-3EF90D26FA8A}"/>
              </a:ext>
            </a:extLst>
          </p:cNvPr>
          <p:cNvCxnSpPr>
            <a:cxnSpLocks/>
          </p:cNvCxnSpPr>
          <p:nvPr userDrawn="1"/>
        </p:nvCxnSpPr>
        <p:spPr>
          <a:xfrm>
            <a:off x="2262571" y="585788"/>
            <a:ext cx="0" cy="292608"/>
          </a:xfrm>
          <a:prstGeom prst="line">
            <a:avLst/>
          </a:prstGeom>
          <a:ln w="25400">
            <a:solidFill>
              <a:schemeClr val="tx1">
                <a:alpha val="65103"/>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E833E3F9-F39E-08EE-9E78-35EE9CF288EF}"/>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98382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17" name="Text Placeholder 12">
            <a:extLst>
              <a:ext uri="{FF2B5EF4-FFF2-40B4-BE49-F238E27FC236}">
                <a16:creationId xmlns:a16="http://schemas.microsoft.com/office/drawing/2014/main" id="{5CC2E975-372A-7E02-1FD6-600861A4827F}"/>
              </a:ext>
            </a:extLst>
          </p:cNvPr>
          <p:cNvSpPr>
            <a:spLocks noGrp="1"/>
          </p:cNvSpPr>
          <p:nvPr>
            <p:ph type="body" sz="quarter" idx="19"/>
          </p:nvPr>
        </p:nvSpPr>
        <p:spPr>
          <a:xfrm>
            <a:off x="5810859" y="4697500"/>
            <a:ext cx="3740908" cy="365126"/>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168FB2F2-2441-A572-8B39-B76A93E533F0}"/>
              </a:ext>
            </a:extLst>
          </p:cNvPr>
          <p:cNvSpPr>
            <a:spLocks noGrp="1"/>
          </p:cNvSpPr>
          <p:nvPr>
            <p:ph type="body" sz="quarter" idx="18"/>
          </p:nvPr>
        </p:nvSpPr>
        <p:spPr>
          <a:xfrm>
            <a:off x="5810859" y="3500172"/>
            <a:ext cx="3740908" cy="430079"/>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B94619AD-2873-36C9-4A89-5AE548688AF1}"/>
              </a:ext>
            </a:extLst>
          </p:cNvPr>
          <p:cNvSpPr>
            <a:spLocks noGrp="1"/>
          </p:cNvSpPr>
          <p:nvPr>
            <p:ph type="body" sz="quarter" idx="17"/>
          </p:nvPr>
        </p:nvSpPr>
        <p:spPr>
          <a:xfrm>
            <a:off x="5810859" y="3139407"/>
            <a:ext cx="3740908" cy="430079"/>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BE530940-7A1C-F4E2-F1BD-9B4FE1DBE729}"/>
              </a:ext>
            </a:extLst>
          </p:cNvPr>
          <p:cNvSpPr>
            <a:spLocks noGrp="1"/>
          </p:cNvSpPr>
          <p:nvPr>
            <p:ph type="body" sz="quarter" idx="16"/>
          </p:nvPr>
        </p:nvSpPr>
        <p:spPr>
          <a:xfrm>
            <a:off x="5810859" y="2577431"/>
            <a:ext cx="3740908" cy="561976"/>
          </a:xfrm>
        </p:spPr>
        <p:txBody>
          <a:bodyPr>
            <a:noAutofit/>
          </a:bodyPr>
          <a:lstStyle>
            <a:lvl1pPr marL="0" indent="0">
              <a:buNone/>
              <a:defRPr sz="2200" b="1" i="0">
                <a:latin typeface="+mj-lt"/>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96601" y="1992084"/>
            <a:ext cx="3146425" cy="3146425"/>
          </a:xfrm>
          <a:prstGeom prst="ellipse">
            <a:avLst/>
          </a:prstGeom>
        </p:spPr>
        <p:txBody>
          <a:bodyPr/>
          <a:lstStyle>
            <a:lvl1pPr>
              <a:defRPr>
                <a:noFill/>
              </a:defRPr>
            </a:lvl1pPr>
          </a:lstStyle>
          <a:p>
            <a:endParaRPr lang="en-US"/>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lvl1pPr>
              <a:defRPr>
                <a:latin typeface="+mj-lt"/>
              </a:defRPr>
            </a:lvl1pPr>
          </a:lstStyle>
          <a:p>
            <a:r>
              <a:rPr lang="en-US"/>
              <a:t>Speaker Bio</a:t>
            </a:r>
          </a:p>
        </p:txBody>
      </p:sp>
      <p:sp>
        <p:nvSpPr>
          <p:cNvPr id="18" name="Decorative - Dash">
            <a:extLst>
              <a:ext uri="{FF2B5EF4-FFF2-40B4-BE49-F238E27FC236}">
                <a16:creationId xmlns:a16="http://schemas.microsoft.com/office/drawing/2014/main" id="{F3F3F40A-B56F-D2FD-0D02-9C4EC6C151F8}"/>
              </a:ext>
              <a:ext uri="{C183D7F6-B498-43B3-948B-1728B52AA6E4}">
                <adec:decorative xmlns:adec="http://schemas.microsoft.com/office/drawing/2017/decorative" val="1"/>
              </a:ext>
            </a:extLst>
          </p:cNvPr>
          <p:cNvSpPr/>
          <p:nvPr userDrawn="1"/>
        </p:nvSpPr>
        <p:spPr>
          <a:xfrm>
            <a:off x="5810859" y="429101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Footer Placeholder 4">
            <a:extLst>
              <a:ext uri="{FF2B5EF4-FFF2-40B4-BE49-F238E27FC236}">
                <a16:creationId xmlns:a16="http://schemas.microsoft.com/office/drawing/2014/main" id="{1D94B26B-A9D0-EC84-80A5-58B69C3FE45C}"/>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0168116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 Speaker Bio_Light">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7CA84C5B-EBD9-6953-2C42-23BC40C47518}"/>
              </a:ext>
            </a:extLst>
          </p:cNvPr>
          <p:cNvSpPr>
            <a:spLocks noGrp="1"/>
          </p:cNvSpPr>
          <p:nvPr>
            <p:ph type="body" sz="quarter" idx="24"/>
          </p:nvPr>
        </p:nvSpPr>
        <p:spPr>
          <a:xfrm>
            <a:off x="6552605" y="5973341"/>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2">
            <a:extLst>
              <a:ext uri="{FF2B5EF4-FFF2-40B4-BE49-F238E27FC236}">
                <a16:creationId xmlns:a16="http://schemas.microsoft.com/office/drawing/2014/main" id="{9E1FA343-C047-835D-5197-8B7A4A39DDA3}"/>
              </a:ext>
            </a:extLst>
          </p:cNvPr>
          <p:cNvSpPr>
            <a:spLocks noGrp="1"/>
          </p:cNvSpPr>
          <p:nvPr>
            <p:ph type="body" sz="quarter" idx="23"/>
          </p:nvPr>
        </p:nvSpPr>
        <p:spPr>
          <a:xfrm>
            <a:off x="6552605" y="5370540"/>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Decorative - Dash">
            <a:extLst>
              <a:ext uri="{FF2B5EF4-FFF2-40B4-BE49-F238E27FC236}">
                <a16:creationId xmlns:a16="http://schemas.microsoft.com/office/drawing/2014/main" id="{8DBACC59-CEA1-1E68-D96D-C55929C9585E}"/>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8" name="Text Placeholder 12">
            <a:extLst>
              <a:ext uri="{FF2B5EF4-FFF2-40B4-BE49-F238E27FC236}">
                <a16:creationId xmlns:a16="http://schemas.microsoft.com/office/drawing/2014/main" id="{87925FBD-8DF0-BC9C-F258-B5DC46483009}"/>
              </a:ext>
            </a:extLst>
          </p:cNvPr>
          <p:cNvSpPr>
            <a:spLocks noGrp="1"/>
          </p:cNvSpPr>
          <p:nvPr>
            <p:ph type="body" sz="quarter" idx="22"/>
          </p:nvPr>
        </p:nvSpPr>
        <p:spPr>
          <a:xfrm>
            <a:off x="6552605" y="4767739"/>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Subtitle">
            <a:extLst>
              <a:ext uri="{FF2B5EF4-FFF2-40B4-BE49-F238E27FC236}">
                <a16:creationId xmlns:a16="http://schemas.microsoft.com/office/drawing/2014/main" id="{30AFD584-FA93-ECE2-B9B3-EF3121EB6E48}"/>
              </a:ext>
            </a:extLst>
          </p:cNvPr>
          <p:cNvSpPr>
            <a:spLocks noGrp="1"/>
          </p:cNvSpPr>
          <p:nvPr>
            <p:ph type="body" sz="quarter" idx="21"/>
          </p:nvPr>
        </p:nvSpPr>
        <p:spPr>
          <a:xfrm>
            <a:off x="6552605" y="4299388"/>
            <a:ext cx="3740908" cy="469922"/>
          </a:xfrm>
        </p:spPr>
        <p:txBody>
          <a:bodyPr>
            <a:noAutofit/>
          </a:bodyPr>
          <a:lstStyle>
            <a:lvl1pPr marL="0" indent="0">
              <a:buNone/>
              <a:defRPr sz="22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3" name="Picture Placeholder 2">
            <a:extLst>
              <a:ext uri="{FF2B5EF4-FFF2-40B4-BE49-F238E27FC236}">
                <a16:creationId xmlns:a16="http://schemas.microsoft.com/office/drawing/2014/main" id="{625DB14B-01F0-8132-EC27-5373769533F6}"/>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sp>
        <p:nvSpPr>
          <p:cNvPr id="15" name="Text Placeholder 12">
            <a:extLst>
              <a:ext uri="{FF2B5EF4-FFF2-40B4-BE49-F238E27FC236}">
                <a16:creationId xmlns:a16="http://schemas.microsoft.com/office/drawing/2014/main" id="{2C384E6A-A86E-0219-1A60-4F3164B98998}"/>
              </a:ext>
            </a:extLst>
          </p:cNvPr>
          <p:cNvSpPr>
            <a:spLocks noGrp="1"/>
          </p:cNvSpPr>
          <p:nvPr>
            <p:ph type="body" sz="quarter" idx="20"/>
          </p:nvPr>
        </p:nvSpPr>
        <p:spPr>
          <a:xfrm>
            <a:off x="2207351" y="5973341"/>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2FFBC515-22C8-AE29-8186-797EAA0849CF}"/>
              </a:ext>
            </a:extLst>
          </p:cNvPr>
          <p:cNvSpPr>
            <a:spLocks noGrp="1"/>
          </p:cNvSpPr>
          <p:nvPr>
            <p:ph type="body" sz="quarter" idx="19"/>
          </p:nvPr>
        </p:nvSpPr>
        <p:spPr>
          <a:xfrm>
            <a:off x="2207351" y="5370540"/>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2C491BEE-5191-1BF3-9C25-0A01102E1993}"/>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3" name="Text Placeholder 12">
            <a:extLst>
              <a:ext uri="{FF2B5EF4-FFF2-40B4-BE49-F238E27FC236}">
                <a16:creationId xmlns:a16="http://schemas.microsoft.com/office/drawing/2014/main" id="{810900FD-D8E5-146F-1E88-1E3F4DF78444}"/>
              </a:ext>
            </a:extLst>
          </p:cNvPr>
          <p:cNvSpPr>
            <a:spLocks noGrp="1"/>
          </p:cNvSpPr>
          <p:nvPr>
            <p:ph type="body" sz="quarter" idx="18"/>
          </p:nvPr>
        </p:nvSpPr>
        <p:spPr>
          <a:xfrm>
            <a:off x="2207351" y="4767739"/>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Subtitle">
            <a:extLst>
              <a:ext uri="{FF2B5EF4-FFF2-40B4-BE49-F238E27FC236}">
                <a16:creationId xmlns:a16="http://schemas.microsoft.com/office/drawing/2014/main" id="{96BCA8E4-8B97-77C4-C623-5035FEF8F226}"/>
              </a:ext>
            </a:extLst>
          </p:cNvPr>
          <p:cNvSpPr>
            <a:spLocks noGrp="1"/>
          </p:cNvSpPr>
          <p:nvPr>
            <p:ph type="body" sz="quarter" idx="17"/>
          </p:nvPr>
        </p:nvSpPr>
        <p:spPr>
          <a:xfrm>
            <a:off x="2207351" y="4299388"/>
            <a:ext cx="3740908" cy="469922"/>
          </a:xfrm>
        </p:spPr>
        <p:txBody>
          <a:bodyPr>
            <a:noAutofit/>
          </a:bodyPr>
          <a:lstStyle>
            <a:lvl1pPr marL="0" indent="0">
              <a:buNone/>
              <a:defRPr sz="22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Footer Placeholder 4">
            <a:extLst>
              <a:ext uri="{FF2B5EF4-FFF2-40B4-BE49-F238E27FC236}">
                <a16:creationId xmlns:a16="http://schemas.microsoft.com/office/drawing/2014/main" id="{A2C3991F-E469-6CC1-E892-1A5408B76717}"/>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96281802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 Speaker Bio_Light">
    <p:spTree>
      <p:nvGrpSpPr>
        <p:cNvPr id="1" name=""/>
        <p:cNvGrpSpPr/>
        <p:nvPr/>
      </p:nvGrpSpPr>
      <p:grpSpPr>
        <a:xfrm>
          <a:off x="0" y="0"/>
          <a:ext cx="0" cy="0"/>
          <a:chOff x="0" y="0"/>
          <a:chExt cx="0" cy="0"/>
        </a:xfrm>
      </p:grpSpPr>
      <p:sp>
        <p:nvSpPr>
          <p:cNvPr id="24" name="Text Placeholder 12">
            <a:extLst>
              <a:ext uri="{FF2B5EF4-FFF2-40B4-BE49-F238E27FC236}">
                <a16:creationId xmlns:a16="http://schemas.microsoft.com/office/drawing/2014/main" id="{B24993A9-AE71-23E4-5DAB-37D933D2954B}"/>
              </a:ext>
            </a:extLst>
          </p:cNvPr>
          <p:cNvSpPr>
            <a:spLocks noGrp="1"/>
          </p:cNvSpPr>
          <p:nvPr>
            <p:ph type="body" sz="quarter" idx="32"/>
          </p:nvPr>
        </p:nvSpPr>
        <p:spPr>
          <a:xfrm>
            <a:off x="8281297" y="5974912"/>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F99B8C86-A9F6-6C9D-5D68-CD66170533B8}"/>
              </a:ext>
            </a:extLst>
          </p:cNvPr>
          <p:cNvSpPr>
            <a:spLocks noGrp="1"/>
          </p:cNvSpPr>
          <p:nvPr>
            <p:ph type="body" sz="quarter" idx="31"/>
          </p:nvPr>
        </p:nvSpPr>
        <p:spPr>
          <a:xfrm>
            <a:off x="8281297" y="5379767"/>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Decorative - Dash">
            <a:extLst>
              <a:ext uri="{FF2B5EF4-FFF2-40B4-BE49-F238E27FC236}">
                <a16:creationId xmlns:a16="http://schemas.microsoft.com/office/drawing/2014/main" id="{35E222F8-6BB0-5A68-6225-FAFA6EB8A706}"/>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22" name="Text Placeholder 12">
            <a:extLst>
              <a:ext uri="{FF2B5EF4-FFF2-40B4-BE49-F238E27FC236}">
                <a16:creationId xmlns:a16="http://schemas.microsoft.com/office/drawing/2014/main" id="{69115437-1045-0DBC-DCCA-AF14A4E9E095}"/>
              </a:ext>
            </a:extLst>
          </p:cNvPr>
          <p:cNvSpPr>
            <a:spLocks noGrp="1"/>
          </p:cNvSpPr>
          <p:nvPr>
            <p:ph type="body" sz="quarter" idx="30"/>
          </p:nvPr>
        </p:nvSpPr>
        <p:spPr>
          <a:xfrm>
            <a:off x="8281297" y="4632791"/>
            <a:ext cx="3740908" cy="430079"/>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Subtitle 3">
            <a:extLst>
              <a:ext uri="{FF2B5EF4-FFF2-40B4-BE49-F238E27FC236}">
                <a16:creationId xmlns:a16="http://schemas.microsoft.com/office/drawing/2014/main" id="{5844047A-37B5-FBF8-9F43-89A0695DDBC0}"/>
              </a:ext>
            </a:extLst>
          </p:cNvPr>
          <p:cNvSpPr>
            <a:spLocks noGrp="1"/>
          </p:cNvSpPr>
          <p:nvPr>
            <p:ph type="body" sz="quarter" idx="29"/>
          </p:nvPr>
        </p:nvSpPr>
        <p:spPr>
          <a:xfrm>
            <a:off x="8281297"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3" name="Picture Placeholder 3">
            <a:extLst>
              <a:ext uri="{FF2B5EF4-FFF2-40B4-BE49-F238E27FC236}">
                <a16:creationId xmlns:a16="http://schemas.microsoft.com/office/drawing/2014/main" id="{EBC60511-45DB-60E7-B0CA-12577EB53E9F}"/>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sp>
        <p:nvSpPr>
          <p:cNvPr id="19" name="Text Placeholder 12">
            <a:extLst>
              <a:ext uri="{FF2B5EF4-FFF2-40B4-BE49-F238E27FC236}">
                <a16:creationId xmlns:a16="http://schemas.microsoft.com/office/drawing/2014/main" id="{9B5A5848-7823-16F8-5130-67391ED473E0}"/>
              </a:ext>
            </a:extLst>
          </p:cNvPr>
          <p:cNvSpPr>
            <a:spLocks noGrp="1"/>
          </p:cNvSpPr>
          <p:nvPr>
            <p:ph type="body" sz="quarter" idx="28"/>
          </p:nvPr>
        </p:nvSpPr>
        <p:spPr>
          <a:xfrm>
            <a:off x="4430513" y="5974912"/>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A84CDCAE-3DFA-8B9D-8E8B-308EAA9094BD}"/>
              </a:ext>
            </a:extLst>
          </p:cNvPr>
          <p:cNvSpPr>
            <a:spLocks noGrp="1"/>
          </p:cNvSpPr>
          <p:nvPr>
            <p:ph type="body" sz="quarter" idx="27"/>
          </p:nvPr>
        </p:nvSpPr>
        <p:spPr>
          <a:xfrm>
            <a:off x="4430513" y="5379767"/>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Decorative - Dash">
            <a:extLst>
              <a:ext uri="{FF2B5EF4-FFF2-40B4-BE49-F238E27FC236}">
                <a16:creationId xmlns:a16="http://schemas.microsoft.com/office/drawing/2014/main" id="{742233EB-8F75-EC01-E285-DF43658C5052}"/>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7" name="Text Placeholder 12">
            <a:extLst>
              <a:ext uri="{FF2B5EF4-FFF2-40B4-BE49-F238E27FC236}">
                <a16:creationId xmlns:a16="http://schemas.microsoft.com/office/drawing/2014/main" id="{02CFE263-4C9F-990D-B9E7-5B3BD2E1636D}"/>
              </a:ext>
            </a:extLst>
          </p:cNvPr>
          <p:cNvSpPr>
            <a:spLocks noGrp="1"/>
          </p:cNvSpPr>
          <p:nvPr>
            <p:ph type="body" sz="quarter" idx="26"/>
          </p:nvPr>
        </p:nvSpPr>
        <p:spPr>
          <a:xfrm>
            <a:off x="4430513" y="4632791"/>
            <a:ext cx="3740908" cy="430079"/>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Subtitle 2">
            <a:extLst>
              <a:ext uri="{FF2B5EF4-FFF2-40B4-BE49-F238E27FC236}">
                <a16:creationId xmlns:a16="http://schemas.microsoft.com/office/drawing/2014/main" id="{9A6A13B7-FB51-0CAC-F778-AE7A2481C024}"/>
              </a:ext>
            </a:extLst>
          </p:cNvPr>
          <p:cNvSpPr>
            <a:spLocks noGrp="1"/>
          </p:cNvSpPr>
          <p:nvPr>
            <p:ph type="body" sz="quarter" idx="25"/>
          </p:nvPr>
        </p:nvSpPr>
        <p:spPr>
          <a:xfrm>
            <a:off x="4430513"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7" name="Picture Placeholder 2">
            <a:extLst>
              <a:ext uri="{FF2B5EF4-FFF2-40B4-BE49-F238E27FC236}">
                <a16:creationId xmlns:a16="http://schemas.microsoft.com/office/drawing/2014/main" id="{06B476FF-FCE4-D2EB-4C92-B26CCFF84508}"/>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14" name="Text Placeholder 12">
            <a:extLst>
              <a:ext uri="{FF2B5EF4-FFF2-40B4-BE49-F238E27FC236}">
                <a16:creationId xmlns:a16="http://schemas.microsoft.com/office/drawing/2014/main" id="{403B9231-B6A0-EA6F-33FE-8C0FBA213526}"/>
              </a:ext>
            </a:extLst>
          </p:cNvPr>
          <p:cNvSpPr>
            <a:spLocks noGrp="1"/>
          </p:cNvSpPr>
          <p:nvPr>
            <p:ph type="body" sz="quarter" idx="24"/>
          </p:nvPr>
        </p:nvSpPr>
        <p:spPr>
          <a:xfrm>
            <a:off x="457200" y="5974912"/>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E29EAF46-4772-93CA-F273-859520DED805}"/>
              </a:ext>
            </a:extLst>
          </p:cNvPr>
          <p:cNvSpPr>
            <a:spLocks noGrp="1"/>
          </p:cNvSpPr>
          <p:nvPr>
            <p:ph type="body" sz="quarter" idx="23"/>
          </p:nvPr>
        </p:nvSpPr>
        <p:spPr>
          <a:xfrm>
            <a:off x="457200" y="5379767"/>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Decorative - Dash">
            <a:extLst>
              <a:ext uri="{FF2B5EF4-FFF2-40B4-BE49-F238E27FC236}">
                <a16:creationId xmlns:a16="http://schemas.microsoft.com/office/drawing/2014/main" id="{36369183-423B-04DE-B663-04464E64BE7D}"/>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2" name="Text Placeholder 12">
            <a:extLst>
              <a:ext uri="{FF2B5EF4-FFF2-40B4-BE49-F238E27FC236}">
                <a16:creationId xmlns:a16="http://schemas.microsoft.com/office/drawing/2014/main" id="{CFCB0977-4D05-CF27-3605-0F3ED8D32846}"/>
              </a:ext>
            </a:extLst>
          </p:cNvPr>
          <p:cNvSpPr>
            <a:spLocks noGrp="1"/>
          </p:cNvSpPr>
          <p:nvPr>
            <p:ph type="body" sz="quarter" idx="22"/>
          </p:nvPr>
        </p:nvSpPr>
        <p:spPr>
          <a:xfrm>
            <a:off x="457200" y="4632791"/>
            <a:ext cx="3740908" cy="430079"/>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Subtitle 1">
            <a:extLst>
              <a:ext uri="{FF2B5EF4-FFF2-40B4-BE49-F238E27FC236}">
                <a16:creationId xmlns:a16="http://schemas.microsoft.com/office/drawing/2014/main" id="{C32A2853-8EF4-8821-4446-29544A5C0F0E}"/>
              </a:ext>
            </a:extLst>
          </p:cNvPr>
          <p:cNvSpPr>
            <a:spLocks noGrp="1"/>
          </p:cNvSpPr>
          <p:nvPr>
            <p:ph type="body" sz="quarter" idx="17"/>
          </p:nvPr>
        </p:nvSpPr>
        <p:spPr>
          <a:xfrm>
            <a:off x="457200"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3" name="Title 2">
            <a:extLst>
              <a:ext uri="{FF2B5EF4-FFF2-40B4-BE49-F238E27FC236}">
                <a16:creationId xmlns:a16="http://schemas.microsoft.com/office/drawing/2014/main" id="{BF7CED33-4EE2-95F9-CBDF-65BC0EFFBCFE}"/>
              </a:ext>
            </a:extLst>
          </p:cNvPr>
          <p:cNvSpPr>
            <a:spLocks noGrp="1"/>
          </p:cNvSpPr>
          <p:nvPr>
            <p:ph type="title"/>
          </p:nvPr>
        </p:nvSpPr>
        <p:spPr/>
        <p:txBody>
          <a:bodyPr/>
          <a:lstStyle/>
          <a:p>
            <a:r>
              <a:rPr lang="en-US"/>
              <a:t>Click to edit Master title style</a:t>
            </a:r>
          </a:p>
        </p:txBody>
      </p:sp>
      <p:sp>
        <p:nvSpPr>
          <p:cNvPr id="2" name="Footer Placeholder 4">
            <a:extLst>
              <a:ext uri="{FF2B5EF4-FFF2-40B4-BE49-F238E27FC236}">
                <a16:creationId xmlns:a16="http://schemas.microsoft.com/office/drawing/2014/main" id="{6F0DF104-D089-07A0-E20C-A08573C80028}"/>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52980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 Speaker Bio_Light">
    <p:spTree>
      <p:nvGrpSpPr>
        <p:cNvPr id="1" name=""/>
        <p:cNvGrpSpPr/>
        <p:nvPr/>
      </p:nvGrpSpPr>
      <p:grpSpPr>
        <a:xfrm>
          <a:off x="0" y="0"/>
          <a:ext cx="0" cy="0"/>
          <a:chOff x="0" y="0"/>
          <a:chExt cx="0" cy="0"/>
        </a:xfrm>
      </p:grpSpPr>
      <p:sp>
        <p:nvSpPr>
          <p:cNvPr id="72" name="contact 2">
            <a:extLst>
              <a:ext uri="{FF2B5EF4-FFF2-40B4-BE49-F238E27FC236}">
                <a16:creationId xmlns:a16="http://schemas.microsoft.com/office/drawing/2014/main" id="{018692AE-9066-86B2-C331-6E65C9356269}"/>
              </a:ext>
            </a:extLst>
          </p:cNvPr>
          <p:cNvSpPr>
            <a:spLocks noGrp="1"/>
          </p:cNvSpPr>
          <p:nvPr>
            <p:ph type="body" sz="quarter" idx="43" hasCustomPrompt="1"/>
          </p:nvPr>
        </p:nvSpPr>
        <p:spPr>
          <a:xfrm>
            <a:off x="7997237" y="543622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9" name="Decorative - Dash">
            <a:extLst>
              <a:ext uri="{FF2B5EF4-FFF2-40B4-BE49-F238E27FC236}">
                <a16:creationId xmlns:a16="http://schemas.microsoft.com/office/drawing/2014/main" id="{0DA96AEE-EDCC-6AE3-3F41-616C48915317}"/>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71" name="Text Placeholder 12">
            <a:extLst>
              <a:ext uri="{FF2B5EF4-FFF2-40B4-BE49-F238E27FC236}">
                <a16:creationId xmlns:a16="http://schemas.microsoft.com/office/drawing/2014/main" id="{E3A76DC7-99A0-329B-BB35-7D0EEB8721CF}"/>
              </a:ext>
            </a:extLst>
          </p:cNvPr>
          <p:cNvSpPr>
            <a:spLocks noGrp="1"/>
          </p:cNvSpPr>
          <p:nvPr>
            <p:ph type="body" sz="quarter" idx="42"/>
          </p:nvPr>
        </p:nvSpPr>
        <p:spPr>
          <a:xfrm>
            <a:off x="7997237" y="457643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0" name="Text Placeholder 12">
            <a:extLst>
              <a:ext uri="{FF2B5EF4-FFF2-40B4-BE49-F238E27FC236}">
                <a16:creationId xmlns:a16="http://schemas.microsoft.com/office/drawing/2014/main" id="{1E7B7EC1-7BCB-094B-2010-88276D486687}"/>
              </a:ext>
            </a:extLst>
          </p:cNvPr>
          <p:cNvSpPr>
            <a:spLocks noGrp="1"/>
          </p:cNvSpPr>
          <p:nvPr>
            <p:ph type="body" sz="quarter" idx="41"/>
          </p:nvPr>
        </p:nvSpPr>
        <p:spPr>
          <a:xfrm>
            <a:off x="7997237" y="411007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3" name="contact">
            <a:extLst>
              <a:ext uri="{FF2B5EF4-FFF2-40B4-BE49-F238E27FC236}">
                <a16:creationId xmlns:a16="http://schemas.microsoft.com/office/drawing/2014/main" id="{A07D3F1F-D3D5-480B-4C63-E2081DE395EB}"/>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8" name="Picture Placeholder 4">
            <a:extLst>
              <a:ext uri="{FF2B5EF4-FFF2-40B4-BE49-F238E27FC236}">
                <a16:creationId xmlns:a16="http://schemas.microsoft.com/office/drawing/2014/main" id="{C774141A-F02F-904D-1BB7-FB6C4C2EEE17}"/>
              </a:ext>
            </a:extLst>
          </p:cNvPr>
          <p:cNvSpPr>
            <a:spLocks noGrp="1"/>
          </p:cNvSpPr>
          <p:nvPr>
            <p:ph type="pic" sz="quarter" idx="40" hasCustomPrompt="1"/>
          </p:nvPr>
        </p:nvSpPr>
        <p:spPr>
          <a:xfrm>
            <a:off x="6244683" y="4044157"/>
            <a:ext cx="1392063" cy="1392063"/>
          </a:xfrm>
          <a:prstGeom prst="ellipse">
            <a:avLst/>
          </a:prstGeom>
        </p:spPr>
        <p:txBody>
          <a:bodyPr/>
          <a:lstStyle>
            <a:lvl1pPr marL="0" indent="0">
              <a:buNone/>
              <a:defRPr>
                <a:noFill/>
              </a:defRPr>
            </a:lvl1pPr>
          </a:lstStyle>
          <a:p>
            <a:r>
              <a:rPr lang="en-US"/>
              <a:t>v</a:t>
            </a:r>
          </a:p>
        </p:txBody>
      </p:sp>
      <p:sp>
        <p:nvSpPr>
          <p:cNvPr id="66" name="Text Placeholder 12">
            <a:extLst>
              <a:ext uri="{FF2B5EF4-FFF2-40B4-BE49-F238E27FC236}">
                <a16:creationId xmlns:a16="http://schemas.microsoft.com/office/drawing/2014/main" id="{6A8AF73E-7159-6E7E-4AF5-0C3A9AB5A5FD}"/>
              </a:ext>
            </a:extLst>
          </p:cNvPr>
          <p:cNvSpPr>
            <a:spLocks noGrp="1"/>
          </p:cNvSpPr>
          <p:nvPr>
            <p:ph type="body" sz="quarter" idx="38" hasCustomPrompt="1"/>
          </p:nvPr>
        </p:nvSpPr>
        <p:spPr>
          <a:xfrm>
            <a:off x="7997237" y="342900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3" name="Decorative - Dash">
            <a:extLst>
              <a:ext uri="{FF2B5EF4-FFF2-40B4-BE49-F238E27FC236}">
                <a16:creationId xmlns:a16="http://schemas.microsoft.com/office/drawing/2014/main" id="{81605164-2238-7C94-1209-EB48F925E1B4}"/>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65" name="Text Placeholder 12">
            <a:extLst>
              <a:ext uri="{FF2B5EF4-FFF2-40B4-BE49-F238E27FC236}">
                <a16:creationId xmlns:a16="http://schemas.microsoft.com/office/drawing/2014/main" id="{6953D7AD-E90F-3EFA-8D46-18739C06D746}"/>
              </a:ext>
            </a:extLst>
          </p:cNvPr>
          <p:cNvSpPr>
            <a:spLocks noGrp="1"/>
          </p:cNvSpPr>
          <p:nvPr>
            <p:ph type="body" sz="quarter" idx="37"/>
          </p:nvPr>
        </p:nvSpPr>
        <p:spPr>
          <a:xfrm>
            <a:off x="7997237" y="256921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4" name="Text Placeholder 12">
            <a:extLst>
              <a:ext uri="{FF2B5EF4-FFF2-40B4-BE49-F238E27FC236}">
                <a16:creationId xmlns:a16="http://schemas.microsoft.com/office/drawing/2014/main" id="{07F1C61F-8E97-982B-9194-F752F4667256}"/>
              </a:ext>
            </a:extLst>
          </p:cNvPr>
          <p:cNvSpPr>
            <a:spLocks noGrp="1"/>
          </p:cNvSpPr>
          <p:nvPr>
            <p:ph type="body" sz="quarter" idx="36"/>
          </p:nvPr>
        </p:nvSpPr>
        <p:spPr>
          <a:xfrm>
            <a:off x="7997237" y="21028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7" name="Text Placeholder 12">
            <a:extLst>
              <a:ext uri="{FF2B5EF4-FFF2-40B4-BE49-F238E27FC236}">
                <a16:creationId xmlns:a16="http://schemas.microsoft.com/office/drawing/2014/main" id="{BDD8DCBC-BC3A-BCAB-D53C-D8659FA9285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2" name="Picture Placeholder 4">
            <a:extLst>
              <a:ext uri="{FF2B5EF4-FFF2-40B4-BE49-F238E27FC236}">
                <a16:creationId xmlns:a16="http://schemas.microsoft.com/office/drawing/2014/main" id="{832DFDE5-DF88-7281-5C07-F808067AA29A}"/>
              </a:ext>
            </a:extLst>
          </p:cNvPr>
          <p:cNvSpPr>
            <a:spLocks noGrp="1"/>
          </p:cNvSpPr>
          <p:nvPr>
            <p:ph type="pic" sz="quarter" idx="35" hasCustomPrompt="1"/>
          </p:nvPr>
        </p:nvSpPr>
        <p:spPr>
          <a:xfrm>
            <a:off x="6244683" y="2036937"/>
            <a:ext cx="1392063" cy="1392063"/>
          </a:xfrm>
          <a:prstGeom prst="ellipse">
            <a:avLst/>
          </a:prstGeom>
        </p:spPr>
        <p:txBody>
          <a:bodyPr/>
          <a:lstStyle>
            <a:lvl1pPr marL="0" indent="0">
              <a:buNone/>
              <a:defRPr>
                <a:noFill/>
              </a:defRPr>
            </a:lvl1pPr>
          </a:lstStyle>
          <a:p>
            <a:r>
              <a:rPr lang="en-US"/>
              <a:t>v</a:t>
            </a:r>
          </a:p>
        </p:txBody>
      </p:sp>
      <p:sp>
        <p:nvSpPr>
          <p:cNvPr id="60" name="Text Placeholder 12">
            <a:extLst>
              <a:ext uri="{FF2B5EF4-FFF2-40B4-BE49-F238E27FC236}">
                <a16:creationId xmlns:a16="http://schemas.microsoft.com/office/drawing/2014/main" id="{12628AD8-F7CB-90FE-BF0D-FC4D57B8155F}"/>
              </a:ext>
            </a:extLst>
          </p:cNvPr>
          <p:cNvSpPr>
            <a:spLocks noGrp="1"/>
          </p:cNvSpPr>
          <p:nvPr>
            <p:ph type="body" sz="quarter" idx="33" hasCustomPrompt="1"/>
          </p:nvPr>
        </p:nvSpPr>
        <p:spPr>
          <a:xfrm>
            <a:off x="2209754" y="543622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7" name="Decorative - Dash">
            <a:extLst>
              <a:ext uri="{FF2B5EF4-FFF2-40B4-BE49-F238E27FC236}">
                <a16:creationId xmlns:a16="http://schemas.microsoft.com/office/drawing/2014/main" id="{EF9FA3BF-D6E4-AEAC-B1AD-25E8C2EFDD09}"/>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59" name="Text Placeholder 12">
            <a:extLst>
              <a:ext uri="{FF2B5EF4-FFF2-40B4-BE49-F238E27FC236}">
                <a16:creationId xmlns:a16="http://schemas.microsoft.com/office/drawing/2014/main" id="{3779FEEC-3B93-E228-312A-5F990414384B}"/>
              </a:ext>
            </a:extLst>
          </p:cNvPr>
          <p:cNvSpPr>
            <a:spLocks noGrp="1"/>
          </p:cNvSpPr>
          <p:nvPr>
            <p:ph type="body" sz="quarter" idx="32"/>
          </p:nvPr>
        </p:nvSpPr>
        <p:spPr>
          <a:xfrm>
            <a:off x="2209754" y="457643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8" name="Text Placeholder 12">
            <a:extLst>
              <a:ext uri="{FF2B5EF4-FFF2-40B4-BE49-F238E27FC236}">
                <a16:creationId xmlns:a16="http://schemas.microsoft.com/office/drawing/2014/main" id="{23D09CCC-90F3-1CCF-F753-E602B90204F2}"/>
              </a:ext>
            </a:extLst>
          </p:cNvPr>
          <p:cNvSpPr>
            <a:spLocks noGrp="1"/>
          </p:cNvSpPr>
          <p:nvPr>
            <p:ph type="body" sz="quarter" idx="31"/>
          </p:nvPr>
        </p:nvSpPr>
        <p:spPr>
          <a:xfrm>
            <a:off x="2209754" y="411007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1" name="contact">
            <a:extLst>
              <a:ext uri="{FF2B5EF4-FFF2-40B4-BE49-F238E27FC236}">
                <a16:creationId xmlns:a16="http://schemas.microsoft.com/office/drawing/2014/main" id="{6124ADD7-BE5A-30BA-A92E-04C5E1FF1174}"/>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6" name="Picture Placeholder 2">
            <a:extLst>
              <a:ext uri="{FF2B5EF4-FFF2-40B4-BE49-F238E27FC236}">
                <a16:creationId xmlns:a16="http://schemas.microsoft.com/office/drawing/2014/main" id="{46C3A71D-FC66-ABB2-1B9E-5C36739698BC}"/>
              </a:ext>
            </a:extLst>
          </p:cNvPr>
          <p:cNvSpPr>
            <a:spLocks noGrp="1"/>
          </p:cNvSpPr>
          <p:nvPr>
            <p:ph type="pic" sz="quarter" idx="30" hasCustomPrompt="1"/>
          </p:nvPr>
        </p:nvSpPr>
        <p:spPr>
          <a:xfrm>
            <a:off x="457200" y="4044157"/>
            <a:ext cx="1392063" cy="1392063"/>
          </a:xfrm>
          <a:prstGeom prst="ellipse">
            <a:avLst/>
          </a:prstGeom>
        </p:spPr>
        <p:txBody>
          <a:bodyPr/>
          <a:lstStyle>
            <a:lvl1pPr marL="0" indent="0">
              <a:buNone/>
              <a:defRPr>
                <a:noFill/>
              </a:defRPr>
            </a:lvl1pPr>
          </a:lstStyle>
          <a:p>
            <a:r>
              <a:rPr lang="en-US"/>
              <a:t>v</a:t>
            </a:r>
          </a:p>
        </p:txBody>
      </p:sp>
      <p:sp>
        <p:nvSpPr>
          <p:cNvPr id="52" name="contact 1">
            <a:extLst>
              <a:ext uri="{FF2B5EF4-FFF2-40B4-BE49-F238E27FC236}">
                <a16:creationId xmlns:a16="http://schemas.microsoft.com/office/drawing/2014/main" id="{DFF401B9-560C-F1A6-8FFB-58018CCAB86F}"/>
              </a:ext>
            </a:extLst>
          </p:cNvPr>
          <p:cNvSpPr>
            <a:spLocks noGrp="1"/>
          </p:cNvSpPr>
          <p:nvPr>
            <p:ph type="body" sz="quarter" idx="28" hasCustomPrompt="1"/>
          </p:nvPr>
        </p:nvSpPr>
        <p:spPr>
          <a:xfrm>
            <a:off x="2209754" y="342900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2" name="Decorative - Dash">
            <a:extLst>
              <a:ext uri="{FF2B5EF4-FFF2-40B4-BE49-F238E27FC236}">
                <a16:creationId xmlns:a16="http://schemas.microsoft.com/office/drawing/2014/main" id="{F65C9715-5815-39A7-7C7E-B07B78110128}"/>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51" name="Text Placeholder 12">
            <a:extLst>
              <a:ext uri="{FF2B5EF4-FFF2-40B4-BE49-F238E27FC236}">
                <a16:creationId xmlns:a16="http://schemas.microsoft.com/office/drawing/2014/main" id="{3C9A740C-1DCF-BDD8-DF44-272A53C57236}"/>
              </a:ext>
            </a:extLst>
          </p:cNvPr>
          <p:cNvSpPr>
            <a:spLocks noGrp="1"/>
          </p:cNvSpPr>
          <p:nvPr>
            <p:ph type="body" sz="quarter" idx="27"/>
          </p:nvPr>
        </p:nvSpPr>
        <p:spPr>
          <a:xfrm>
            <a:off x="2209754" y="256921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0" name="Text Placeholder 12">
            <a:extLst>
              <a:ext uri="{FF2B5EF4-FFF2-40B4-BE49-F238E27FC236}">
                <a16:creationId xmlns:a16="http://schemas.microsoft.com/office/drawing/2014/main" id="{040C10F2-970B-433A-A874-3D5DFFF9794A}"/>
              </a:ext>
            </a:extLst>
          </p:cNvPr>
          <p:cNvSpPr>
            <a:spLocks noGrp="1"/>
          </p:cNvSpPr>
          <p:nvPr>
            <p:ph type="body" sz="quarter" idx="17"/>
          </p:nvPr>
        </p:nvSpPr>
        <p:spPr>
          <a:xfrm>
            <a:off x="2209754" y="21028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5" name="contact">
            <a:extLst>
              <a:ext uri="{FF2B5EF4-FFF2-40B4-BE49-F238E27FC236}">
                <a16:creationId xmlns:a16="http://schemas.microsoft.com/office/drawing/2014/main" id="{C7BDC3CE-E8B1-A22D-57FD-AC89F47B2E9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457200" y="2036937"/>
            <a:ext cx="1392063" cy="1392063"/>
          </a:xfrm>
          <a:prstGeom prst="ellipse">
            <a:avLst/>
          </a:prstGeom>
        </p:spPr>
        <p:txBody>
          <a:bodyPr/>
          <a:lstStyle>
            <a:lvl1pPr marL="0" indent="0">
              <a:buNone/>
              <a:defRPr>
                <a:noFill/>
              </a:defRPr>
            </a:lvl1pPr>
          </a:lstStyle>
          <a:p>
            <a:r>
              <a:rPr lang="en-US"/>
              <a:t>v</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Footer Placeholder 4">
            <a:extLst>
              <a:ext uri="{FF2B5EF4-FFF2-40B4-BE49-F238E27FC236}">
                <a16:creationId xmlns:a16="http://schemas.microsoft.com/office/drawing/2014/main" id="{D3B3C607-8E19-085E-CFCF-EEC339C037F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97592523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4" name="Footer Placeholder 4">
            <a:extLst>
              <a:ext uri="{FF2B5EF4-FFF2-40B4-BE49-F238E27FC236}">
                <a16:creationId xmlns:a16="http://schemas.microsoft.com/office/drawing/2014/main" id="{4DB282CF-F959-C2E8-13AA-F6754CB7D10A}"/>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4280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
        <p:nvSpPr>
          <p:cNvPr id="4" name="Footer Placeholder 4">
            <a:extLst>
              <a:ext uri="{FF2B5EF4-FFF2-40B4-BE49-F238E27FC236}">
                <a16:creationId xmlns:a16="http://schemas.microsoft.com/office/drawing/2014/main" id="{23A61114-72FB-4B75-EF1A-58D1FDE015F0}"/>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28939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4119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6842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11B59E50-0B5F-E70C-EBEE-602D1228E0C3}"/>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482980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7B7E7ADA-CCD5-0D97-600F-C44E553517C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1740601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3E4CDAD4-1DA8-25D0-D9A8-8933DC77D581}"/>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924793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21D4868-CE8F-27AF-E9AA-60ED00FDDF93}"/>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796033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56D6DFA8-59A1-3713-23EB-E56376A4A56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887824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3"/>
            <a:ext cx="5214937" cy="401468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401468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ooter Placeholder 4">
            <a:extLst>
              <a:ext uri="{FF2B5EF4-FFF2-40B4-BE49-F238E27FC236}">
                <a16:creationId xmlns:a16="http://schemas.microsoft.com/office/drawing/2014/main" id="{E55A518A-3DF2-B568-AFAB-73C733B0D47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455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D4212125-F4AE-EEB6-A4E8-08020440BC96}"/>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55811931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99ABFBBF-DA89-FA15-5D37-CFF750686BD8}"/>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69524801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AA3CE429-358B-4AF5-A369-6C1AB5F10CAE}"/>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04745976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922C2024-FF36-2857-E708-7CCC4F53A1ED}"/>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5988983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4863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
        <p:nvSpPr>
          <p:cNvPr id="4" name="Footer Placeholder 4">
            <a:extLst>
              <a:ext uri="{FF2B5EF4-FFF2-40B4-BE49-F238E27FC236}">
                <a16:creationId xmlns:a16="http://schemas.microsoft.com/office/drawing/2014/main" id="{3340BED4-2B04-5204-75E5-7B8B01752946}"/>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001809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3BDB25C4-C596-FD2F-ED4F-02A9B881C2E5}"/>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156195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3AA74F73-7917-CF37-D965-C80E1AC80F40}"/>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5019280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C2B32DA4-659F-989B-8527-4D7AAF1701DD}"/>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7209504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4940A951-21C0-F917-AB7B-461E5D1F15C9}"/>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7235788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7F3DE17B-3B67-BE9F-9BE7-EE88C4F660A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29370819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75C2B46B-3485-2CDA-4685-374CA27E0B95}"/>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6179695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C5853E59-24D4-FF8D-DF53-8E441B77F286}"/>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67119622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688836D1-0598-4339-CA43-D5A586132D5E}"/>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4962170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FC03BB20-F1C8-1913-C49F-79154617110D}"/>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02442317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17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DEF60EB6-B483-54B5-D930-72C02A841CA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7014918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580DA71F-8BA9-313D-4178-7CE60B6D13E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175329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74DDE94C-5C2E-A052-D9D2-D55F4FED4717}"/>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7961148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56FAD4EB-D011-9517-57A9-498FF4E4F052}"/>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1869883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A64A8B1B-F796-9018-F5CD-58664FEA09B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2613414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0068D680-30E3-E5B9-45A7-871A525A085D}"/>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7816021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5C37B5FB-B770-5B1F-DD5D-ECA06AC55490}"/>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0432239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B945FDDF-0012-0039-4CDA-D1E7B4716F60}"/>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647345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A0EDDE46-80FC-C446-676E-A8566AC8624A}"/>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911762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A56900D1-1A22-D2D8-0CED-9834CC18AB09}"/>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8553800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960043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3"/>
            <a:ext cx="3182027" cy="378609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3786088"/>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DC056183-9C99-B3D8-DB61-DCDA69B33C3D}"/>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5282783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758925"/>
            <a:ext cx="3182027" cy="5336976"/>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758925"/>
            <a:ext cx="6667500" cy="5336976"/>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ooter Placeholder 4">
            <a:extLst>
              <a:ext uri="{FF2B5EF4-FFF2-40B4-BE49-F238E27FC236}">
                <a16:creationId xmlns:a16="http://schemas.microsoft.com/office/drawing/2014/main" id="{C77F7849-2024-A9C3-580A-CCA10539878A}"/>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2051852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3" name="Footer Placeholder 4">
            <a:extLst>
              <a:ext uri="{FF2B5EF4-FFF2-40B4-BE49-F238E27FC236}">
                <a16:creationId xmlns:a16="http://schemas.microsoft.com/office/drawing/2014/main" id="{93D4E1D4-712A-CEB2-3681-4F53C435C6D8}"/>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2744976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Footer Placeholder 4">
            <a:extLst>
              <a:ext uri="{FF2B5EF4-FFF2-40B4-BE49-F238E27FC236}">
                <a16:creationId xmlns:a16="http://schemas.microsoft.com/office/drawing/2014/main" id="{F4EEBA80-E8E1-B7D3-BF00-D2BEA3BA6B85}"/>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3333112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2" name="Footer Placeholder 4">
            <a:extLst>
              <a:ext uri="{FF2B5EF4-FFF2-40B4-BE49-F238E27FC236}">
                <a16:creationId xmlns:a16="http://schemas.microsoft.com/office/drawing/2014/main" id="{E145CAB7-E64F-C55A-578B-83431246FB66}"/>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21264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5" name="Footer Placeholder 4">
            <a:extLst>
              <a:ext uri="{FF2B5EF4-FFF2-40B4-BE49-F238E27FC236}">
                <a16:creationId xmlns:a16="http://schemas.microsoft.com/office/drawing/2014/main" id="{1DCF1D6A-DCE8-0E3B-C2E0-F71AF5DF2F7E}"/>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228798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Footer Placeholder 4">
            <a:extLst>
              <a:ext uri="{FF2B5EF4-FFF2-40B4-BE49-F238E27FC236}">
                <a16:creationId xmlns:a16="http://schemas.microsoft.com/office/drawing/2014/main" id="{6EF4C0BB-6358-C7B1-A2E3-4ACEDD84D3D8}"/>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1712636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8EADAE2-47EB-C1F9-040D-DD74C0A051D3}"/>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0372709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Footer Placeholder 4">
            <a:extLst>
              <a:ext uri="{FF2B5EF4-FFF2-40B4-BE49-F238E27FC236}">
                <a16:creationId xmlns:a16="http://schemas.microsoft.com/office/drawing/2014/main" id="{90AFC4D8-6C6C-9257-A7C8-963A708BDF1D}"/>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878127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862494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5772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53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17458"/>
          </a:xfrm>
          <a:prstGeom prst="rect">
            <a:avLst/>
          </a:prstGeom>
        </p:spPr>
        <p:txBody>
          <a:bodyPr lIns="0" tIns="91440" rIns="0" bIns="91440"/>
          <a:lstStyle>
            <a:lvl1pPr marL="144884" indent="-144884">
              <a:lnSpc>
                <a:spcPct val="100000"/>
              </a:lnSpc>
              <a:spcBef>
                <a:spcPts val="326"/>
              </a:spcBef>
              <a:spcAft>
                <a:spcPts val="326"/>
              </a:spcAft>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b="0" i="0">
                <a:latin typeface="Segoe UI Variable Display Semilight" pitchFamily="2"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b="0" i="0">
                <a:latin typeface="Segoe UI Variable Display Semilight" pitchFamily="2"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b="0" i="0">
                <a:latin typeface="Segoe UI Variable Display Semilight" pitchFamily="2"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1"/>
            <a:ext cx="11108084" cy="335156"/>
          </a:xfrm>
          <a:prstGeom prst="rect">
            <a:avLst/>
          </a:prstGeom>
        </p:spPr>
        <p:txBody>
          <a:bodyPr lIns="0" tIns="91440" rIns="0" bIns="91440"/>
          <a:lstStyle>
            <a:lvl1pPr marL="0" indent="0">
              <a:lnSpc>
                <a:spcPct val="100000"/>
              </a:lnSpc>
              <a:spcBef>
                <a:spcPts val="326"/>
              </a:spcBef>
              <a:spcAft>
                <a:spcPts val="326"/>
              </a:spcAft>
              <a:buNone/>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a:latin typeface="Segoe UI Semilight" panose="020B0402040204020203" pitchFamily="34"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a:latin typeface="Segoe UI Semilight" panose="020B0402040204020203" pitchFamily="34"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a:latin typeface="Segoe UI Semilight" panose="020B0402040204020203" pitchFamily="34"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70"/>
            <a:ext cx="11109960" cy="175561"/>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21771421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077141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51838"/>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8433-6417-5441-8645-B105A459F9C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5EB517-1826-97FB-6B02-162037963F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042397A-4D53-EF7B-EB14-993DA4C23A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CC909C-4502-2941-0F0E-9FAEA6E139FA}"/>
              </a:ext>
            </a:extLst>
          </p:cNvPr>
          <p:cNvSpPr>
            <a:spLocks noGrp="1"/>
          </p:cNvSpPr>
          <p:nvPr>
            <p:ph type="dt" sz="half" idx="10"/>
          </p:nvPr>
        </p:nvSpPr>
        <p:spPr/>
        <p:txBody>
          <a:bodyPr/>
          <a:lstStyle/>
          <a:p>
            <a:fld id="{2E01E5CC-49D0-47CB-A587-23ED7CF7155E}" type="datetimeFigureOut">
              <a:rPr lang="en-US" smtClean="0"/>
              <a:t>4/14/25</a:t>
            </a:fld>
            <a:endParaRPr lang="en-US"/>
          </a:p>
        </p:txBody>
      </p:sp>
      <p:sp>
        <p:nvSpPr>
          <p:cNvPr id="6" name="Footer Placeholder 5">
            <a:extLst>
              <a:ext uri="{FF2B5EF4-FFF2-40B4-BE49-F238E27FC236}">
                <a16:creationId xmlns:a16="http://schemas.microsoft.com/office/drawing/2014/main" id="{181E9C76-FE4A-1043-64FD-801B1E842F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AC5CCD-05E5-3E9F-1862-117C615DDFDF}"/>
              </a:ext>
            </a:extLst>
          </p:cNvPr>
          <p:cNvSpPr>
            <a:spLocks noGrp="1"/>
          </p:cNvSpPr>
          <p:nvPr>
            <p:ph type="sldNum" sz="quarter" idx="12"/>
          </p:nvPr>
        </p:nvSpPr>
        <p:spPr/>
        <p:txBody>
          <a:bodyPr/>
          <a:lstStyle/>
          <a:p>
            <a:fld id="{C6B70ECB-C355-4E38-8122-AD1C9FBFC9C3}" type="slidenum">
              <a:rPr lang="en-US" smtClean="0"/>
              <a:t>‹#›</a:t>
            </a:fld>
            <a:endParaRPr lang="en-US"/>
          </a:p>
        </p:txBody>
      </p:sp>
    </p:spTree>
    <p:extLst>
      <p:ext uri="{BB962C8B-B14F-4D97-AF65-F5344CB8AC3E}">
        <p14:creationId xmlns:p14="http://schemas.microsoft.com/office/powerpoint/2010/main" val="71129113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6AD2F11-BF7E-CCC8-358C-8DF7C072232B}"/>
              </a:ext>
            </a:extLst>
          </p:cNvPr>
          <p:cNvSpPr>
            <a:spLocks noGrp="1"/>
          </p:cNvSpPr>
          <p:nvPr>
            <p:ph type="body" sz="quarter" idx="14" hasCustomPrompt="1"/>
          </p:nvPr>
        </p:nvSpPr>
        <p:spPr>
          <a:xfrm>
            <a:off x="914400" y="1172583"/>
            <a:ext cx="3280897" cy="432995"/>
          </a:xfrm>
          <a:prstGeom prst="rect">
            <a:avLst/>
          </a:prstGeom>
        </p:spPr>
        <p:txBody>
          <a:bodyPr/>
          <a:lstStyle>
            <a:lvl1pPr marL="0" indent="0" algn="l">
              <a:buNone/>
              <a:defRPr sz="3200" b="0" i="0">
                <a:latin typeface="Segoe UI Semilight" panose="020B0402040204020203" pitchFamily="34" charset="0"/>
                <a:cs typeface="Segoe UI Semilight" panose="020B0402040204020203" pitchFamily="34" charset="0"/>
              </a:defRPr>
            </a:lvl1pPr>
            <a:lvl2pPr marL="457200" indent="0">
              <a:buNone/>
              <a:defRPr sz="4800" b="1" i="0">
                <a:latin typeface="Segoe UI" panose="020B0502040204020203" pitchFamily="34" charset="0"/>
                <a:cs typeface="Segoe UI" panose="020B0502040204020203" pitchFamily="34" charset="0"/>
              </a:defRPr>
            </a:lvl2pPr>
            <a:lvl3pPr marL="914400" indent="0">
              <a:buNone/>
              <a:defRPr sz="4800" b="1" i="0">
                <a:latin typeface="Segoe UI" panose="020B0502040204020203" pitchFamily="34" charset="0"/>
                <a:cs typeface="Segoe UI" panose="020B0502040204020203" pitchFamily="34" charset="0"/>
              </a:defRPr>
            </a:lvl3pPr>
            <a:lvl4pPr marL="1371600" indent="0">
              <a:buNone/>
              <a:defRPr sz="4800" b="1" i="0">
                <a:latin typeface="Segoe UI" panose="020B0502040204020203" pitchFamily="34" charset="0"/>
                <a:cs typeface="Segoe UI" panose="020B0502040204020203" pitchFamily="34" charset="0"/>
              </a:defRPr>
            </a:lvl4pPr>
            <a:lvl5pPr marL="1828800" indent="0">
              <a:buNone/>
              <a:defRPr sz="4800" b="1" i="0">
                <a:latin typeface="Segoe UI" panose="020B0502040204020203" pitchFamily="34" charset="0"/>
                <a:cs typeface="Segoe UI" panose="020B0502040204020203" pitchFamily="34" charset="0"/>
              </a:defRPr>
            </a:lvl5pPr>
          </a:lstStyle>
          <a:p>
            <a:pPr lvl="0"/>
            <a:r>
              <a:rPr lang="en-US"/>
              <a:t>Section title</a:t>
            </a:r>
          </a:p>
        </p:txBody>
      </p:sp>
      <p:sp>
        <p:nvSpPr>
          <p:cNvPr id="5" name="Text Placeholder 2">
            <a:extLst>
              <a:ext uri="{FF2B5EF4-FFF2-40B4-BE49-F238E27FC236}">
                <a16:creationId xmlns:a16="http://schemas.microsoft.com/office/drawing/2014/main" id="{2FF9B755-5326-B05C-97EC-954D9F9EFC24}"/>
              </a:ext>
            </a:extLst>
          </p:cNvPr>
          <p:cNvSpPr>
            <a:spLocks noGrp="1"/>
          </p:cNvSpPr>
          <p:nvPr>
            <p:ph type="body" sz="quarter" idx="15" hasCustomPrompt="1"/>
          </p:nvPr>
        </p:nvSpPr>
        <p:spPr>
          <a:xfrm>
            <a:off x="914400" y="1944893"/>
            <a:ext cx="3280897" cy="4049806"/>
          </a:xfrm>
          <a:prstGeom prst="rect">
            <a:avLst/>
          </a:prstGeom>
        </p:spPr>
        <p:txBody>
          <a:bodyPr anchor="t"/>
          <a:lstStyle>
            <a:lvl1pPr marL="0" indent="0" algn="l">
              <a:lnSpc>
                <a:spcPct val="120000"/>
              </a:lnSpc>
              <a:buNone/>
              <a:defRPr sz="1400" b="0" i="0">
                <a:solidFill>
                  <a:schemeClr val="tx1"/>
                </a:solidFill>
                <a:latin typeface="Segoe UI" panose="020B0502040204020203" pitchFamily="34" charset="0"/>
                <a:cs typeface="Segoe UI" panose="020B0502040204020203" pitchFamily="34" charset="0"/>
              </a:defRPr>
            </a:lvl1pPr>
            <a:lvl2pPr marL="457200" indent="0">
              <a:buNone/>
              <a:defRPr sz="4800" b="1" i="0">
                <a:latin typeface="Segoe UI" panose="020B0502040204020203" pitchFamily="34" charset="0"/>
                <a:cs typeface="Segoe UI" panose="020B0502040204020203" pitchFamily="34" charset="0"/>
              </a:defRPr>
            </a:lvl2pPr>
            <a:lvl3pPr marL="914400" indent="0">
              <a:buNone/>
              <a:defRPr sz="4800" b="1" i="0">
                <a:latin typeface="Segoe UI" panose="020B0502040204020203" pitchFamily="34" charset="0"/>
                <a:cs typeface="Segoe UI" panose="020B0502040204020203" pitchFamily="34" charset="0"/>
              </a:defRPr>
            </a:lvl3pPr>
            <a:lvl4pPr marL="1371600" indent="0">
              <a:buNone/>
              <a:defRPr sz="4800" b="1" i="0">
                <a:latin typeface="Segoe UI" panose="020B0502040204020203" pitchFamily="34" charset="0"/>
                <a:cs typeface="Segoe UI" panose="020B0502040204020203" pitchFamily="34" charset="0"/>
              </a:defRPr>
            </a:lvl4pPr>
            <a:lvl5pPr marL="1828800" indent="0">
              <a:buNone/>
              <a:defRPr sz="4800" b="1" i="0">
                <a:latin typeface="Segoe UI" panose="020B0502040204020203" pitchFamily="34" charset="0"/>
                <a:cs typeface="Segoe UI" panose="020B0502040204020203" pitchFamily="34" charset="0"/>
              </a:defRPr>
            </a:lvl5pPr>
          </a:lstStyle>
          <a:p>
            <a:pPr lvl="0"/>
            <a:r>
              <a:rPr lang="en-US"/>
              <a:t>Here’s a description for the section.</a:t>
            </a:r>
          </a:p>
        </p:txBody>
      </p:sp>
      <p:sp>
        <p:nvSpPr>
          <p:cNvPr id="7" name="Text Placeholder 10">
            <a:extLst>
              <a:ext uri="{FF2B5EF4-FFF2-40B4-BE49-F238E27FC236}">
                <a16:creationId xmlns:a16="http://schemas.microsoft.com/office/drawing/2014/main" id="{117B75D5-E1B7-57BB-BB29-F003773C7063}"/>
              </a:ext>
            </a:extLst>
          </p:cNvPr>
          <p:cNvSpPr>
            <a:spLocks noGrp="1"/>
          </p:cNvSpPr>
          <p:nvPr>
            <p:ph type="body" sz="quarter" idx="16" hasCustomPrompt="1"/>
          </p:nvPr>
        </p:nvSpPr>
        <p:spPr>
          <a:xfrm>
            <a:off x="914400" y="792498"/>
            <a:ext cx="3280897" cy="268474"/>
          </a:xfrm>
          <a:prstGeom prst="rect">
            <a:avLst/>
          </a:prstGeom>
        </p:spPr>
        <p:txBody>
          <a:bodyPr>
            <a:noAutofit/>
          </a:bodyPr>
          <a:lstStyle>
            <a:lvl1pPr marL="0" indent="0" algn="l">
              <a:buNone/>
              <a:defRPr sz="1400" b="1" i="0" spc="300">
                <a:solidFill>
                  <a:srgbClr val="6C62F2"/>
                </a:solidFill>
                <a:latin typeface="Segoe UI Semibold" panose="020B0502040204020203" pitchFamily="34" charset="0"/>
                <a:cs typeface="Segoe UI Semibold" panose="020B0502040204020203" pitchFamily="34" charset="0"/>
              </a:defRPr>
            </a:lvl1pPr>
          </a:lstStyle>
          <a:p>
            <a:pPr lvl="0"/>
            <a:r>
              <a:rPr lang="en-US"/>
              <a:t>PLATFORM + CORE +CMD</a:t>
            </a:r>
          </a:p>
        </p:txBody>
      </p:sp>
    </p:spTree>
    <p:extLst>
      <p:ext uri="{BB962C8B-B14F-4D97-AF65-F5344CB8AC3E}">
        <p14:creationId xmlns:p14="http://schemas.microsoft.com/office/powerpoint/2010/main" val="1390030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725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394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4439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909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519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3573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035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518005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117928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13573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73265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955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795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5385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2529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855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8347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8793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39661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43223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71917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3881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887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1689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1618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64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40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758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1389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006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9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646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70882119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10025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58716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64613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80368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32018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122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460035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39163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686629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Copilot Developer Camp">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204757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53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17458"/>
          </a:xfrm>
          <a:prstGeom prst="rect">
            <a:avLst/>
          </a:prstGeom>
        </p:spPr>
        <p:txBody>
          <a:bodyPr lIns="0" tIns="91440" rIns="0" bIns="91440"/>
          <a:lstStyle>
            <a:lvl1pPr marL="144884" indent="-144884">
              <a:lnSpc>
                <a:spcPct val="100000"/>
              </a:lnSpc>
              <a:spcBef>
                <a:spcPts val="326"/>
              </a:spcBef>
              <a:spcAft>
                <a:spcPts val="326"/>
              </a:spcAft>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b="0" i="0">
                <a:latin typeface="Segoe UI Variable Display Semilight" pitchFamily="2"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b="0" i="0">
                <a:latin typeface="Segoe UI Variable Display Semilight" pitchFamily="2"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b="0" i="0">
                <a:latin typeface="Segoe UI Variable Display Semilight" pitchFamily="2"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1"/>
            <a:ext cx="11108084" cy="335156"/>
          </a:xfrm>
          <a:prstGeom prst="rect">
            <a:avLst/>
          </a:prstGeom>
        </p:spPr>
        <p:txBody>
          <a:bodyPr lIns="0" tIns="91440" rIns="0" bIns="91440"/>
          <a:lstStyle>
            <a:lvl1pPr marL="0" indent="0">
              <a:lnSpc>
                <a:spcPct val="100000"/>
              </a:lnSpc>
              <a:spcBef>
                <a:spcPts val="326"/>
              </a:spcBef>
              <a:spcAft>
                <a:spcPts val="326"/>
              </a:spcAft>
              <a:buNone/>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a:latin typeface="Segoe UI Semilight" panose="020B0402040204020203" pitchFamily="34"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a:latin typeface="Segoe UI Semilight" panose="020B0402040204020203" pitchFamily="34"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a:latin typeface="Segoe UI Semilight" panose="020B0402040204020203" pitchFamily="34"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70"/>
            <a:ext cx="11109960" cy="175561"/>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373435230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349291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46676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0_Blank">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86AD2F11-BF7E-CCC8-358C-8DF7C072232B}"/>
              </a:ext>
            </a:extLst>
          </p:cNvPr>
          <p:cNvSpPr>
            <a:spLocks noGrp="1"/>
          </p:cNvSpPr>
          <p:nvPr>
            <p:ph type="body" sz="quarter" idx="14" hasCustomPrompt="1"/>
          </p:nvPr>
        </p:nvSpPr>
        <p:spPr>
          <a:xfrm>
            <a:off x="914400" y="1172583"/>
            <a:ext cx="3280897" cy="432995"/>
          </a:xfrm>
          <a:prstGeom prst="rect">
            <a:avLst/>
          </a:prstGeom>
        </p:spPr>
        <p:txBody>
          <a:bodyPr/>
          <a:lstStyle>
            <a:lvl1pPr marL="0" indent="0" algn="l">
              <a:buNone/>
              <a:defRPr sz="3200" b="0" i="0">
                <a:latin typeface="Segoe UI Semilight" panose="020B0402040204020203" pitchFamily="34" charset="0"/>
                <a:cs typeface="Segoe UI Semilight" panose="020B0402040204020203" pitchFamily="34" charset="0"/>
              </a:defRPr>
            </a:lvl1pPr>
            <a:lvl2pPr marL="457200" indent="0">
              <a:buNone/>
              <a:defRPr sz="4800" b="1" i="0">
                <a:latin typeface="Segoe UI" panose="020B0502040204020203" pitchFamily="34" charset="0"/>
                <a:cs typeface="Segoe UI" panose="020B0502040204020203" pitchFamily="34" charset="0"/>
              </a:defRPr>
            </a:lvl2pPr>
            <a:lvl3pPr marL="914400" indent="0">
              <a:buNone/>
              <a:defRPr sz="4800" b="1" i="0">
                <a:latin typeface="Segoe UI" panose="020B0502040204020203" pitchFamily="34" charset="0"/>
                <a:cs typeface="Segoe UI" panose="020B0502040204020203" pitchFamily="34" charset="0"/>
              </a:defRPr>
            </a:lvl3pPr>
            <a:lvl4pPr marL="1371600" indent="0">
              <a:buNone/>
              <a:defRPr sz="4800" b="1" i="0">
                <a:latin typeface="Segoe UI" panose="020B0502040204020203" pitchFamily="34" charset="0"/>
                <a:cs typeface="Segoe UI" panose="020B0502040204020203" pitchFamily="34" charset="0"/>
              </a:defRPr>
            </a:lvl4pPr>
            <a:lvl5pPr marL="1828800" indent="0">
              <a:buNone/>
              <a:defRPr sz="4800" b="1" i="0">
                <a:latin typeface="Segoe UI" panose="020B0502040204020203" pitchFamily="34" charset="0"/>
                <a:cs typeface="Segoe UI" panose="020B0502040204020203" pitchFamily="34" charset="0"/>
              </a:defRPr>
            </a:lvl5pPr>
          </a:lstStyle>
          <a:p>
            <a:pPr lvl="0"/>
            <a:r>
              <a:rPr lang="en-US"/>
              <a:t>Section title</a:t>
            </a:r>
          </a:p>
        </p:txBody>
      </p:sp>
      <p:sp>
        <p:nvSpPr>
          <p:cNvPr id="5" name="Text Placeholder 2">
            <a:extLst>
              <a:ext uri="{FF2B5EF4-FFF2-40B4-BE49-F238E27FC236}">
                <a16:creationId xmlns:a16="http://schemas.microsoft.com/office/drawing/2014/main" id="{2FF9B755-5326-B05C-97EC-954D9F9EFC24}"/>
              </a:ext>
            </a:extLst>
          </p:cNvPr>
          <p:cNvSpPr>
            <a:spLocks noGrp="1"/>
          </p:cNvSpPr>
          <p:nvPr>
            <p:ph type="body" sz="quarter" idx="15" hasCustomPrompt="1"/>
          </p:nvPr>
        </p:nvSpPr>
        <p:spPr>
          <a:xfrm>
            <a:off x="914400" y="1944893"/>
            <a:ext cx="3280897" cy="4049806"/>
          </a:xfrm>
          <a:prstGeom prst="rect">
            <a:avLst/>
          </a:prstGeom>
        </p:spPr>
        <p:txBody>
          <a:bodyPr anchor="t"/>
          <a:lstStyle>
            <a:lvl1pPr marL="0" indent="0" algn="l">
              <a:lnSpc>
                <a:spcPct val="120000"/>
              </a:lnSpc>
              <a:buNone/>
              <a:defRPr sz="1400" b="0" i="0">
                <a:solidFill>
                  <a:schemeClr val="tx1"/>
                </a:solidFill>
                <a:latin typeface="Segoe UI" panose="020B0502040204020203" pitchFamily="34" charset="0"/>
                <a:cs typeface="Segoe UI" panose="020B0502040204020203" pitchFamily="34" charset="0"/>
              </a:defRPr>
            </a:lvl1pPr>
            <a:lvl2pPr marL="457200" indent="0">
              <a:buNone/>
              <a:defRPr sz="4800" b="1" i="0">
                <a:latin typeface="Segoe UI" panose="020B0502040204020203" pitchFamily="34" charset="0"/>
                <a:cs typeface="Segoe UI" panose="020B0502040204020203" pitchFamily="34" charset="0"/>
              </a:defRPr>
            </a:lvl2pPr>
            <a:lvl3pPr marL="914400" indent="0">
              <a:buNone/>
              <a:defRPr sz="4800" b="1" i="0">
                <a:latin typeface="Segoe UI" panose="020B0502040204020203" pitchFamily="34" charset="0"/>
                <a:cs typeface="Segoe UI" panose="020B0502040204020203" pitchFamily="34" charset="0"/>
              </a:defRPr>
            </a:lvl3pPr>
            <a:lvl4pPr marL="1371600" indent="0">
              <a:buNone/>
              <a:defRPr sz="4800" b="1" i="0">
                <a:latin typeface="Segoe UI" panose="020B0502040204020203" pitchFamily="34" charset="0"/>
                <a:cs typeface="Segoe UI" panose="020B0502040204020203" pitchFamily="34" charset="0"/>
              </a:defRPr>
            </a:lvl4pPr>
            <a:lvl5pPr marL="1828800" indent="0">
              <a:buNone/>
              <a:defRPr sz="4800" b="1" i="0">
                <a:latin typeface="Segoe UI" panose="020B0502040204020203" pitchFamily="34" charset="0"/>
                <a:cs typeface="Segoe UI" panose="020B0502040204020203" pitchFamily="34" charset="0"/>
              </a:defRPr>
            </a:lvl5pPr>
          </a:lstStyle>
          <a:p>
            <a:pPr lvl="0"/>
            <a:r>
              <a:rPr lang="en-US"/>
              <a:t>Here’s a description for the section.</a:t>
            </a:r>
          </a:p>
        </p:txBody>
      </p:sp>
      <p:sp>
        <p:nvSpPr>
          <p:cNvPr id="7" name="Text Placeholder 10">
            <a:extLst>
              <a:ext uri="{FF2B5EF4-FFF2-40B4-BE49-F238E27FC236}">
                <a16:creationId xmlns:a16="http://schemas.microsoft.com/office/drawing/2014/main" id="{117B75D5-E1B7-57BB-BB29-F003773C7063}"/>
              </a:ext>
            </a:extLst>
          </p:cNvPr>
          <p:cNvSpPr>
            <a:spLocks noGrp="1"/>
          </p:cNvSpPr>
          <p:nvPr>
            <p:ph type="body" sz="quarter" idx="16" hasCustomPrompt="1"/>
          </p:nvPr>
        </p:nvSpPr>
        <p:spPr>
          <a:xfrm>
            <a:off x="914400" y="792498"/>
            <a:ext cx="3280897" cy="268474"/>
          </a:xfrm>
          <a:prstGeom prst="rect">
            <a:avLst/>
          </a:prstGeom>
        </p:spPr>
        <p:txBody>
          <a:bodyPr>
            <a:noAutofit/>
          </a:bodyPr>
          <a:lstStyle>
            <a:lvl1pPr marL="0" indent="0" algn="l">
              <a:buNone/>
              <a:defRPr sz="1400" b="1" i="0" spc="300">
                <a:solidFill>
                  <a:srgbClr val="6C62F2"/>
                </a:solidFill>
                <a:latin typeface="Segoe UI Semibold" panose="020B0502040204020203" pitchFamily="34" charset="0"/>
                <a:cs typeface="Segoe UI Semibold" panose="020B0502040204020203" pitchFamily="34" charset="0"/>
              </a:defRPr>
            </a:lvl1pPr>
          </a:lstStyle>
          <a:p>
            <a:pPr lvl="0"/>
            <a:r>
              <a:rPr lang="en-US"/>
              <a:t>PLATFORM + CORE +CMD</a:t>
            </a:r>
          </a:p>
        </p:txBody>
      </p:sp>
    </p:spTree>
    <p:extLst>
      <p:ext uri="{BB962C8B-B14F-4D97-AF65-F5344CB8AC3E}">
        <p14:creationId xmlns:p14="http://schemas.microsoft.com/office/powerpoint/2010/main" val="37929484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emo slide">
    <p:bg>
      <p:bgRef idx="1001">
        <a:schemeClr val="bg2"/>
      </p:bgRef>
    </p:bg>
    <p:spTree>
      <p:nvGrpSpPr>
        <p:cNvPr id="1" name=""/>
        <p:cNvGrpSpPr/>
        <p:nvPr/>
      </p:nvGrpSpPr>
      <p:grpSpPr>
        <a:xfrm>
          <a:off x="0" y="0"/>
          <a:ext cx="0" cy="0"/>
          <a:chOff x="0" y="0"/>
          <a:chExt cx="0" cy="0"/>
        </a:xfrm>
      </p:grpSpPr>
      <p:pic>
        <p:nvPicPr>
          <p:cNvPr id="8" name="Picture 7" descr="A screenshot of a computer screen&#10;&#10;Description automatically generated">
            <a:extLst>
              <a:ext uri="{FF2B5EF4-FFF2-40B4-BE49-F238E27FC236}">
                <a16:creationId xmlns:a16="http://schemas.microsoft.com/office/drawing/2014/main" id="{F9075621-6FB6-4D69-70DA-C442BFC4C70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 y="0"/>
            <a:ext cx="12192001" cy="6858000"/>
          </a:xfrm>
          <a:prstGeom prst="rect">
            <a:avLst/>
          </a:prstGeom>
          <a:ln w="12700">
            <a:solidFill>
              <a:srgbClr val="E2D3C7">
                <a:alpha val="20000"/>
              </a:srgbClr>
            </a:solidFill>
          </a:ln>
        </p:spPr>
      </p:pic>
      <p:pic>
        <p:nvPicPr>
          <p:cNvPr id="10" name="Picture 9" descr="A screenshot of a computer screen&#10;&#10;Description automatically generated">
            <a:extLst>
              <a:ext uri="{FF2B5EF4-FFF2-40B4-BE49-F238E27FC236}">
                <a16:creationId xmlns:a16="http://schemas.microsoft.com/office/drawing/2014/main" id="{EFEF3D42-B859-8306-AAEB-1D44BBB73B8F}"/>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artisticBlur radius="100"/>
                    </a14:imgEffect>
                  </a14:imgLayer>
                </a14:imgProps>
              </a:ext>
              <a:ext uri="{28A0092B-C50C-407E-A947-70E740481C1C}">
                <a14:useLocalDpi xmlns:a14="http://schemas.microsoft.com/office/drawing/2010/main"/>
              </a:ext>
            </a:extLst>
          </a:blip>
          <a:srcRect/>
          <a:stretch/>
        </p:blipFill>
        <p:spPr>
          <a:xfrm>
            <a:off x="585217" y="587375"/>
            <a:ext cx="5510784" cy="5681664"/>
          </a:xfrm>
          <a:prstGeom prst="rect">
            <a:avLst/>
          </a:prstGeom>
          <a:ln w="12700">
            <a:solidFill>
              <a:srgbClr val="E2D3C7">
                <a:alpha val="20000"/>
              </a:srgbClr>
            </a:solidFill>
          </a:ln>
        </p:spPr>
      </p:pic>
      <p:sp>
        <p:nvSpPr>
          <p:cNvPr id="11" name="Rectangle 10">
            <a:extLst>
              <a:ext uri="{FF2B5EF4-FFF2-40B4-BE49-F238E27FC236}">
                <a16:creationId xmlns:a16="http://schemas.microsoft.com/office/drawing/2014/main" id="{AB3E86D3-D35F-CD11-86F0-F0EC857734DD}"/>
              </a:ext>
            </a:extLst>
          </p:cNvPr>
          <p:cNvSpPr/>
          <p:nvPr userDrawn="1"/>
        </p:nvSpPr>
        <p:spPr bwMode="auto">
          <a:xfrm>
            <a:off x="585216" y="587375"/>
            <a:ext cx="5510784" cy="5683250"/>
          </a:xfrm>
          <a:prstGeom prst="rect">
            <a:avLst/>
          </a:prstGeom>
          <a:solidFill>
            <a:schemeClr val="bg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77823"/>
            <a:ext cx="5510784" cy="553998"/>
          </a:xfrm>
          <a:noFill/>
        </p:spPr>
        <p:txBody>
          <a:bodyPr wrap="square" lIns="27432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276999"/>
          </a:xfrm>
          <a:noFill/>
        </p:spPr>
        <p:txBody>
          <a:bodyPr wrap="square" lIns="27432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
        <p:nvSpPr>
          <p:cNvPr id="3" name="Footer Placeholder 4">
            <a:extLst>
              <a:ext uri="{FF2B5EF4-FFF2-40B4-BE49-F238E27FC236}">
                <a16:creationId xmlns:a16="http://schemas.microsoft.com/office/drawing/2014/main" id="{5EAFD93E-1C0B-3C83-2860-407D4B33A4D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496219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37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22540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8620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995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69705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6882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602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189974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1763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52427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5326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835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81598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52592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40970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14852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extLst>
                <a:ext uri="{28A0092B-C50C-407E-A947-70E740481C1C}">
                  <a14:useLocalDpi xmlns:a14="http://schemas.microsoft.com/office/drawing/2010/main"/>
                </a:ext>
              </a:extLst>
            </a:blip>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01083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7208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699895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54618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87968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235019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295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6761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80256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5378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28079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9010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2930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14197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91659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2482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74844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16485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93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16352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8980597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81082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96111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33943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051629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22637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985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66308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png"/><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9" Type="http://schemas.openxmlformats.org/officeDocument/2006/relationships/slideLayout" Target="../slideLayouts/slideLayout98.xml"/><Relationship Id="rId21" Type="http://schemas.openxmlformats.org/officeDocument/2006/relationships/slideLayout" Target="../slideLayouts/slideLayout80.xml"/><Relationship Id="rId34" Type="http://schemas.openxmlformats.org/officeDocument/2006/relationships/slideLayout" Target="../slideLayouts/slideLayout93.xml"/><Relationship Id="rId42" Type="http://schemas.openxmlformats.org/officeDocument/2006/relationships/slideLayout" Target="../slideLayouts/slideLayout101.xml"/><Relationship Id="rId7" Type="http://schemas.openxmlformats.org/officeDocument/2006/relationships/slideLayout" Target="../slideLayouts/slideLayout66.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32" Type="http://schemas.openxmlformats.org/officeDocument/2006/relationships/slideLayout" Target="../slideLayouts/slideLayout91.xml"/><Relationship Id="rId37" Type="http://schemas.openxmlformats.org/officeDocument/2006/relationships/slideLayout" Target="../slideLayouts/slideLayout96.xml"/><Relationship Id="rId40" Type="http://schemas.openxmlformats.org/officeDocument/2006/relationships/slideLayout" Target="../slideLayouts/slideLayout99.xml"/><Relationship Id="rId45" Type="http://schemas.openxmlformats.org/officeDocument/2006/relationships/image" Target="../media/image1.png"/><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36" Type="http://schemas.openxmlformats.org/officeDocument/2006/relationships/slideLayout" Target="../slideLayouts/slideLayout95.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31" Type="http://schemas.openxmlformats.org/officeDocument/2006/relationships/slideLayout" Target="../slideLayouts/slideLayout90.xml"/><Relationship Id="rId44" Type="http://schemas.openxmlformats.org/officeDocument/2006/relationships/theme" Target="../theme/theme2.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slideLayout" Target="../slideLayouts/slideLayout89.xml"/><Relationship Id="rId35" Type="http://schemas.openxmlformats.org/officeDocument/2006/relationships/slideLayout" Target="../slideLayouts/slideLayout94.xml"/><Relationship Id="rId43" Type="http://schemas.openxmlformats.org/officeDocument/2006/relationships/slideLayout" Target="../slideLayouts/slideLayout102.xml"/><Relationship Id="rId8" Type="http://schemas.openxmlformats.org/officeDocument/2006/relationships/slideLayout" Target="../slideLayouts/slideLayout67.xml"/><Relationship Id="rId3" Type="http://schemas.openxmlformats.org/officeDocument/2006/relationships/slideLayout" Target="../slideLayouts/slideLayout62.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33" Type="http://schemas.openxmlformats.org/officeDocument/2006/relationships/slideLayout" Target="../slideLayouts/slideLayout92.xml"/><Relationship Id="rId38" Type="http://schemas.openxmlformats.org/officeDocument/2006/relationships/slideLayout" Target="../slideLayouts/slideLayout97.xml"/><Relationship Id="rId46" Type="http://schemas.openxmlformats.org/officeDocument/2006/relationships/image" Target="../media/image2.svg"/><Relationship Id="rId20" Type="http://schemas.openxmlformats.org/officeDocument/2006/relationships/slideLayout" Target="../slideLayouts/slideLayout79.xml"/><Relationship Id="rId41" Type="http://schemas.openxmlformats.org/officeDocument/2006/relationships/slideLayout" Target="../slideLayouts/slideLayout10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9" Type="http://schemas.openxmlformats.org/officeDocument/2006/relationships/slideLayout" Target="../slideLayouts/slideLayout141.xml"/><Relationship Id="rId21" Type="http://schemas.openxmlformats.org/officeDocument/2006/relationships/slideLayout" Target="../slideLayouts/slideLayout123.xml"/><Relationship Id="rId34" Type="http://schemas.openxmlformats.org/officeDocument/2006/relationships/slideLayout" Target="../slideLayouts/slideLayout136.xml"/><Relationship Id="rId42" Type="http://schemas.openxmlformats.org/officeDocument/2006/relationships/slideLayout" Target="../slideLayouts/slideLayout144.xml"/><Relationship Id="rId47" Type="http://schemas.openxmlformats.org/officeDocument/2006/relationships/slideLayout" Target="../slideLayouts/slideLayout149.xml"/><Relationship Id="rId50" Type="http://schemas.openxmlformats.org/officeDocument/2006/relationships/slideLayout" Target="../slideLayouts/slideLayout152.xml"/><Relationship Id="rId55" Type="http://schemas.openxmlformats.org/officeDocument/2006/relationships/image" Target="../media/image2.svg"/><Relationship Id="rId7" Type="http://schemas.openxmlformats.org/officeDocument/2006/relationships/slideLayout" Target="../slideLayouts/slideLayout10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9" Type="http://schemas.openxmlformats.org/officeDocument/2006/relationships/slideLayout" Target="../slideLayouts/slideLayout131.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32" Type="http://schemas.openxmlformats.org/officeDocument/2006/relationships/slideLayout" Target="../slideLayouts/slideLayout134.xml"/><Relationship Id="rId37" Type="http://schemas.openxmlformats.org/officeDocument/2006/relationships/slideLayout" Target="../slideLayouts/slideLayout139.xml"/><Relationship Id="rId40" Type="http://schemas.openxmlformats.org/officeDocument/2006/relationships/slideLayout" Target="../slideLayouts/slideLayout142.xml"/><Relationship Id="rId45" Type="http://schemas.openxmlformats.org/officeDocument/2006/relationships/slideLayout" Target="../slideLayouts/slideLayout147.xml"/><Relationship Id="rId53" Type="http://schemas.openxmlformats.org/officeDocument/2006/relationships/theme" Target="../theme/theme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31" Type="http://schemas.openxmlformats.org/officeDocument/2006/relationships/slideLayout" Target="../slideLayouts/slideLayout133.xml"/><Relationship Id="rId44" Type="http://schemas.openxmlformats.org/officeDocument/2006/relationships/slideLayout" Target="../slideLayouts/slideLayout146.xml"/><Relationship Id="rId52" Type="http://schemas.openxmlformats.org/officeDocument/2006/relationships/slideLayout" Target="../slideLayouts/slideLayout154.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slideLayout" Target="../slideLayouts/slideLayout132.xml"/><Relationship Id="rId35" Type="http://schemas.openxmlformats.org/officeDocument/2006/relationships/slideLayout" Target="../slideLayouts/slideLayout137.xml"/><Relationship Id="rId43" Type="http://schemas.openxmlformats.org/officeDocument/2006/relationships/slideLayout" Target="../slideLayouts/slideLayout145.xml"/><Relationship Id="rId48" Type="http://schemas.openxmlformats.org/officeDocument/2006/relationships/slideLayout" Target="../slideLayouts/slideLayout150.xml"/><Relationship Id="rId8" Type="http://schemas.openxmlformats.org/officeDocument/2006/relationships/slideLayout" Target="../slideLayouts/slideLayout110.xml"/><Relationship Id="rId51" Type="http://schemas.openxmlformats.org/officeDocument/2006/relationships/slideLayout" Target="../slideLayouts/slideLayout153.xml"/><Relationship Id="rId3" Type="http://schemas.openxmlformats.org/officeDocument/2006/relationships/slideLayout" Target="../slideLayouts/slideLayout105.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33" Type="http://schemas.openxmlformats.org/officeDocument/2006/relationships/slideLayout" Target="../slideLayouts/slideLayout135.xml"/><Relationship Id="rId38" Type="http://schemas.openxmlformats.org/officeDocument/2006/relationships/slideLayout" Target="../slideLayouts/slideLayout140.xml"/><Relationship Id="rId46" Type="http://schemas.openxmlformats.org/officeDocument/2006/relationships/slideLayout" Target="../slideLayouts/slideLayout148.xml"/><Relationship Id="rId20" Type="http://schemas.openxmlformats.org/officeDocument/2006/relationships/slideLayout" Target="../slideLayouts/slideLayout122.xml"/><Relationship Id="rId41" Type="http://schemas.openxmlformats.org/officeDocument/2006/relationships/slideLayout" Target="../slideLayouts/slideLayout143.xml"/><Relationship Id="rId54" Type="http://schemas.openxmlformats.org/officeDocument/2006/relationships/image" Target="../media/image1.png"/><Relationship Id="rId1" Type="http://schemas.openxmlformats.org/officeDocument/2006/relationships/slideLayout" Target="../slideLayouts/slideLayout103.xml"/><Relationship Id="rId6" Type="http://schemas.openxmlformats.org/officeDocument/2006/relationships/slideLayout" Target="../slideLayouts/slideLayout108.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36" Type="http://schemas.openxmlformats.org/officeDocument/2006/relationships/slideLayout" Target="../slideLayouts/slideLayout138.xml"/><Relationship Id="rId49" Type="http://schemas.openxmlformats.org/officeDocument/2006/relationships/slideLayout" Target="../slideLayouts/slideLayout1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16916273"/>
      </p:ext>
    </p:extLst>
  </p:cSld>
  <p:clrMap bg1="lt1" tx1="dk1" bg2="lt2" tx2="dk2" accent1="accent1" accent2="accent2" accent3="accent3" accent4="accent4" accent5="accent5" accent6="accent6" hlink="hlink" folHlink="folHlink"/>
  <p:sldLayoutIdLst>
    <p:sldLayoutId id="2147483774" r:id="rId1"/>
    <p:sldLayoutId id="2147483776" r:id="rId2"/>
    <p:sldLayoutId id="2147483778" r:id="rId3"/>
    <p:sldLayoutId id="2147483780" r:id="rId4"/>
    <p:sldLayoutId id="2147483782" r:id="rId5"/>
    <p:sldLayoutId id="2147483783" r:id="rId6"/>
    <p:sldLayoutId id="2147483825" r:id="rId7"/>
    <p:sldLayoutId id="2147483826" r:id="rId8"/>
    <p:sldLayoutId id="2147483815" r:id="rId9"/>
    <p:sldLayoutId id="2147483823" r:id="rId10"/>
    <p:sldLayoutId id="2147483824"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6" r:id="rId43"/>
    <p:sldLayoutId id="2147483817" r:id="rId44"/>
    <p:sldLayoutId id="2147483818" r:id="rId45"/>
    <p:sldLayoutId id="2147483819" r:id="rId46"/>
    <p:sldLayoutId id="2147483820" r:id="rId47"/>
    <p:sldLayoutId id="2147483821" r:id="rId48"/>
    <p:sldLayoutId id="2147483822" r:id="rId49"/>
    <p:sldLayoutId id="2147483827" r:id="rId50"/>
    <p:sldLayoutId id="2147483828" r:id="rId51"/>
    <p:sldLayoutId id="2147483830" r:id="rId52"/>
    <p:sldLayoutId id="2147483832" r:id="rId53"/>
    <p:sldLayoutId id="2147483976" r:id="rId54"/>
    <p:sldLayoutId id="2147483977" r:id="rId55"/>
    <p:sldLayoutId id="2147483978" r:id="rId56"/>
    <p:sldLayoutId id="2147483979" r:id="rId57"/>
    <p:sldLayoutId id="2147483980" r:id="rId58"/>
    <p:sldLayoutId id="2147483981"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5">
            <a:extLst>
              <a:ext uri="{96DAC541-7B7A-43D3-8B79-37D633B846F1}">
                <asvg:svgBlip xmlns:asvg="http://schemas.microsoft.com/office/drawing/2016/SVG/main" r:embed="rId4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48455491"/>
      </p:ext>
    </p:extLst>
  </p:cSld>
  <p:clrMap bg1="dk1" tx1="lt1" bg2="dk2" tx2="lt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6" r:id="rId38"/>
    <p:sldLayoutId id="2147483878" r:id="rId39"/>
    <p:sldLayoutId id="2147483879" r:id="rId40"/>
    <p:sldLayoutId id="2147483880" r:id="rId41"/>
    <p:sldLayoutId id="2147483881" r:id="rId42"/>
    <p:sldLayoutId id="2147483882"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4AD92044-5424-C308-95AB-35BF4D10ADB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599086557"/>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5"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 id="2147483924" r:id="rId33"/>
    <p:sldLayoutId id="2147483925" r:id="rId34"/>
    <p:sldLayoutId id="2147483926" r:id="rId35"/>
    <p:sldLayoutId id="2147483927" r:id="rId36"/>
    <p:sldLayoutId id="2147483928" r:id="rId37"/>
    <p:sldLayoutId id="2147483929" r:id="rId38"/>
    <p:sldLayoutId id="2147483930" r:id="rId39"/>
    <p:sldLayoutId id="2147483931" r:id="rId40"/>
    <p:sldLayoutId id="2147483932" r:id="rId41"/>
    <p:sldLayoutId id="2147483933" r:id="rId42"/>
    <p:sldLayoutId id="2147483934" r:id="rId43"/>
    <p:sldLayoutId id="2147483935" r:id="rId44"/>
    <p:sldLayoutId id="2147483937" r:id="rId45"/>
    <p:sldLayoutId id="2147483938" r:id="rId46"/>
    <p:sldLayoutId id="2147483939" r:id="rId47"/>
    <p:sldLayoutId id="2147483940" r:id="rId48"/>
    <p:sldLayoutId id="2147483941" r:id="rId49"/>
    <p:sldLayoutId id="2147483942" r:id="rId50"/>
    <p:sldLayoutId id="2147483943" r:id="rId51"/>
    <p:sldLayoutId id="2147483944" r:id="rId52"/>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xml"/><Relationship Id="rId1" Type="http://schemas.openxmlformats.org/officeDocument/2006/relationships/slideLayout" Target="../slideLayouts/slideLayout69.xml"/><Relationship Id="rId5" Type="http://schemas.openxmlformats.org/officeDocument/2006/relationships/image" Target="../media/image100.svg"/><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9.xml"/><Relationship Id="rId1" Type="http://schemas.openxmlformats.org/officeDocument/2006/relationships/slideLayout" Target="../slideLayouts/slideLayout5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4.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12" Type="http://schemas.openxmlformats.org/officeDocument/2006/relationships/image" Target="../media/image115.svg"/><Relationship Id="rId2" Type="http://schemas.openxmlformats.org/officeDocument/2006/relationships/notesSlide" Target="../notesSlides/notesSlide10.xml"/><Relationship Id="rId1" Type="http://schemas.openxmlformats.org/officeDocument/2006/relationships/slideLayout" Target="../slideLayouts/slideLayout55.xml"/><Relationship Id="rId6" Type="http://schemas.openxmlformats.org/officeDocument/2006/relationships/image" Target="../media/image109.svg"/><Relationship Id="rId11" Type="http://schemas.openxmlformats.org/officeDocument/2006/relationships/image" Target="../media/image114.png"/><Relationship Id="rId5" Type="http://schemas.openxmlformats.org/officeDocument/2006/relationships/image" Target="../media/image108.png"/><Relationship Id="rId10" Type="http://schemas.openxmlformats.org/officeDocument/2006/relationships/image" Target="../media/image113.svg"/><Relationship Id="rId4" Type="http://schemas.openxmlformats.org/officeDocument/2006/relationships/image" Target="../media/image107.svg"/><Relationship Id="rId9" Type="http://schemas.openxmlformats.org/officeDocument/2006/relationships/image" Target="../media/image112.png"/></Relationships>
</file>

<file path=ppt/slides/_rels/slide15.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sv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svg"/></Relationships>
</file>

<file path=ppt/slides/_rels/slide16.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131.png"/><Relationship Id="rId11" Type="http://schemas.openxmlformats.org/officeDocument/2006/relationships/image" Target="../media/image136.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svg"/><Relationship Id="rId9" Type="http://schemas.openxmlformats.org/officeDocument/2006/relationships/image" Target="../media/image134.png"/></Relationships>
</file>

<file path=ppt/slides/_rels/slide1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13.xml"/><Relationship Id="rId1" Type="http://schemas.openxmlformats.org/officeDocument/2006/relationships/slideLayout" Target="../slideLayouts/slideLayout9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svg"/></Relationships>
</file>

<file path=ppt/slides/_rels/slide1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4.xml"/><Relationship Id="rId1" Type="http://schemas.openxmlformats.org/officeDocument/2006/relationships/slideLayout" Target="../slideLayouts/slideLayout99.xml"/></Relationships>
</file>

<file path=ppt/slides/_rels/slide19.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15.xml"/><Relationship Id="rId1" Type="http://schemas.openxmlformats.org/officeDocument/2006/relationships/slideLayout" Target="../slideLayouts/slideLayout5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6.xml"/><Relationship Id="rId1" Type="http://schemas.openxmlformats.org/officeDocument/2006/relationships/slideLayout" Target="../slideLayouts/slideLayout58.xml"/></Relationships>
</file>

<file path=ppt/slides/_rels/slide2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17.xml"/><Relationship Id="rId1" Type="http://schemas.openxmlformats.org/officeDocument/2006/relationships/slideLayout" Target="../slideLayouts/slideLayout9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svg"/></Relationships>
</file>

<file path=ppt/slides/_rels/slide2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18.xml"/><Relationship Id="rId1" Type="http://schemas.openxmlformats.org/officeDocument/2006/relationships/slideLayout" Target="../slideLayouts/slideLayout9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svg"/></Relationships>
</file>

<file path=ppt/slides/_rels/slide2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hyperlink" Target="https://commons.wikimedia.org/wiki/Category:Microsoft_SharePoint" TargetMode="External"/><Relationship Id="rId5" Type="http://schemas.openxmlformats.org/officeDocument/2006/relationships/image" Target="../media/image146.png"/><Relationship Id="rId4" Type="http://schemas.openxmlformats.org/officeDocument/2006/relationships/image" Target="../media/image145.svg"/></Relationships>
</file>

<file path=ppt/slides/_rels/slide2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20.xml"/><Relationship Id="rId1" Type="http://schemas.openxmlformats.org/officeDocument/2006/relationships/slideLayout" Target="../slideLayouts/slideLayout9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48.png"/></Relationships>
</file>

<file path=ppt/slides/_rels/slide2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23.xml"/><Relationship Id="rId1" Type="http://schemas.openxmlformats.org/officeDocument/2006/relationships/slideLayout" Target="../slideLayouts/slideLayout9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svg"/></Relationships>
</file>

<file path=ppt/slides/_rels/slide2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24.xml"/><Relationship Id="rId1" Type="http://schemas.openxmlformats.org/officeDocument/2006/relationships/slideLayout" Target="../slideLayouts/slideLayout9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svg"/></Relationships>
</file>

<file path=ppt/slides/_rels/slide2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7.png"/><Relationship Id="rId9" Type="http://schemas.openxmlformats.org/officeDocument/2006/relationships/image" Target="../media/image82.png"/></Relationships>
</file>

<file path=ppt/slides/_rels/slide30.xml.rels><?xml version="1.0" encoding="UTF-8" standalone="yes"?>
<Relationships xmlns="http://schemas.openxmlformats.org/package/2006/relationships"><Relationship Id="rId3" Type="http://schemas.microsoft.com/office/2018/10/relationships/comments" Target="../comments/modernComment_127_EA922096.xml"/><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27.xml"/><Relationship Id="rId1" Type="http://schemas.openxmlformats.org/officeDocument/2006/relationships/slideLayout" Target="../slideLayouts/slideLayout9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svg"/></Relationships>
</file>

<file path=ppt/slides/_rels/slide3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28.xml"/><Relationship Id="rId1" Type="http://schemas.openxmlformats.org/officeDocument/2006/relationships/slideLayout" Target="../slideLayouts/slideLayout9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svg"/></Relationships>
</file>

<file path=ppt/slides/_rels/slide3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151.png"/></Relationships>
</file>

<file path=ppt/slides/_rels/slide3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30.xml"/><Relationship Id="rId1" Type="http://schemas.openxmlformats.org/officeDocument/2006/relationships/slideLayout" Target="../slideLayouts/slideLayout9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svg"/></Relationships>
</file>

<file path=ppt/slides/_rels/slide3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31.xml"/><Relationship Id="rId1" Type="http://schemas.openxmlformats.org/officeDocument/2006/relationships/slideLayout" Target="../slideLayouts/slideLayout9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svg"/></Relationships>
</file>

<file path=ppt/slides/_rels/slide36.xml.rels><?xml version="1.0" encoding="UTF-8" standalone="yes"?>
<Relationships xmlns="http://schemas.openxmlformats.org/package/2006/relationships"><Relationship Id="rId8" Type="http://schemas.openxmlformats.org/officeDocument/2006/relationships/image" Target="../media/image157.jpeg"/><Relationship Id="rId3" Type="http://schemas.openxmlformats.org/officeDocument/2006/relationships/image" Target="../media/image152.jpeg"/><Relationship Id="rId7" Type="http://schemas.openxmlformats.org/officeDocument/2006/relationships/image" Target="../media/image156.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 Id="rId9" Type="http://schemas.openxmlformats.org/officeDocument/2006/relationships/image" Target="../media/image1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3.xml"/><Relationship Id="rId1" Type="http://schemas.openxmlformats.org/officeDocument/2006/relationships/slideLayout" Target="../slideLayouts/slideLayout99.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92.svg"/></Relationships>
</file>

<file path=ppt/slides/_rels/slide4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162.png"/></Relationships>
</file>

<file path=ppt/slides/_rels/slide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164.png"/></Relationships>
</file>

<file path=ppt/slides/_rels/slide42.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3" Type="http://schemas.openxmlformats.org/officeDocument/2006/relationships/image" Target="../media/image165.png"/><Relationship Id="rId21" Type="http://schemas.openxmlformats.org/officeDocument/2006/relationships/image" Target="../media/image183.png"/><Relationship Id="rId7" Type="http://schemas.openxmlformats.org/officeDocument/2006/relationships/image" Target="../media/image169.svg"/><Relationship Id="rId12" Type="http://schemas.openxmlformats.org/officeDocument/2006/relationships/image" Target="../media/image174.png"/><Relationship Id="rId17" Type="http://schemas.openxmlformats.org/officeDocument/2006/relationships/image" Target="../media/image179.jpeg"/><Relationship Id="rId2" Type="http://schemas.openxmlformats.org/officeDocument/2006/relationships/notesSlide" Target="../notesSlides/notesSlide37.xml"/><Relationship Id="rId16" Type="http://schemas.openxmlformats.org/officeDocument/2006/relationships/image" Target="../media/image178.png"/><Relationship Id="rId20" Type="http://schemas.openxmlformats.org/officeDocument/2006/relationships/image" Target="../media/image182.svg"/><Relationship Id="rId1" Type="http://schemas.openxmlformats.org/officeDocument/2006/relationships/slideLayout" Target="../slideLayouts/slideLayout56.xml"/><Relationship Id="rId6" Type="http://schemas.openxmlformats.org/officeDocument/2006/relationships/image" Target="../media/image168.png"/><Relationship Id="rId11" Type="http://schemas.openxmlformats.org/officeDocument/2006/relationships/image" Target="../media/image17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png"/><Relationship Id="rId19" Type="http://schemas.openxmlformats.org/officeDocument/2006/relationships/image" Target="../media/image181.png"/><Relationship Id="rId4" Type="http://schemas.openxmlformats.org/officeDocument/2006/relationships/image" Target="../media/image166.jpe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s>
</file>

<file path=ppt/slides/_rels/slide4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8.xml"/><Relationship Id="rId1" Type="http://schemas.openxmlformats.org/officeDocument/2006/relationships/slideLayout" Target="../slideLayouts/slideLayout5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xml"/><Relationship Id="rId1" Type="http://schemas.openxmlformats.org/officeDocument/2006/relationships/slideLayout" Target="../slideLayouts/slideLayout1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3.xml"/></Relationships>
</file>

<file path=ppt/slides/_rels/slide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3.xml"/><Relationship Id="rId4" Type="http://schemas.openxmlformats.org/officeDocument/2006/relationships/image" Target="../media/image96.svg"/></Relationships>
</file>

<file path=ppt/slides/_rels/slide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6.xml"/><Relationship Id="rId1" Type="http://schemas.openxmlformats.org/officeDocument/2006/relationships/slideLayout" Target="../slideLayouts/slideLayout1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9D0C-4E9F-E6F6-50C0-A7AF87DEC4D6}"/>
              </a:ext>
            </a:extLst>
          </p:cNvPr>
          <p:cNvSpPr>
            <a:spLocks noGrp="1"/>
          </p:cNvSpPr>
          <p:nvPr>
            <p:ph type="title"/>
          </p:nvPr>
        </p:nvSpPr>
        <p:spPr>
          <a:xfrm>
            <a:off x="584200" y="1071563"/>
            <a:ext cx="6731000" cy="2357437"/>
          </a:xfrm>
        </p:spPr>
        <p:txBody>
          <a:bodyPr/>
          <a:lstStyle/>
          <a:p>
            <a:r>
              <a:rPr lang="en-US"/>
              <a:t>Building custom engine agents with Azure AI Foundry and Visual Studio Code</a:t>
            </a:r>
          </a:p>
        </p:txBody>
      </p:sp>
    </p:spTree>
    <p:extLst>
      <p:ext uri="{BB962C8B-B14F-4D97-AF65-F5344CB8AC3E}">
        <p14:creationId xmlns:p14="http://schemas.microsoft.com/office/powerpoint/2010/main" val="2758927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E78F4-4CC7-8208-0050-7F95172C04DD}"/>
              </a:ext>
            </a:extLst>
          </p:cNvPr>
          <p:cNvSpPr>
            <a:spLocks noGrp="1"/>
          </p:cNvSpPr>
          <p:nvPr>
            <p:ph type="title"/>
          </p:nvPr>
        </p:nvSpPr>
        <p:spPr>
          <a:xfrm>
            <a:off x="292609" y="457200"/>
            <a:ext cx="11606783" cy="553998"/>
          </a:xfrm>
        </p:spPr>
        <p:txBody>
          <a:bodyPr/>
          <a:lstStyle/>
          <a:p>
            <a:pPr algn="ctr"/>
            <a:r>
              <a:rPr lang="en-US" sz="3600">
                <a:solidFill>
                  <a:schemeClr val="bg1"/>
                </a:solidFill>
                <a:cs typeface="Segoe UI"/>
              </a:rPr>
              <a:t>Inside an agent built with the </a:t>
            </a:r>
            <a:r>
              <a:rPr lang="en-US">
                <a:solidFill>
                  <a:schemeClr val="bg1"/>
                </a:solidFill>
                <a:cs typeface="Segoe UI"/>
              </a:rPr>
              <a:t>Microsoft 365 Agents SDK</a:t>
            </a:r>
            <a:endParaRPr lang="en-US">
              <a:solidFill>
                <a:schemeClr val="bg1"/>
              </a:solidFill>
            </a:endParaRPr>
          </a:p>
        </p:txBody>
      </p:sp>
      <p:grpSp>
        <p:nvGrpSpPr>
          <p:cNvPr id="4" name="Group 3" descr="Inside an agent built with the Microsoft 365 Agents SDK">
            <a:extLst>
              <a:ext uri="{FF2B5EF4-FFF2-40B4-BE49-F238E27FC236}">
                <a16:creationId xmlns:a16="http://schemas.microsoft.com/office/drawing/2014/main" id="{B23AC7DA-95C7-D717-77D0-8051D684FE47}"/>
              </a:ext>
            </a:extLst>
          </p:cNvPr>
          <p:cNvGrpSpPr/>
          <p:nvPr/>
        </p:nvGrpSpPr>
        <p:grpSpPr>
          <a:xfrm>
            <a:off x="129957" y="1275599"/>
            <a:ext cx="11971633" cy="5048842"/>
            <a:chOff x="129957" y="1275599"/>
            <a:chExt cx="11971633" cy="5048842"/>
          </a:xfrm>
        </p:grpSpPr>
        <p:grpSp>
          <p:nvGrpSpPr>
            <p:cNvPr id="47" name="Group 46">
              <a:extLst>
                <a:ext uri="{FF2B5EF4-FFF2-40B4-BE49-F238E27FC236}">
                  <a16:creationId xmlns:a16="http://schemas.microsoft.com/office/drawing/2014/main" id="{EE45BDD8-D076-A0EC-75B4-8428F9EC9225}"/>
                </a:ext>
              </a:extLst>
            </p:cNvPr>
            <p:cNvGrpSpPr/>
            <p:nvPr/>
          </p:nvGrpSpPr>
          <p:grpSpPr>
            <a:xfrm>
              <a:off x="2411759" y="1275599"/>
              <a:ext cx="7427473" cy="5048842"/>
              <a:chOff x="2411759" y="1275599"/>
              <a:chExt cx="7427473" cy="5048842"/>
            </a:xfrm>
          </p:grpSpPr>
          <p:sp>
            <p:nvSpPr>
              <p:cNvPr id="3" name="Rectangle: Rounded Corners 2">
                <a:extLst>
                  <a:ext uri="{FF2B5EF4-FFF2-40B4-BE49-F238E27FC236}">
                    <a16:creationId xmlns:a16="http://schemas.microsoft.com/office/drawing/2014/main" id="{0CCD428A-35FB-A959-7C81-39224EC62FEB}"/>
                  </a:ext>
                </a:extLst>
              </p:cNvPr>
              <p:cNvSpPr/>
              <p:nvPr/>
            </p:nvSpPr>
            <p:spPr bwMode="auto">
              <a:xfrm>
                <a:off x="2714527" y="1530627"/>
                <a:ext cx="6902446" cy="4793814"/>
              </a:xfrm>
              <a:prstGeom prst="roundRect">
                <a:avLst>
                  <a:gd name="adj" fmla="val 7678"/>
                </a:avLst>
              </a:prstGeom>
              <a:noFill/>
              <a:ln w="41275" cap="flat" cmpd="sng" algn="ctr">
                <a:gradFill flip="none" rotWithShape="1">
                  <a:gsLst>
                    <a:gs pos="100000">
                      <a:srgbClr val="0078D4"/>
                    </a:gs>
                    <a:gs pos="0">
                      <a:srgbClr val="8661C5"/>
                    </a:gs>
                  </a:gsLst>
                  <a:lin ang="0" scaled="1"/>
                  <a:tileRect/>
                </a:gradFill>
                <a:prstDash val="solid"/>
                <a:miter lim="800000"/>
              </a:ln>
              <a:effectLst/>
            </p:spPr>
            <p:txBody>
              <a:bodyPr lIns="288000" tIns="171450" bIns="171450" rtlCol="0" anchor="ctr"/>
              <a:lstStyle/>
              <a:p>
                <a:pPr defTabSz="857250"/>
                <a:endParaRPr lang="en-US" sz="1000" kern="0" err="1">
                  <a:solidFill>
                    <a:schemeClr val="bg1"/>
                  </a:solidFill>
                  <a:latin typeface="Segoe UI Semibold"/>
                </a:endParaRPr>
              </a:p>
            </p:txBody>
          </p:sp>
          <p:sp>
            <p:nvSpPr>
              <p:cNvPr id="28" name="Rectangle 27">
                <a:extLst>
                  <a:ext uri="{FF2B5EF4-FFF2-40B4-BE49-F238E27FC236}">
                    <a16:creationId xmlns:a16="http://schemas.microsoft.com/office/drawing/2014/main" id="{52E91495-A980-E3BE-3C25-A3F8FCA5724E}"/>
                  </a:ext>
                </a:extLst>
              </p:cNvPr>
              <p:cNvSpPr/>
              <p:nvPr/>
            </p:nvSpPr>
            <p:spPr bwMode="auto">
              <a:xfrm>
                <a:off x="4277402" y="2237617"/>
                <a:ext cx="3776890" cy="1828800"/>
              </a:xfrm>
              <a:prstGeom prst="rect">
                <a:avLst/>
              </a:prstGeom>
              <a:gradFill>
                <a:gsLst>
                  <a:gs pos="0">
                    <a:srgbClr val="0D72C4"/>
                  </a:gs>
                  <a:gs pos="98000">
                    <a:srgbClr val="8B49BC"/>
                  </a:gs>
                </a:gsLst>
                <a:lin ang="4200000" scaled="0"/>
              </a:gradFill>
              <a:ln w="19050"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lstStyle/>
              <a:p>
                <a:pPr algn="ctr"/>
                <a:endParaRPr lang="en-US" sz="2000" b="1" kern="0" err="1">
                  <a:solidFill>
                    <a:schemeClr val="bg1"/>
                  </a:solidFill>
                  <a:effectLst>
                    <a:outerShdw blurRad="254000" dist="38100" dir="2700000" algn="tl" rotWithShape="0">
                      <a:prstClr val="black">
                        <a:alpha val="20000"/>
                      </a:prstClr>
                    </a:outerShdw>
                  </a:effectLst>
                  <a:latin typeface="Segoe UI Semibold"/>
                  <a:cs typeface="Segoe UI Semibold"/>
                </a:endParaRPr>
              </a:p>
            </p:txBody>
          </p:sp>
          <p:sp>
            <p:nvSpPr>
              <p:cNvPr id="13" name="Rectangle: Rounded Corners 12">
                <a:extLst>
                  <a:ext uri="{FF2B5EF4-FFF2-40B4-BE49-F238E27FC236}">
                    <a16:creationId xmlns:a16="http://schemas.microsoft.com/office/drawing/2014/main" id="{C7CC367A-95D1-1149-A4A8-9DEA57E415A1}"/>
                  </a:ext>
                </a:extLst>
              </p:cNvPr>
              <p:cNvSpPr/>
              <p:nvPr/>
            </p:nvSpPr>
            <p:spPr bwMode="auto">
              <a:xfrm>
                <a:off x="4368404" y="2380825"/>
                <a:ext cx="1752404" cy="1554480"/>
              </a:xfrm>
              <a:prstGeom prst="roundRect">
                <a:avLst>
                  <a:gd name="adj" fmla="val 7678"/>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algn="ctr" defTabSz="932472" rtl="0" eaLnBrk="1" fontAlgn="base" latinLnBrk="0" hangingPunct="1">
                  <a:lnSpc>
                    <a:spcPct val="100000"/>
                  </a:lnSpc>
                  <a:spcBef>
                    <a:spcPct val="0"/>
                  </a:spcBef>
                  <a:spcAft>
                    <a:spcPct val="0"/>
                  </a:spcAft>
                  <a:buClrTx/>
                  <a:buSzTx/>
                  <a:tabLst/>
                  <a:defRPr/>
                </a:pPr>
                <a:r>
                  <a:rPr kumimoji="0" lang="en-US" i="0" u="none" strike="noStrike" kern="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rPr>
                  <a:t>Any orchestration framework</a:t>
                </a:r>
              </a:p>
            </p:txBody>
          </p:sp>
          <p:sp>
            <p:nvSpPr>
              <p:cNvPr id="20" name="Rectangle: Rounded Corners 19">
                <a:extLst>
                  <a:ext uri="{FF2B5EF4-FFF2-40B4-BE49-F238E27FC236}">
                    <a16:creationId xmlns:a16="http://schemas.microsoft.com/office/drawing/2014/main" id="{C6E53323-9F6E-AC32-3E22-98538E898E54}"/>
                  </a:ext>
                </a:extLst>
              </p:cNvPr>
              <p:cNvSpPr/>
              <p:nvPr/>
            </p:nvSpPr>
            <p:spPr bwMode="auto">
              <a:xfrm>
                <a:off x="6383878" y="2416288"/>
                <a:ext cx="1534595" cy="640080"/>
              </a:xfrm>
              <a:prstGeom prst="roundRect">
                <a:avLst>
                  <a:gd name="adj" fmla="val 7678"/>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rPr>
                  <a:t>Azure AI Foundry</a:t>
                </a:r>
              </a:p>
            </p:txBody>
          </p:sp>
          <p:sp>
            <p:nvSpPr>
              <p:cNvPr id="23" name="Rectangle: Rounded Corners 22">
                <a:extLst>
                  <a:ext uri="{FF2B5EF4-FFF2-40B4-BE49-F238E27FC236}">
                    <a16:creationId xmlns:a16="http://schemas.microsoft.com/office/drawing/2014/main" id="{90916FEA-E36E-D3EA-7E62-F92850F7AEDD}"/>
                  </a:ext>
                </a:extLst>
              </p:cNvPr>
              <p:cNvSpPr/>
              <p:nvPr/>
            </p:nvSpPr>
            <p:spPr bwMode="auto">
              <a:xfrm>
                <a:off x="6383878" y="3244363"/>
                <a:ext cx="1534595" cy="640080"/>
              </a:xfrm>
              <a:prstGeom prst="roundRect">
                <a:avLst>
                  <a:gd name="adj" fmla="val 7678"/>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rPr>
                  <a:t>Other AI Services</a:t>
                </a:r>
              </a:p>
            </p:txBody>
          </p:sp>
          <p:sp>
            <p:nvSpPr>
              <p:cNvPr id="26" name="TextBox 25">
                <a:extLst>
                  <a:ext uri="{FF2B5EF4-FFF2-40B4-BE49-F238E27FC236}">
                    <a16:creationId xmlns:a16="http://schemas.microsoft.com/office/drawing/2014/main" id="{BE3834B0-133A-4AFD-E477-FD62C43C1F8C}"/>
                  </a:ext>
                </a:extLst>
              </p:cNvPr>
              <p:cNvSpPr txBox="1"/>
              <p:nvPr/>
            </p:nvSpPr>
            <p:spPr>
              <a:xfrm>
                <a:off x="4767076" y="3395126"/>
                <a:ext cx="1216271" cy="507831"/>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rPr>
                  <a:t>Semantic Kernel</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err="1">
                    <a:ln>
                      <a:noFill/>
                    </a:ln>
                    <a:solidFill>
                      <a:schemeClr val="bg1"/>
                    </a:solidFill>
                    <a:effectLst/>
                    <a:uLnTx/>
                    <a:uFillTx/>
                    <a:latin typeface="Segoe UI Semilight" panose="020B0402040204020203" pitchFamily="34" charset="0"/>
                    <a:cs typeface="Segoe UI Semilight" panose="020B0402040204020203" pitchFamily="34" charset="0"/>
                  </a:rPr>
                  <a:t>Langchain</a:t>
                </a:r>
                <a:endParaRPr kumimoji="0" lang="en-US" sz="1100" b="0" i="1" u="none" strike="noStrike" kern="120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sz="1100" i="1">
                    <a:solidFill>
                      <a:schemeClr val="bg1"/>
                    </a:solidFill>
                    <a:latin typeface="Segoe UI Semilight" panose="020B0402040204020203" pitchFamily="34" charset="0"/>
                    <a:cs typeface="Segoe UI Semilight" panose="020B0402040204020203" pitchFamily="34" charset="0"/>
                  </a:rPr>
                  <a:t>…</a:t>
                </a:r>
                <a:endParaRPr kumimoji="0" lang="en-US" sz="1100" b="0" i="1" u="none" strike="noStrike" kern="120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endParaRPr>
              </a:p>
            </p:txBody>
          </p:sp>
          <p:sp>
            <p:nvSpPr>
              <p:cNvPr id="27" name="TextBox 26">
                <a:extLst>
                  <a:ext uri="{FF2B5EF4-FFF2-40B4-BE49-F238E27FC236}">
                    <a16:creationId xmlns:a16="http://schemas.microsoft.com/office/drawing/2014/main" id="{8251DB17-143B-0BB7-FCAC-9CFCE37CE215}"/>
                  </a:ext>
                </a:extLst>
              </p:cNvPr>
              <p:cNvSpPr txBox="1"/>
              <p:nvPr/>
            </p:nvSpPr>
            <p:spPr>
              <a:xfrm rot="16200000">
                <a:off x="5322066" y="3119300"/>
                <a:ext cx="1809019" cy="160882"/>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light" panose="020B0402040204020203" pitchFamily="34" charset="0"/>
                    <a:cs typeface="Segoe UI Semilight" panose="020B0402040204020203" pitchFamily="34" charset="0"/>
                  </a:rPr>
                  <a:t>Orchestration</a:t>
                </a:r>
              </a:p>
            </p:txBody>
          </p:sp>
          <p:sp>
            <p:nvSpPr>
              <p:cNvPr id="29" name="Rectangle: Rounded Corners 28">
                <a:extLst>
                  <a:ext uri="{FF2B5EF4-FFF2-40B4-BE49-F238E27FC236}">
                    <a16:creationId xmlns:a16="http://schemas.microsoft.com/office/drawing/2014/main" id="{4A7D48C2-BCF2-E51F-8A49-65318809DF48}"/>
                  </a:ext>
                </a:extLst>
              </p:cNvPr>
              <p:cNvSpPr/>
              <p:nvPr/>
            </p:nvSpPr>
            <p:spPr bwMode="auto">
              <a:xfrm>
                <a:off x="2845969" y="2237616"/>
                <a:ext cx="914400" cy="3733267"/>
              </a:xfrm>
              <a:prstGeom prst="roundRect">
                <a:avLst>
                  <a:gd name="adj" fmla="val 7678"/>
                </a:avLst>
              </a:prstGeom>
              <a:gradFill flip="none" rotWithShape="1">
                <a:gsLst>
                  <a:gs pos="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light" panose="020B0402040204020203" pitchFamily="34" charset="0"/>
                    <a:cs typeface="Segoe UI Semilight" panose="020B0402040204020203" pitchFamily="34" charset="0"/>
                  </a:rPr>
                  <a:t>M365 Agents SDK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light" panose="020B0402040204020203" pitchFamily="34" charset="0"/>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Semilight" panose="020B0402040204020203" pitchFamily="34" charset="0"/>
                    <a:cs typeface="Segoe UI Semilight" panose="020B0402040204020203" pitchFamily="34" charset="0"/>
                  </a:rPr>
                  <a:t>Customer Code</a:t>
                </a:r>
              </a:p>
            </p:txBody>
          </p:sp>
          <p:cxnSp>
            <p:nvCxnSpPr>
              <p:cNvPr id="32" name="Connector: Elbow 31">
                <a:extLst>
                  <a:ext uri="{FF2B5EF4-FFF2-40B4-BE49-F238E27FC236}">
                    <a16:creationId xmlns:a16="http://schemas.microsoft.com/office/drawing/2014/main" id="{3ECFB9D4-A9BB-EC61-6F51-42459E286042}"/>
                  </a:ext>
                </a:extLst>
              </p:cNvPr>
              <p:cNvCxnSpPr>
                <a:cxnSpLocks/>
                <a:stCxn id="29" idx="3"/>
                <a:endCxn id="13" idx="1"/>
              </p:cNvCxnSpPr>
              <p:nvPr/>
            </p:nvCxnSpPr>
            <p:spPr>
              <a:xfrm flipV="1">
                <a:off x="3760369" y="3158065"/>
                <a:ext cx="608035" cy="946185"/>
              </a:xfrm>
              <a:prstGeom prst="bentConnector3">
                <a:avLst/>
              </a:prstGeom>
              <a:ln>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4C665A0-1953-DADB-A750-6CB2A371EE86}"/>
                  </a:ext>
                </a:extLst>
              </p:cNvPr>
              <p:cNvSpPr/>
              <p:nvPr/>
            </p:nvSpPr>
            <p:spPr bwMode="auto">
              <a:xfrm>
                <a:off x="4277402" y="4209183"/>
                <a:ext cx="3776890" cy="1828800"/>
              </a:xfrm>
              <a:prstGeom prst="rect">
                <a:avLst/>
              </a:prstGeom>
              <a:gradFill>
                <a:gsLst>
                  <a:gs pos="0">
                    <a:srgbClr val="3EA39A"/>
                  </a:gs>
                  <a:gs pos="98000">
                    <a:srgbClr val="1276C1"/>
                  </a:gs>
                </a:gsLst>
                <a:lin ang="4200000" scaled="0"/>
              </a:gradFill>
              <a:ln w="19050"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lstStyle/>
              <a:p>
                <a:pPr algn="ctr"/>
                <a:endParaRPr lang="en-US" sz="2000" b="1" kern="0" err="1">
                  <a:solidFill>
                    <a:schemeClr val="bg1"/>
                  </a:solidFill>
                  <a:effectLst>
                    <a:outerShdw blurRad="254000" dist="38100" dir="2700000" algn="tl" rotWithShape="0">
                      <a:prstClr val="black">
                        <a:alpha val="20000"/>
                      </a:prstClr>
                    </a:outerShdw>
                  </a:effectLst>
                  <a:latin typeface="Segoe UI Semibold"/>
                  <a:cs typeface="Segoe UI Semibold"/>
                </a:endParaRPr>
              </a:p>
            </p:txBody>
          </p:sp>
          <p:cxnSp>
            <p:nvCxnSpPr>
              <p:cNvPr id="45" name="Straight Arrow Connector 44">
                <a:extLst>
                  <a:ext uri="{FF2B5EF4-FFF2-40B4-BE49-F238E27FC236}">
                    <a16:creationId xmlns:a16="http://schemas.microsoft.com/office/drawing/2014/main" id="{CA27DAAD-98BA-E117-140F-DCEF507EE87B}"/>
                  </a:ext>
                </a:extLst>
              </p:cNvPr>
              <p:cNvCxnSpPr>
                <a:cxnSpLocks/>
              </p:cNvCxnSpPr>
              <p:nvPr/>
            </p:nvCxnSpPr>
            <p:spPr>
              <a:xfrm>
                <a:off x="2411759" y="3924853"/>
                <a:ext cx="255143" cy="2681"/>
              </a:xfrm>
              <a:prstGeom prst="straightConnector1">
                <a:avLst/>
              </a:prstGeom>
              <a:ln>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6BD628D-1E7B-E341-884C-D7F6F7656B7E}"/>
                  </a:ext>
                </a:extLst>
              </p:cNvPr>
              <p:cNvCxnSpPr>
                <a:cxnSpLocks/>
                <a:stCxn id="3" idx="3"/>
              </p:cNvCxnSpPr>
              <p:nvPr/>
            </p:nvCxnSpPr>
            <p:spPr>
              <a:xfrm>
                <a:off x="9616973" y="3927534"/>
                <a:ext cx="222259" cy="0"/>
              </a:xfrm>
              <a:prstGeom prst="straightConnector1">
                <a:avLst/>
              </a:prstGeom>
              <a:ln>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9" name="Rectangle: Rounded Corners 68">
                <a:extLst>
                  <a:ext uri="{FF2B5EF4-FFF2-40B4-BE49-F238E27FC236}">
                    <a16:creationId xmlns:a16="http://schemas.microsoft.com/office/drawing/2014/main" id="{54CE0719-5DC7-6EAB-C36D-6C04322E7C5F}"/>
                  </a:ext>
                </a:extLst>
              </p:cNvPr>
              <p:cNvSpPr/>
              <p:nvPr/>
            </p:nvSpPr>
            <p:spPr bwMode="auto">
              <a:xfrm>
                <a:off x="8503243" y="2192574"/>
                <a:ext cx="914400" cy="3733267"/>
              </a:xfrm>
              <a:prstGeom prst="roundRect">
                <a:avLst>
                  <a:gd name="adj" fmla="val 7678"/>
                </a:avLst>
              </a:prstGeom>
              <a:gradFill flip="none" rotWithShape="1">
                <a:gsLst>
                  <a:gs pos="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M365 Agents SDK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rPr>
                  <a:t>Customer Code</a:t>
                </a:r>
              </a:p>
            </p:txBody>
          </p:sp>
          <p:cxnSp>
            <p:nvCxnSpPr>
              <p:cNvPr id="79" name="Connector: Elbow 78">
                <a:extLst>
                  <a:ext uri="{FF2B5EF4-FFF2-40B4-BE49-F238E27FC236}">
                    <a16:creationId xmlns:a16="http://schemas.microsoft.com/office/drawing/2014/main" id="{AB119340-3379-CC34-751A-9393BAC408A4}"/>
                  </a:ext>
                </a:extLst>
              </p:cNvPr>
              <p:cNvCxnSpPr>
                <a:cxnSpLocks/>
                <a:stCxn id="28" idx="3"/>
                <a:endCxn id="69" idx="1"/>
              </p:cNvCxnSpPr>
              <p:nvPr/>
            </p:nvCxnSpPr>
            <p:spPr>
              <a:xfrm>
                <a:off x="8054292" y="3152017"/>
                <a:ext cx="448951" cy="907191"/>
              </a:xfrm>
              <a:prstGeom prst="bentConnector3">
                <a:avLst>
                  <a:gd name="adj1" fmla="val 50000"/>
                </a:avLst>
              </a:prstGeom>
              <a:ln>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Rectangle: Rounded Corners 34">
                <a:extLst>
                  <a:ext uri="{FF2B5EF4-FFF2-40B4-BE49-F238E27FC236}">
                    <a16:creationId xmlns:a16="http://schemas.microsoft.com/office/drawing/2014/main" id="{FD77AC20-A859-F748-9B00-DA41DDFA7B97}"/>
                  </a:ext>
                </a:extLst>
              </p:cNvPr>
              <p:cNvSpPr/>
              <p:nvPr/>
            </p:nvSpPr>
            <p:spPr bwMode="auto">
              <a:xfrm>
                <a:off x="4412754" y="4356265"/>
                <a:ext cx="1733380" cy="1554480"/>
              </a:xfrm>
              <a:prstGeom prst="roundRect">
                <a:avLst>
                  <a:gd name="adj" fmla="val 7678"/>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rPr>
                  <a:t>Copilot Studio</a:t>
                </a:r>
              </a:p>
            </p:txBody>
          </p:sp>
          <p:sp>
            <p:nvSpPr>
              <p:cNvPr id="37" name="Rectangle: Rounded Corners 36">
                <a:extLst>
                  <a:ext uri="{FF2B5EF4-FFF2-40B4-BE49-F238E27FC236}">
                    <a16:creationId xmlns:a16="http://schemas.microsoft.com/office/drawing/2014/main" id="{94ACDDFC-8A13-54AF-599E-AF48B0772943}"/>
                  </a:ext>
                </a:extLst>
              </p:cNvPr>
              <p:cNvSpPr/>
              <p:nvPr/>
            </p:nvSpPr>
            <p:spPr bwMode="auto">
              <a:xfrm>
                <a:off x="6383878" y="4390682"/>
                <a:ext cx="1534595" cy="640080"/>
              </a:xfrm>
              <a:prstGeom prst="roundRect">
                <a:avLst>
                  <a:gd name="adj" fmla="val 7678"/>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rPr>
                  <a:t>Copilot Studio</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rPr>
                  <a:t>AI services</a:t>
                </a:r>
              </a:p>
            </p:txBody>
          </p:sp>
          <p:sp>
            <p:nvSpPr>
              <p:cNvPr id="39" name="Rectangle: Rounded Corners 38">
                <a:extLst>
                  <a:ext uri="{FF2B5EF4-FFF2-40B4-BE49-F238E27FC236}">
                    <a16:creationId xmlns:a16="http://schemas.microsoft.com/office/drawing/2014/main" id="{9A598E80-8C98-6366-3F4E-7FDCF4582B2B}"/>
                  </a:ext>
                </a:extLst>
              </p:cNvPr>
              <p:cNvSpPr/>
              <p:nvPr/>
            </p:nvSpPr>
            <p:spPr bwMode="auto">
              <a:xfrm>
                <a:off x="6383878" y="5212260"/>
                <a:ext cx="1534595" cy="640080"/>
              </a:xfrm>
              <a:prstGeom prst="roundRect">
                <a:avLst>
                  <a:gd name="adj" fmla="val 7678"/>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r>
                  <a:rPr kumimoji="0" lang="en-US" sz="1200" b="0" i="0" u="none" strike="noStrike" kern="1200" cap="none" spc="0" normalizeH="0" baseline="0" noProof="0">
                    <a:ln>
                      <a:noFill/>
                    </a:ln>
                    <a:solidFill>
                      <a:schemeClr val="bg1"/>
                    </a:solidFill>
                    <a:effectLst/>
                    <a:uLnTx/>
                    <a:uFillTx/>
                    <a:latin typeface="Segoe UI Semilight" panose="020B0402040204020203" pitchFamily="34" charset="0"/>
                    <a:cs typeface="Segoe UI Semilight" panose="020B0402040204020203" pitchFamily="34" charset="0"/>
                  </a:rPr>
                  <a:t>Dataverse &amp; Plugins/Actions</a:t>
                </a:r>
              </a:p>
            </p:txBody>
          </p:sp>
          <p:sp>
            <p:nvSpPr>
              <p:cNvPr id="43" name="TextBox 42">
                <a:extLst>
                  <a:ext uri="{FF2B5EF4-FFF2-40B4-BE49-F238E27FC236}">
                    <a16:creationId xmlns:a16="http://schemas.microsoft.com/office/drawing/2014/main" id="{4D6ED64B-B2C3-C6D5-5F44-B55816E66963}"/>
                  </a:ext>
                </a:extLst>
              </p:cNvPr>
              <p:cNvSpPr txBox="1"/>
              <p:nvPr/>
            </p:nvSpPr>
            <p:spPr>
              <a:xfrm rot="16200000">
                <a:off x="5653597" y="5042791"/>
                <a:ext cx="1177608" cy="161583"/>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light" panose="020B0402040204020203" pitchFamily="34" charset="0"/>
                    <a:cs typeface="Segoe UI Semilight" panose="020B0402040204020203" pitchFamily="34" charset="0"/>
                  </a:rPr>
                  <a:t>Orchestration</a:t>
                </a:r>
              </a:p>
            </p:txBody>
          </p:sp>
          <p:cxnSp>
            <p:nvCxnSpPr>
              <p:cNvPr id="55" name="Connector: Elbow 54">
                <a:extLst>
                  <a:ext uri="{FF2B5EF4-FFF2-40B4-BE49-F238E27FC236}">
                    <a16:creationId xmlns:a16="http://schemas.microsoft.com/office/drawing/2014/main" id="{C625647A-71F9-0032-E488-E9E91DE1100B}"/>
                  </a:ext>
                </a:extLst>
              </p:cNvPr>
              <p:cNvCxnSpPr>
                <a:cxnSpLocks/>
                <a:endCxn id="35" idx="1"/>
              </p:cNvCxnSpPr>
              <p:nvPr/>
            </p:nvCxnSpPr>
            <p:spPr>
              <a:xfrm rot="16200000" flipH="1">
                <a:off x="3714975" y="4435726"/>
                <a:ext cx="1044298" cy="351260"/>
              </a:xfrm>
              <a:prstGeom prst="bentConnector2">
                <a:avLst/>
              </a:prstGeom>
              <a:ln>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5047A681-6AB3-BFCA-6AA8-7CF559572E97}"/>
                  </a:ext>
                </a:extLst>
              </p:cNvPr>
              <p:cNvCxnSpPr>
                <a:cxnSpLocks/>
                <a:stCxn id="34" idx="3"/>
                <a:endCxn id="69" idx="1"/>
              </p:cNvCxnSpPr>
              <p:nvPr/>
            </p:nvCxnSpPr>
            <p:spPr>
              <a:xfrm flipV="1">
                <a:off x="8054292" y="4059208"/>
                <a:ext cx="448951" cy="1064375"/>
              </a:xfrm>
              <a:prstGeom prst="bentConnector3">
                <a:avLst>
                  <a:gd name="adj1" fmla="val 50000"/>
                </a:avLst>
              </a:prstGeom>
              <a:ln>
                <a:solidFill>
                  <a:schemeClr val="tx2">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8F5B1F0D-3060-23B1-0DFB-F708502A301D}"/>
                  </a:ext>
                </a:extLst>
              </p:cNvPr>
              <p:cNvSpPr>
                <a:spLocks/>
              </p:cNvSpPr>
              <p:nvPr/>
            </p:nvSpPr>
            <p:spPr bwMode="auto">
              <a:xfrm>
                <a:off x="4200430" y="1275599"/>
                <a:ext cx="3930640" cy="476071"/>
              </a:xfrm>
              <a:prstGeom prst="roundRect">
                <a:avLst>
                  <a:gd name="adj" fmla="val 50000"/>
                </a:avLst>
              </a:prstGeom>
              <a:gradFill>
                <a:gsLst>
                  <a:gs pos="100000">
                    <a:srgbClr val="0078D4"/>
                  </a:gs>
                  <a:gs pos="32000">
                    <a:srgbClr val="0078D4"/>
                  </a:gs>
                  <a:gs pos="0">
                    <a:srgbClr val="8661C5"/>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chemeClr val="bg1"/>
                    </a:solidFill>
                    <a:effectLst/>
                    <a:uLnTx/>
                    <a:uFillTx/>
                    <a:latin typeface="Segoe UI Semibold"/>
                  </a:rPr>
                  <a:t>Your own custom engine agent</a:t>
                </a:r>
              </a:p>
            </p:txBody>
          </p:sp>
        </p:grpSp>
        <p:grpSp>
          <p:nvGrpSpPr>
            <p:cNvPr id="49" name="Group 48">
              <a:extLst>
                <a:ext uri="{FF2B5EF4-FFF2-40B4-BE49-F238E27FC236}">
                  <a16:creationId xmlns:a16="http://schemas.microsoft.com/office/drawing/2014/main" id="{AAEFB1C6-2949-E596-414D-3E661EDC5B94}"/>
                </a:ext>
              </a:extLst>
            </p:cNvPr>
            <p:cNvGrpSpPr/>
            <p:nvPr/>
          </p:nvGrpSpPr>
          <p:grpSpPr>
            <a:xfrm>
              <a:off x="129957" y="2720495"/>
              <a:ext cx="2258997" cy="3137972"/>
              <a:chOff x="129957" y="2720495"/>
              <a:chExt cx="2258997" cy="3137972"/>
            </a:xfrm>
          </p:grpSpPr>
          <p:sp>
            <p:nvSpPr>
              <p:cNvPr id="9" name="Rectangle: Rounded Corners 8">
                <a:extLst>
                  <a:ext uri="{FF2B5EF4-FFF2-40B4-BE49-F238E27FC236}">
                    <a16:creationId xmlns:a16="http://schemas.microsoft.com/office/drawing/2014/main" id="{54F7BDDE-4310-55F5-DEE9-FAF4F99F045B}"/>
                  </a:ext>
                </a:extLst>
              </p:cNvPr>
              <p:cNvSpPr/>
              <p:nvPr/>
            </p:nvSpPr>
            <p:spPr bwMode="auto">
              <a:xfrm>
                <a:off x="547829" y="2720495"/>
                <a:ext cx="1841125" cy="2573542"/>
              </a:xfrm>
              <a:prstGeom prst="roundRect">
                <a:avLst>
                  <a:gd name="adj" fmla="val 7678"/>
                </a:avLst>
              </a:prstGeom>
              <a:gradFill flip="none" rotWithShape="1">
                <a:gsLst>
                  <a:gs pos="100000">
                    <a:srgbClr val="0078D4"/>
                  </a:gs>
                  <a:gs pos="0">
                    <a:srgbClr val="8661C5"/>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chemeClr val="bg1"/>
                  </a:solidFill>
                  <a:latin typeface="Segoe UI Semilight" panose="020B0402040204020203" pitchFamily="34" charset="0"/>
                  <a:cs typeface="Segoe UI Semilight" panose="020B0402040204020203" pitchFamily="34" charset="0"/>
                </a:endParaRPr>
              </a:p>
            </p:txBody>
          </p:sp>
          <p:grpSp>
            <p:nvGrpSpPr>
              <p:cNvPr id="11" name="Group 10">
                <a:extLst>
                  <a:ext uri="{FF2B5EF4-FFF2-40B4-BE49-F238E27FC236}">
                    <a16:creationId xmlns:a16="http://schemas.microsoft.com/office/drawing/2014/main" id="{B8FA19E7-46BF-EB12-4C51-A4B88571DBA0}"/>
                  </a:ext>
                </a:extLst>
              </p:cNvPr>
              <p:cNvGrpSpPr/>
              <p:nvPr/>
            </p:nvGrpSpPr>
            <p:grpSpPr>
              <a:xfrm>
                <a:off x="749943" y="2893763"/>
                <a:ext cx="1436896" cy="2238071"/>
                <a:chOff x="635639" y="2804863"/>
                <a:chExt cx="1436896" cy="2238071"/>
              </a:xfrm>
            </p:grpSpPr>
            <p:sp>
              <p:nvSpPr>
                <p:cNvPr id="87" name="TextBox 86">
                  <a:extLst>
                    <a:ext uri="{FF2B5EF4-FFF2-40B4-BE49-F238E27FC236}">
                      <a16:creationId xmlns:a16="http://schemas.microsoft.com/office/drawing/2014/main" id="{84ECD003-49FA-3CB8-5565-0DB9EF545B33}"/>
                    </a:ext>
                  </a:extLst>
                </p:cNvPr>
                <p:cNvSpPr txBox="1"/>
                <p:nvPr/>
              </p:nvSpPr>
              <p:spPr>
                <a:xfrm>
                  <a:off x="635639" y="4704380"/>
                  <a:ext cx="1436896"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effectLst/>
                      <a:uLnTx/>
                      <a:uFillTx/>
                      <a:latin typeface="Segoe UI Semilight" panose="020B0402040204020203" pitchFamily="34" charset="0"/>
                      <a:cs typeface="Segoe UI Semilight" panose="020B0402040204020203" pitchFamily="34" charset="0"/>
                    </a:rPr>
                    <a:t>User asks a question and sends it to the client</a:t>
                  </a:r>
                </a:p>
              </p:txBody>
            </p:sp>
            <p:pic>
              <p:nvPicPr>
                <p:cNvPr id="144" name="Picture 143">
                  <a:extLst>
                    <a:ext uri="{FF2B5EF4-FFF2-40B4-BE49-F238E27FC236}">
                      <a16:creationId xmlns:a16="http://schemas.microsoft.com/office/drawing/2014/main" id="{8777865E-52B3-BE80-B0FC-39961AE0D2D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7934" y="2804863"/>
                  <a:ext cx="1232306" cy="1863814"/>
                </a:xfrm>
                <a:prstGeom prst="rect">
                  <a:avLst/>
                </a:prstGeom>
              </p:spPr>
            </p:pic>
          </p:grpSp>
          <p:pic>
            <p:nvPicPr>
              <p:cNvPr id="19" name="Graphic 18" descr="User with solid fill">
                <a:extLst>
                  <a:ext uri="{FF2B5EF4-FFF2-40B4-BE49-F238E27FC236}">
                    <a16:creationId xmlns:a16="http://schemas.microsoft.com/office/drawing/2014/main" id="{B2B17B24-337C-6B4C-2124-6BEAF6738F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9957" y="4944067"/>
                <a:ext cx="914400" cy="914400"/>
              </a:xfrm>
              <a:prstGeom prst="rect">
                <a:avLst/>
              </a:prstGeom>
            </p:spPr>
          </p:pic>
        </p:grpSp>
        <p:grpSp>
          <p:nvGrpSpPr>
            <p:cNvPr id="50" name="Group 49">
              <a:extLst>
                <a:ext uri="{FF2B5EF4-FFF2-40B4-BE49-F238E27FC236}">
                  <a16:creationId xmlns:a16="http://schemas.microsoft.com/office/drawing/2014/main" id="{2F6CB256-3DE5-F139-848D-51A23648FFE6}"/>
                </a:ext>
              </a:extLst>
            </p:cNvPr>
            <p:cNvGrpSpPr/>
            <p:nvPr/>
          </p:nvGrpSpPr>
          <p:grpSpPr>
            <a:xfrm>
              <a:off x="9880043" y="2720495"/>
              <a:ext cx="2221547" cy="3137972"/>
              <a:chOff x="9880043" y="2720495"/>
              <a:chExt cx="2221547" cy="3137972"/>
            </a:xfrm>
          </p:grpSpPr>
          <p:sp>
            <p:nvSpPr>
              <p:cNvPr id="10" name="Rectangle: Rounded Corners 9">
                <a:extLst>
                  <a:ext uri="{FF2B5EF4-FFF2-40B4-BE49-F238E27FC236}">
                    <a16:creationId xmlns:a16="http://schemas.microsoft.com/office/drawing/2014/main" id="{AAD0E627-19E4-2B70-D0B0-0C8AE4A35481}"/>
                  </a:ext>
                </a:extLst>
              </p:cNvPr>
              <p:cNvSpPr/>
              <p:nvPr/>
            </p:nvSpPr>
            <p:spPr bwMode="auto">
              <a:xfrm>
                <a:off x="9880043" y="2720495"/>
                <a:ext cx="1841125" cy="2573542"/>
              </a:xfrm>
              <a:prstGeom prst="roundRect">
                <a:avLst>
                  <a:gd name="adj" fmla="val 7678"/>
                </a:avLst>
              </a:prstGeom>
              <a:gradFill flip="none" rotWithShape="1">
                <a:gsLst>
                  <a:gs pos="100000">
                    <a:srgbClr val="0078D4"/>
                  </a:gs>
                  <a:gs pos="0">
                    <a:srgbClr val="8661C5"/>
                  </a:gs>
                </a:gsLst>
                <a:lin ang="27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chemeClr val="bg1"/>
                  </a:solidFill>
                  <a:latin typeface="Segoe UI Semilight" panose="020B0402040204020203" pitchFamily="34" charset="0"/>
                  <a:cs typeface="Segoe UI Semilight" panose="020B0402040204020203" pitchFamily="34" charset="0"/>
                </a:endParaRPr>
              </a:p>
            </p:txBody>
          </p:sp>
          <p:grpSp>
            <p:nvGrpSpPr>
              <p:cNvPr id="12" name="Group 11">
                <a:extLst>
                  <a:ext uri="{FF2B5EF4-FFF2-40B4-BE49-F238E27FC236}">
                    <a16:creationId xmlns:a16="http://schemas.microsoft.com/office/drawing/2014/main" id="{2A2DB553-8212-6720-62AB-B39430E5445C}"/>
                  </a:ext>
                </a:extLst>
              </p:cNvPr>
              <p:cNvGrpSpPr/>
              <p:nvPr/>
            </p:nvGrpSpPr>
            <p:grpSpPr>
              <a:xfrm>
                <a:off x="10184452" y="2888970"/>
                <a:ext cx="1232306" cy="2278741"/>
                <a:chOff x="10124617" y="2800070"/>
                <a:chExt cx="1232306" cy="2278741"/>
              </a:xfrm>
            </p:grpSpPr>
            <p:sp>
              <p:nvSpPr>
                <p:cNvPr id="88" name="TextBox 87">
                  <a:extLst>
                    <a:ext uri="{FF2B5EF4-FFF2-40B4-BE49-F238E27FC236}">
                      <a16:creationId xmlns:a16="http://schemas.microsoft.com/office/drawing/2014/main" id="{419AB50B-623C-799E-A8C8-2B5DB11A6F5B}"/>
                    </a:ext>
                  </a:extLst>
                </p:cNvPr>
                <p:cNvSpPr txBox="1"/>
                <p:nvPr/>
              </p:nvSpPr>
              <p:spPr>
                <a:xfrm>
                  <a:off x="10132634" y="4740257"/>
                  <a:ext cx="1216271"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a:ln>
                        <a:noFill/>
                      </a:ln>
                      <a:effectLst/>
                      <a:uLnTx/>
                      <a:uFillTx/>
                      <a:latin typeface="Segoe UI Semilight" panose="020B0402040204020203" pitchFamily="34" charset="0"/>
                      <a:cs typeface="Segoe UI Semilight" panose="020B0402040204020203" pitchFamily="34" charset="0"/>
                    </a:rPr>
                    <a:t>User sees a response in the client</a:t>
                  </a:r>
                </a:p>
              </p:txBody>
            </p:sp>
            <p:pic>
              <p:nvPicPr>
                <p:cNvPr id="145" name="Picture 144">
                  <a:extLst>
                    <a:ext uri="{FF2B5EF4-FFF2-40B4-BE49-F238E27FC236}">
                      <a16:creationId xmlns:a16="http://schemas.microsoft.com/office/drawing/2014/main" id="{E8CDD070-FF59-0AEF-9EF5-20B8BC8590B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24617" y="2800070"/>
                  <a:ext cx="1232306" cy="1863814"/>
                </a:xfrm>
                <a:prstGeom prst="rect">
                  <a:avLst/>
                </a:prstGeom>
              </p:spPr>
            </p:pic>
          </p:grpSp>
          <p:pic>
            <p:nvPicPr>
              <p:cNvPr id="25" name="Graphic 24" descr="User with solid fill">
                <a:extLst>
                  <a:ext uri="{FF2B5EF4-FFF2-40B4-BE49-F238E27FC236}">
                    <a16:creationId xmlns:a16="http://schemas.microsoft.com/office/drawing/2014/main" id="{6813CE12-3B0A-6FCC-9ECC-5108E9F57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87190" y="4944067"/>
                <a:ext cx="914400" cy="914400"/>
              </a:xfrm>
              <a:prstGeom prst="rect">
                <a:avLst/>
              </a:prstGeom>
            </p:spPr>
          </p:pic>
        </p:grpSp>
      </p:grpSp>
    </p:spTree>
    <p:extLst>
      <p:ext uri="{BB962C8B-B14F-4D97-AF65-F5344CB8AC3E}">
        <p14:creationId xmlns:p14="http://schemas.microsoft.com/office/powerpoint/2010/main" val="2424435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557E2AF5-AB0B-A41A-E756-5ACDE2473CA9}"/>
            </a:ext>
          </a:extLst>
        </p:cNvPr>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A001592E-E8CD-B72C-67DD-9E235F831B70}"/>
              </a:ext>
              <a:ext uri="{C183D7F6-B498-43B3-948B-1728B52AA6E4}">
                <adec:decorative xmlns:adec="http://schemas.microsoft.com/office/drawing/2017/decorative" val="1"/>
              </a:ext>
            </a:extLst>
          </p:cNvPr>
          <p:cNvSpPr>
            <a:spLocks/>
          </p:cNvSpPr>
          <p:nvPr/>
        </p:nvSpPr>
        <p:spPr bwMode="auto">
          <a:xfrm>
            <a:off x="583406" y="677941"/>
            <a:ext cx="11025188" cy="5502118"/>
          </a:xfrm>
          <a:prstGeom prst="roundRect">
            <a:avLst>
              <a:gd name="adj" fmla="val 31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3356709B-3D05-967E-F755-80DCB0BC2012}"/>
              </a:ext>
            </a:extLst>
          </p:cNvPr>
          <p:cNvSpPr txBox="1">
            <a:spLocks noGrp="1"/>
          </p:cNvSpPr>
          <p:nvPr>
            <p:ph type="title" idx="4294967295"/>
          </p:nvPr>
        </p:nvSpPr>
        <p:spPr>
          <a:xfrm>
            <a:off x="1282700" y="2242507"/>
            <a:ext cx="9626600" cy="923330"/>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chemeClr val="bg1"/>
                </a:solidFill>
                <a:effectLst/>
                <a:uLnTx/>
                <a:uFillTx/>
                <a:latin typeface="Segoe UI Semibold"/>
                <a:ea typeface="+mn-ea"/>
                <a:cs typeface="+mn-cs"/>
              </a:rPr>
              <a:t>Microsoft 365 Agents SDK</a:t>
            </a:r>
          </a:p>
        </p:txBody>
      </p:sp>
      <p:sp>
        <p:nvSpPr>
          <p:cNvPr id="2" name="Rectangle: Rounded Corners 1">
            <a:extLst>
              <a:ext uri="{FF2B5EF4-FFF2-40B4-BE49-F238E27FC236}">
                <a16:creationId xmlns:a16="http://schemas.microsoft.com/office/drawing/2014/main" id="{3A5A5343-23E8-8701-45E0-1131D33277C1}"/>
              </a:ext>
            </a:extLst>
          </p:cNvPr>
          <p:cNvSpPr>
            <a:spLocks/>
          </p:cNvSpPr>
          <p:nvPr/>
        </p:nvSpPr>
        <p:spPr bwMode="auto">
          <a:xfrm>
            <a:off x="4571999" y="1245361"/>
            <a:ext cx="3048002" cy="562630"/>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agent, your way</a:t>
            </a:r>
          </a:p>
        </p:txBody>
      </p:sp>
      <p:sp>
        <p:nvSpPr>
          <p:cNvPr id="5" name="Title 20">
            <a:extLst>
              <a:ext uri="{FF2B5EF4-FFF2-40B4-BE49-F238E27FC236}">
                <a16:creationId xmlns:a16="http://schemas.microsoft.com/office/drawing/2014/main" id="{20AB032D-67FE-36DA-C3F8-332D7DD8F4FC}"/>
              </a:ext>
            </a:extLst>
          </p:cNvPr>
          <p:cNvSpPr txBox="1">
            <a:spLocks/>
          </p:cNvSpPr>
          <p:nvPr/>
        </p:nvSpPr>
        <p:spPr>
          <a:xfrm>
            <a:off x="4779240" y="3561270"/>
            <a:ext cx="389686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chemeClr val="bg1"/>
                </a:solidFill>
                <a:effectLst/>
                <a:uLnTx/>
                <a:uFillTx/>
                <a:latin typeface="Segoe UI Semibold"/>
                <a:ea typeface="+mn-ea"/>
                <a:cs typeface="Segoe UI" pitchFamily="34" charset="0"/>
              </a:rPr>
              <a:t>AI services of your choice</a:t>
            </a:r>
          </a:p>
        </p:txBody>
      </p:sp>
      <p:grpSp>
        <p:nvGrpSpPr>
          <p:cNvPr id="19" name="Group 18" descr="AI services of your choice&#10;">
            <a:extLst>
              <a:ext uri="{FF2B5EF4-FFF2-40B4-BE49-F238E27FC236}">
                <a16:creationId xmlns:a16="http://schemas.microsoft.com/office/drawing/2014/main" id="{019E5479-927A-64D5-FDD3-F24B418555E3}"/>
              </a:ext>
            </a:extLst>
          </p:cNvPr>
          <p:cNvGrpSpPr/>
          <p:nvPr/>
        </p:nvGrpSpPr>
        <p:grpSpPr>
          <a:xfrm>
            <a:off x="4139354" y="3520605"/>
            <a:ext cx="449386" cy="450662"/>
            <a:chOff x="1714168" y="1532156"/>
            <a:chExt cx="592678" cy="594360"/>
          </a:xfrm>
        </p:grpSpPr>
        <p:sp>
          <p:nvSpPr>
            <p:cNvPr id="20" name="Oval 19">
              <a:extLst>
                <a:ext uri="{FF2B5EF4-FFF2-40B4-BE49-F238E27FC236}">
                  <a16:creationId xmlns:a16="http://schemas.microsoft.com/office/drawing/2014/main" id="{8366979D-8FD6-7F4C-809A-28352D7331CA}"/>
                </a:ext>
              </a:extLst>
            </p:cNvPr>
            <p:cNvSpPr>
              <a:spLocks/>
            </p:cNvSpPr>
            <p:nvPr/>
          </p:nvSpPr>
          <p:spPr bwMode="auto">
            <a:xfrm>
              <a:off x="1714168" y="1532156"/>
              <a:ext cx="592678" cy="59436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1" name="Graphic 26" descr="Icon of a checkmark inside a circle">
              <a:extLst>
                <a:ext uri="{FF2B5EF4-FFF2-40B4-BE49-F238E27FC236}">
                  <a16:creationId xmlns:a16="http://schemas.microsoft.com/office/drawing/2014/main" id="{206FD73F-4AA9-4DAE-5601-FB9750F538D1}"/>
                </a:ext>
              </a:extLst>
            </p:cNvPr>
            <p:cNvSpPr>
              <a:spLocks noChangeAspect="1"/>
            </p:cNvSpPr>
            <p:nvPr/>
          </p:nvSpPr>
          <p:spPr>
            <a:xfrm>
              <a:off x="1817710" y="1636539"/>
              <a:ext cx="385594" cy="385594"/>
            </a:xfrm>
            <a:custGeom>
              <a:avLst/>
              <a:gdLst>
                <a:gd name="connsiteX0" fmla="*/ 119818 w 239636"/>
                <a:gd name="connsiteY0" fmla="*/ 0 h 239636"/>
                <a:gd name="connsiteX1" fmla="*/ 239637 w 239636"/>
                <a:gd name="connsiteY1" fmla="*/ 119818 h 239636"/>
                <a:gd name="connsiteX2" fmla="*/ 119818 w 239636"/>
                <a:gd name="connsiteY2" fmla="*/ 239637 h 239636"/>
                <a:gd name="connsiteX3" fmla="*/ 0 w 239636"/>
                <a:gd name="connsiteY3" fmla="*/ 119818 h 239636"/>
                <a:gd name="connsiteX4" fmla="*/ 119818 w 239636"/>
                <a:gd name="connsiteY4" fmla="*/ 0 h 239636"/>
                <a:gd name="connsiteX5" fmla="*/ 119818 w 239636"/>
                <a:gd name="connsiteY5" fmla="*/ 17973 h 239636"/>
                <a:gd name="connsiteX6" fmla="*/ 17973 w 239636"/>
                <a:gd name="connsiteY6" fmla="*/ 119818 h 239636"/>
                <a:gd name="connsiteX7" fmla="*/ 119818 w 239636"/>
                <a:gd name="connsiteY7" fmla="*/ 221664 h 239636"/>
                <a:gd name="connsiteX8" fmla="*/ 221664 w 239636"/>
                <a:gd name="connsiteY8" fmla="*/ 119818 h 239636"/>
                <a:gd name="connsiteX9" fmla="*/ 119818 w 239636"/>
                <a:gd name="connsiteY9" fmla="*/ 17973 h 239636"/>
                <a:gd name="connsiteX10" fmla="*/ 104841 w 239636"/>
                <a:gd name="connsiteY10" fmla="*/ 137064 h 239636"/>
                <a:gd name="connsiteX11" fmla="*/ 158396 w 239636"/>
                <a:gd name="connsiteY11" fmla="*/ 83509 h 239636"/>
                <a:gd name="connsiteX12" fmla="*/ 171104 w 239636"/>
                <a:gd name="connsiteY12" fmla="*/ 83509 h 239636"/>
                <a:gd name="connsiteX13" fmla="*/ 171974 w 239636"/>
                <a:gd name="connsiteY13" fmla="*/ 95210 h 239636"/>
                <a:gd name="connsiteX14" fmla="*/ 171104 w 239636"/>
                <a:gd name="connsiteY14" fmla="*/ 96218 h 239636"/>
                <a:gd name="connsiteX15" fmla="*/ 111195 w 239636"/>
                <a:gd name="connsiteY15" fmla="*/ 156127 h 239636"/>
                <a:gd name="connsiteX16" fmla="*/ 99495 w 239636"/>
                <a:gd name="connsiteY16" fmla="*/ 156997 h 239636"/>
                <a:gd name="connsiteX17" fmla="*/ 98487 w 239636"/>
                <a:gd name="connsiteY17" fmla="*/ 156127 h 239636"/>
                <a:gd name="connsiteX18" fmla="*/ 68532 w 239636"/>
                <a:gd name="connsiteY18" fmla="*/ 126172 h 239636"/>
                <a:gd name="connsiteX19" fmla="*/ 68532 w 239636"/>
                <a:gd name="connsiteY19" fmla="*/ 113464 h 239636"/>
                <a:gd name="connsiteX20" fmla="*/ 80233 w 239636"/>
                <a:gd name="connsiteY20" fmla="*/ 112594 h 239636"/>
                <a:gd name="connsiteX21" fmla="*/ 81241 w 239636"/>
                <a:gd name="connsiteY21" fmla="*/ 113464 h 239636"/>
                <a:gd name="connsiteX22" fmla="*/ 104841 w 239636"/>
                <a:gd name="connsiteY22" fmla="*/ 137064 h 239636"/>
                <a:gd name="connsiteX23" fmla="*/ 158396 w 239636"/>
                <a:gd name="connsiteY23" fmla="*/ 83509 h 239636"/>
                <a:gd name="connsiteX24" fmla="*/ 104841 w 239636"/>
                <a:gd name="connsiteY24" fmla="*/ 137064 h 2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636" h="239636">
                  <a:moveTo>
                    <a:pt x="119818" y="0"/>
                  </a:moveTo>
                  <a:cubicBezTo>
                    <a:pt x="185992" y="0"/>
                    <a:pt x="239637" y="53644"/>
                    <a:pt x="239637" y="119818"/>
                  </a:cubicBezTo>
                  <a:cubicBezTo>
                    <a:pt x="239637" y="185992"/>
                    <a:pt x="185992" y="239637"/>
                    <a:pt x="119818" y="239637"/>
                  </a:cubicBezTo>
                  <a:cubicBezTo>
                    <a:pt x="53644" y="239637"/>
                    <a:pt x="0" y="185992"/>
                    <a:pt x="0" y="119818"/>
                  </a:cubicBezTo>
                  <a:cubicBezTo>
                    <a:pt x="0" y="53644"/>
                    <a:pt x="53644" y="0"/>
                    <a:pt x="119818" y="0"/>
                  </a:cubicBezTo>
                  <a:close/>
                  <a:moveTo>
                    <a:pt x="119818" y="17973"/>
                  </a:moveTo>
                  <a:cubicBezTo>
                    <a:pt x="63571" y="17973"/>
                    <a:pt x="17973" y="63571"/>
                    <a:pt x="17973" y="119818"/>
                  </a:cubicBezTo>
                  <a:cubicBezTo>
                    <a:pt x="17973" y="176066"/>
                    <a:pt x="63571" y="221664"/>
                    <a:pt x="119818" y="221664"/>
                  </a:cubicBezTo>
                  <a:cubicBezTo>
                    <a:pt x="176066" y="221664"/>
                    <a:pt x="221664" y="176066"/>
                    <a:pt x="221664" y="119818"/>
                  </a:cubicBezTo>
                  <a:cubicBezTo>
                    <a:pt x="221664" y="63571"/>
                    <a:pt x="176066" y="17973"/>
                    <a:pt x="119818" y="17973"/>
                  </a:cubicBezTo>
                  <a:close/>
                  <a:moveTo>
                    <a:pt x="104841" y="137064"/>
                  </a:moveTo>
                  <a:lnTo>
                    <a:pt x="158396" y="83509"/>
                  </a:lnTo>
                  <a:cubicBezTo>
                    <a:pt x="161906" y="80000"/>
                    <a:pt x="167595" y="80000"/>
                    <a:pt x="171104" y="83509"/>
                  </a:cubicBezTo>
                  <a:cubicBezTo>
                    <a:pt x="174295" y="86700"/>
                    <a:pt x="174585" y="91692"/>
                    <a:pt x="171974" y="95210"/>
                  </a:cubicBezTo>
                  <a:lnTo>
                    <a:pt x="171104" y="96218"/>
                  </a:lnTo>
                  <a:lnTo>
                    <a:pt x="111195" y="156127"/>
                  </a:lnTo>
                  <a:cubicBezTo>
                    <a:pt x="108005" y="159318"/>
                    <a:pt x="103013" y="159608"/>
                    <a:pt x="99495" y="156997"/>
                  </a:cubicBezTo>
                  <a:lnTo>
                    <a:pt x="98487" y="156127"/>
                  </a:lnTo>
                  <a:lnTo>
                    <a:pt x="68532" y="126172"/>
                  </a:lnTo>
                  <a:cubicBezTo>
                    <a:pt x="65023" y="122663"/>
                    <a:pt x="65023" y="116974"/>
                    <a:pt x="68532" y="113464"/>
                  </a:cubicBezTo>
                  <a:cubicBezTo>
                    <a:pt x="71723" y="110274"/>
                    <a:pt x="76715" y="109984"/>
                    <a:pt x="80233" y="112594"/>
                  </a:cubicBezTo>
                  <a:lnTo>
                    <a:pt x="81241" y="113464"/>
                  </a:lnTo>
                  <a:lnTo>
                    <a:pt x="104841" y="137064"/>
                  </a:lnTo>
                  <a:lnTo>
                    <a:pt x="158396" y="83509"/>
                  </a:lnTo>
                  <a:lnTo>
                    <a:pt x="104841" y="137064"/>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Segoe UI"/>
                <a:ea typeface="+mn-ea"/>
                <a:cs typeface="+mn-cs"/>
              </a:endParaRPr>
            </a:p>
          </p:txBody>
        </p:sp>
      </p:grpSp>
      <p:sp>
        <p:nvSpPr>
          <p:cNvPr id="6" name="Title 20">
            <a:extLst>
              <a:ext uri="{FF2B5EF4-FFF2-40B4-BE49-F238E27FC236}">
                <a16:creationId xmlns:a16="http://schemas.microsoft.com/office/drawing/2014/main" id="{FDFF7003-B41E-CEAC-839B-B3B8FFF73191}"/>
              </a:ext>
            </a:extLst>
          </p:cNvPr>
          <p:cNvSpPr txBox="1">
            <a:spLocks/>
          </p:cNvSpPr>
          <p:nvPr/>
        </p:nvSpPr>
        <p:spPr>
          <a:xfrm>
            <a:off x="4779240" y="4346005"/>
            <a:ext cx="389686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chemeClr val="bg1"/>
                </a:solidFill>
                <a:effectLst/>
                <a:uLnTx/>
                <a:uFillTx/>
                <a:latin typeface="Segoe UI Semibold"/>
                <a:ea typeface="+mn-ea"/>
                <a:cs typeface="Segoe UI" pitchFamily="34" charset="0"/>
              </a:rPr>
              <a:t>Channels of your choice</a:t>
            </a:r>
          </a:p>
        </p:txBody>
      </p:sp>
      <p:grpSp>
        <p:nvGrpSpPr>
          <p:cNvPr id="22" name="Group 21" descr="Channels of your choice&#10;">
            <a:extLst>
              <a:ext uri="{FF2B5EF4-FFF2-40B4-BE49-F238E27FC236}">
                <a16:creationId xmlns:a16="http://schemas.microsoft.com/office/drawing/2014/main" id="{735582BB-D9AE-110A-DFC0-AF1FFEA04953}"/>
              </a:ext>
            </a:extLst>
          </p:cNvPr>
          <p:cNvGrpSpPr/>
          <p:nvPr/>
        </p:nvGrpSpPr>
        <p:grpSpPr>
          <a:xfrm>
            <a:off x="4139354" y="4305340"/>
            <a:ext cx="449386" cy="450662"/>
            <a:chOff x="1714168" y="1532156"/>
            <a:chExt cx="592678" cy="594360"/>
          </a:xfrm>
        </p:grpSpPr>
        <p:sp>
          <p:nvSpPr>
            <p:cNvPr id="23" name="Oval 22">
              <a:extLst>
                <a:ext uri="{FF2B5EF4-FFF2-40B4-BE49-F238E27FC236}">
                  <a16:creationId xmlns:a16="http://schemas.microsoft.com/office/drawing/2014/main" id="{CC59D578-264E-61CD-D810-4E6555825860}"/>
                </a:ext>
              </a:extLst>
            </p:cNvPr>
            <p:cNvSpPr>
              <a:spLocks/>
            </p:cNvSpPr>
            <p:nvPr/>
          </p:nvSpPr>
          <p:spPr bwMode="auto">
            <a:xfrm>
              <a:off x="1714168" y="1532156"/>
              <a:ext cx="592678" cy="59436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7" name="Graphic 26" descr="Icon of a checkmark inside a circle">
              <a:extLst>
                <a:ext uri="{FF2B5EF4-FFF2-40B4-BE49-F238E27FC236}">
                  <a16:creationId xmlns:a16="http://schemas.microsoft.com/office/drawing/2014/main" id="{86475ECC-C5AC-4E46-B577-BF104DDDF939}"/>
                </a:ext>
              </a:extLst>
            </p:cNvPr>
            <p:cNvSpPr>
              <a:spLocks noChangeAspect="1"/>
            </p:cNvSpPr>
            <p:nvPr/>
          </p:nvSpPr>
          <p:spPr>
            <a:xfrm>
              <a:off x="1817710" y="1636539"/>
              <a:ext cx="385594" cy="385594"/>
            </a:xfrm>
            <a:custGeom>
              <a:avLst/>
              <a:gdLst>
                <a:gd name="connsiteX0" fmla="*/ 119818 w 239636"/>
                <a:gd name="connsiteY0" fmla="*/ 0 h 239636"/>
                <a:gd name="connsiteX1" fmla="*/ 239637 w 239636"/>
                <a:gd name="connsiteY1" fmla="*/ 119818 h 239636"/>
                <a:gd name="connsiteX2" fmla="*/ 119818 w 239636"/>
                <a:gd name="connsiteY2" fmla="*/ 239637 h 239636"/>
                <a:gd name="connsiteX3" fmla="*/ 0 w 239636"/>
                <a:gd name="connsiteY3" fmla="*/ 119818 h 239636"/>
                <a:gd name="connsiteX4" fmla="*/ 119818 w 239636"/>
                <a:gd name="connsiteY4" fmla="*/ 0 h 239636"/>
                <a:gd name="connsiteX5" fmla="*/ 119818 w 239636"/>
                <a:gd name="connsiteY5" fmla="*/ 17973 h 239636"/>
                <a:gd name="connsiteX6" fmla="*/ 17973 w 239636"/>
                <a:gd name="connsiteY6" fmla="*/ 119818 h 239636"/>
                <a:gd name="connsiteX7" fmla="*/ 119818 w 239636"/>
                <a:gd name="connsiteY7" fmla="*/ 221664 h 239636"/>
                <a:gd name="connsiteX8" fmla="*/ 221664 w 239636"/>
                <a:gd name="connsiteY8" fmla="*/ 119818 h 239636"/>
                <a:gd name="connsiteX9" fmla="*/ 119818 w 239636"/>
                <a:gd name="connsiteY9" fmla="*/ 17973 h 239636"/>
                <a:gd name="connsiteX10" fmla="*/ 104841 w 239636"/>
                <a:gd name="connsiteY10" fmla="*/ 137064 h 239636"/>
                <a:gd name="connsiteX11" fmla="*/ 158396 w 239636"/>
                <a:gd name="connsiteY11" fmla="*/ 83509 h 239636"/>
                <a:gd name="connsiteX12" fmla="*/ 171104 w 239636"/>
                <a:gd name="connsiteY12" fmla="*/ 83509 h 239636"/>
                <a:gd name="connsiteX13" fmla="*/ 171974 w 239636"/>
                <a:gd name="connsiteY13" fmla="*/ 95210 h 239636"/>
                <a:gd name="connsiteX14" fmla="*/ 171104 w 239636"/>
                <a:gd name="connsiteY14" fmla="*/ 96218 h 239636"/>
                <a:gd name="connsiteX15" fmla="*/ 111195 w 239636"/>
                <a:gd name="connsiteY15" fmla="*/ 156127 h 239636"/>
                <a:gd name="connsiteX16" fmla="*/ 99495 w 239636"/>
                <a:gd name="connsiteY16" fmla="*/ 156997 h 239636"/>
                <a:gd name="connsiteX17" fmla="*/ 98487 w 239636"/>
                <a:gd name="connsiteY17" fmla="*/ 156127 h 239636"/>
                <a:gd name="connsiteX18" fmla="*/ 68532 w 239636"/>
                <a:gd name="connsiteY18" fmla="*/ 126172 h 239636"/>
                <a:gd name="connsiteX19" fmla="*/ 68532 w 239636"/>
                <a:gd name="connsiteY19" fmla="*/ 113464 h 239636"/>
                <a:gd name="connsiteX20" fmla="*/ 80233 w 239636"/>
                <a:gd name="connsiteY20" fmla="*/ 112594 h 239636"/>
                <a:gd name="connsiteX21" fmla="*/ 81241 w 239636"/>
                <a:gd name="connsiteY21" fmla="*/ 113464 h 239636"/>
                <a:gd name="connsiteX22" fmla="*/ 104841 w 239636"/>
                <a:gd name="connsiteY22" fmla="*/ 137064 h 239636"/>
                <a:gd name="connsiteX23" fmla="*/ 158396 w 239636"/>
                <a:gd name="connsiteY23" fmla="*/ 83509 h 239636"/>
                <a:gd name="connsiteX24" fmla="*/ 104841 w 239636"/>
                <a:gd name="connsiteY24" fmla="*/ 137064 h 2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636" h="239636">
                  <a:moveTo>
                    <a:pt x="119818" y="0"/>
                  </a:moveTo>
                  <a:cubicBezTo>
                    <a:pt x="185992" y="0"/>
                    <a:pt x="239637" y="53644"/>
                    <a:pt x="239637" y="119818"/>
                  </a:cubicBezTo>
                  <a:cubicBezTo>
                    <a:pt x="239637" y="185992"/>
                    <a:pt x="185992" y="239637"/>
                    <a:pt x="119818" y="239637"/>
                  </a:cubicBezTo>
                  <a:cubicBezTo>
                    <a:pt x="53644" y="239637"/>
                    <a:pt x="0" y="185992"/>
                    <a:pt x="0" y="119818"/>
                  </a:cubicBezTo>
                  <a:cubicBezTo>
                    <a:pt x="0" y="53644"/>
                    <a:pt x="53644" y="0"/>
                    <a:pt x="119818" y="0"/>
                  </a:cubicBezTo>
                  <a:close/>
                  <a:moveTo>
                    <a:pt x="119818" y="17973"/>
                  </a:moveTo>
                  <a:cubicBezTo>
                    <a:pt x="63571" y="17973"/>
                    <a:pt x="17973" y="63571"/>
                    <a:pt x="17973" y="119818"/>
                  </a:cubicBezTo>
                  <a:cubicBezTo>
                    <a:pt x="17973" y="176066"/>
                    <a:pt x="63571" y="221664"/>
                    <a:pt x="119818" y="221664"/>
                  </a:cubicBezTo>
                  <a:cubicBezTo>
                    <a:pt x="176066" y="221664"/>
                    <a:pt x="221664" y="176066"/>
                    <a:pt x="221664" y="119818"/>
                  </a:cubicBezTo>
                  <a:cubicBezTo>
                    <a:pt x="221664" y="63571"/>
                    <a:pt x="176066" y="17973"/>
                    <a:pt x="119818" y="17973"/>
                  </a:cubicBezTo>
                  <a:close/>
                  <a:moveTo>
                    <a:pt x="104841" y="137064"/>
                  </a:moveTo>
                  <a:lnTo>
                    <a:pt x="158396" y="83509"/>
                  </a:lnTo>
                  <a:cubicBezTo>
                    <a:pt x="161906" y="80000"/>
                    <a:pt x="167595" y="80000"/>
                    <a:pt x="171104" y="83509"/>
                  </a:cubicBezTo>
                  <a:cubicBezTo>
                    <a:pt x="174295" y="86700"/>
                    <a:pt x="174585" y="91692"/>
                    <a:pt x="171974" y="95210"/>
                  </a:cubicBezTo>
                  <a:lnTo>
                    <a:pt x="171104" y="96218"/>
                  </a:lnTo>
                  <a:lnTo>
                    <a:pt x="111195" y="156127"/>
                  </a:lnTo>
                  <a:cubicBezTo>
                    <a:pt x="108005" y="159318"/>
                    <a:pt x="103013" y="159608"/>
                    <a:pt x="99495" y="156997"/>
                  </a:cubicBezTo>
                  <a:lnTo>
                    <a:pt x="98487" y="156127"/>
                  </a:lnTo>
                  <a:lnTo>
                    <a:pt x="68532" y="126172"/>
                  </a:lnTo>
                  <a:cubicBezTo>
                    <a:pt x="65023" y="122663"/>
                    <a:pt x="65023" y="116974"/>
                    <a:pt x="68532" y="113464"/>
                  </a:cubicBezTo>
                  <a:cubicBezTo>
                    <a:pt x="71723" y="110274"/>
                    <a:pt x="76715" y="109984"/>
                    <a:pt x="80233" y="112594"/>
                  </a:cubicBezTo>
                  <a:lnTo>
                    <a:pt x="81241" y="113464"/>
                  </a:lnTo>
                  <a:lnTo>
                    <a:pt x="104841" y="137064"/>
                  </a:lnTo>
                  <a:lnTo>
                    <a:pt x="158396" y="83509"/>
                  </a:lnTo>
                  <a:lnTo>
                    <a:pt x="104841" y="137064"/>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Segoe UI"/>
                <a:ea typeface="+mn-ea"/>
                <a:cs typeface="+mn-cs"/>
              </a:endParaRPr>
            </a:p>
          </p:txBody>
        </p:sp>
      </p:grpSp>
      <p:sp>
        <p:nvSpPr>
          <p:cNvPr id="7" name="Title 20">
            <a:extLst>
              <a:ext uri="{FF2B5EF4-FFF2-40B4-BE49-F238E27FC236}">
                <a16:creationId xmlns:a16="http://schemas.microsoft.com/office/drawing/2014/main" id="{45439A82-47BA-7C1F-0DCD-79D5DAC7DA0A}"/>
              </a:ext>
            </a:extLst>
          </p:cNvPr>
          <p:cNvSpPr txBox="1">
            <a:spLocks/>
          </p:cNvSpPr>
          <p:nvPr/>
        </p:nvSpPr>
        <p:spPr>
          <a:xfrm>
            <a:off x="4779240" y="5130739"/>
            <a:ext cx="389686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chemeClr val="bg1"/>
                </a:solidFill>
                <a:effectLst/>
                <a:uLnTx/>
                <a:uFillTx/>
                <a:latin typeface="Segoe UI Semibold"/>
                <a:ea typeface="+mn-ea"/>
                <a:cs typeface="Segoe UI" pitchFamily="34" charset="0"/>
              </a:rPr>
              <a:t>Low and pro-code</a:t>
            </a:r>
          </a:p>
        </p:txBody>
      </p:sp>
      <p:grpSp>
        <p:nvGrpSpPr>
          <p:cNvPr id="29" name="Group 28" descr="Low and pro-code&#10;">
            <a:extLst>
              <a:ext uri="{FF2B5EF4-FFF2-40B4-BE49-F238E27FC236}">
                <a16:creationId xmlns:a16="http://schemas.microsoft.com/office/drawing/2014/main" id="{7AFB711D-8450-DA61-4678-D53101770740}"/>
              </a:ext>
            </a:extLst>
          </p:cNvPr>
          <p:cNvGrpSpPr/>
          <p:nvPr/>
        </p:nvGrpSpPr>
        <p:grpSpPr>
          <a:xfrm>
            <a:off x="4139354" y="5090074"/>
            <a:ext cx="449386" cy="450662"/>
            <a:chOff x="1714168" y="1532156"/>
            <a:chExt cx="592678" cy="594360"/>
          </a:xfrm>
        </p:grpSpPr>
        <p:sp>
          <p:nvSpPr>
            <p:cNvPr id="30" name="Oval 29">
              <a:extLst>
                <a:ext uri="{FF2B5EF4-FFF2-40B4-BE49-F238E27FC236}">
                  <a16:creationId xmlns:a16="http://schemas.microsoft.com/office/drawing/2014/main" id="{8879E25C-D3AF-9244-767F-F7691FE3B533}"/>
                </a:ext>
              </a:extLst>
            </p:cNvPr>
            <p:cNvSpPr>
              <a:spLocks/>
            </p:cNvSpPr>
            <p:nvPr/>
          </p:nvSpPr>
          <p:spPr bwMode="auto">
            <a:xfrm>
              <a:off x="1714168" y="1532156"/>
              <a:ext cx="592678" cy="59436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31" name="Graphic 26" descr="Icon of a checkmark inside a circle">
              <a:extLst>
                <a:ext uri="{FF2B5EF4-FFF2-40B4-BE49-F238E27FC236}">
                  <a16:creationId xmlns:a16="http://schemas.microsoft.com/office/drawing/2014/main" id="{4B215EF5-D886-A6F4-6E31-7F74D5A34BF7}"/>
                </a:ext>
              </a:extLst>
            </p:cNvPr>
            <p:cNvSpPr>
              <a:spLocks noChangeAspect="1"/>
            </p:cNvSpPr>
            <p:nvPr/>
          </p:nvSpPr>
          <p:spPr>
            <a:xfrm>
              <a:off x="1817710" y="1636539"/>
              <a:ext cx="385594" cy="385594"/>
            </a:xfrm>
            <a:custGeom>
              <a:avLst/>
              <a:gdLst>
                <a:gd name="connsiteX0" fmla="*/ 119818 w 239636"/>
                <a:gd name="connsiteY0" fmla="*/ 0 h 239636"/>
                <a:gd name="connsiteX1" fmla="*/ 239637 w 239636"/>
                <a:gd name="connsiteY1" fmla="*/ 119818 h 239636"/>
                <a:gd name="connsiteX2" fmla="*/ 119818 w 239636"/>
                <a:gd name="connsiteY2" fmla="*/ 239637 h 239636"/>
                <a:gd name="connsiteX3" fmla="*/ 0 w 239636"/>
                <a:gd name="connsiteY3" fmla="*/ 119818 h 239636"/>
                <a:gd name="connsiteX4" fmla="*/ 119818 w 239636"/>
                <a:gd name="connsiteY4" fmla="*/ 0 h 239636"/>
                <a:gd name="connsiteX5" fmla="*/ 119818 w 239636"/>
                <a:gd name="connsiteY5" fmla="*/ 17973 h 239636"/>
                <a:gd name="connsiteX6" fmla="*/ 17973 w 239636"/>
                <a:gd name="connsiteY6" fmla="*/ 119818 h 239636"/>
                <a:gd name="connsiteX7" fmla="*/ 119818 w 239636"/>
                <a:gd name="connsiteY7" fmla="*/ 221664 h 239636"/>
                <a:gd name="connsiteX8" fmla="*/ 221664 w 239636"/>
                <a:gd name="connsiteY8" fmla="*/ 119818 h 239636"/>
                <a:gd name="connsiteX9" fmla="*/ 119818 w 239636"/>
                <a:gd name="connsiteY9" fmla="*/ 17973 h 239636"/>
                <a:gd name="connsiteX10" fmla="*/ 104841 w 239636"/>
                <a:gd name="connsiteY10" fmla="*/ 137064 h 239636"/>
                <a:gd name="connsiteX11" fmla="*/ 158396 w 239636"/>
                <a:gd name="connsiteY11" fmla="*/ 83509 h 239636"/>
                <a:gd name="connsiteX12" fmla="*/ 171104 w 239636"/>
                <a:gd name="connsiteY12" fmla="*/ 83509 h 239636"/>
                <a:gd name="connsiteX13" fmla="*/ 171974 w 239636"/>
                <a:gd name="connsiteY13" fmla="*/ 95210 h 239636"/>
                <a:gd name="connsiteX14" fmla="*/ 171104 w 239636"/>
                <a:gd name="connsiteY14" fmla="*/ 96218 h 239636"/>
                <a:gd name="connsiteX15" fmla="*/ 111195 w 239636"/>
                <a:gd name="connsiteY15" fmla="*/ 156127 h 239636"/>
                <a:gd name="connsiteX16" fmla="*/ 99495 w 239636"/>
                <a:gd name="connsiteY16" fmla="*/ 156997 h 239636"/>
                <a:gd name="connsiteX17" fmla="*/ 98487 w 239636"/>
                <a:gd name="connsiteY17" fmla="*/ 156127 h 239636"/>
                <a:gd name="connsiteX18" fmla="*/ 68532 w 239636"/>
                <a:gd name="connsiteY18" fmla="*/ 126172 h 239636"/>
                <a:gd name="connsiteX19" fmla="*/ 68532 w 239636"/>
                <a:gd name="connsiteY19" fmla="*/ 113464 h 239636"/>
                <a:gd name="connsiteX20" fmla="*/ 80233 w 239636"/>
                <a:gd name="connsiteY20" fmla="*/ 112594 h 239636"/>
                <a:gd name="connsiteX21" fmla="*/ 81241 w 239636"/>
                <a:gd name="connsiteY21" fmla="*/ 113464 h 239636"/>
                <a:gd name="connsiteX22" fmla="*/ 104841 w 239636"/>
                <a:gd name="connsiteY22" fmla="*/ 137064 h 239636"/>
                <a:gd name="connsiteX23" fmla="*/ 158396 w 239636"/>
                <a:gd name="connsiteY23" fmla="*/ 83509 h 239636"/>
                <a:gd name="connsiteX24" fmla="*/ 104841 w 239636"/>
                <a:gd name="connsiteY24" fmla="*/ 137064 h 2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636" h="239636">
                  <a:moveTo>
                    <a:pt x="119818" y="0"/>
                  </a:moveTo>
                  <a:cubicBezTo>
                    <a:pt x="185992" y="0"/>
                    <a:pt x="239637" y="53644"/>
                    <a:pt x="239637" y="119818"/>
                  </a:cubicBezTo>
                  <a:cubicBezTo>
                    <a:pt x="239637" y="185992"/>
                    <a:pt x="185992" y="239637"/>
                    <a:pt x="119818" y="239637"/>
                  </a:cubicBezTo>
                  <a:cubicBezTo>
                    <a:pt x="53644" y="239637"/>
                    <a:pt x="0" y="185992"/>
                    <a:pt x="0" y="119818"/>
                  </a:cubicBezTo>
                  <a:cubicBezTo>
                    <a:pt x="0" y="53644"/>
                    <a:pt x="53644" y="0"/>
                    <a:pt x="119818" y="0"/>
                  </a:cubicBezTo>
                  <a:close/>
                  <a:moveTo>
                    <a:pt x="119818" y="17973"/>
                  </a:moveTo>
                  <a:cubicBezTo>
                    <a:pt x="63571" y="17973"/>
                    <a:pt x="17973" y="63571"/>
                    <a:pt x="17973" y="119818"/>
                  </a:cubicBezTo>
                  <a:cubicBezTo>
                    <a:pt x="17973" y="176066"/>
                    <a:pt x="63571" y="221664"/>
                    <a:pt x="119818" y="221664"/>
                  </a:cubicBezTo>
                  <a:cubicBezTo>
                    <a:pt x="176066" y="221664"/>
                    <a:pt x="221664" y="176066"/>
                    <a:pt x="221664" y="119818"/>
                  </a:cubicBezTo>
                  <a:cubicBezTo>
                    <a:pt x="221664" y="63571"/>
                    <a:pt x="176066" y="17973"/>
                    <a:pt x="119818" y="17973"/>
                  </a:cubicBezTo>
                  <a:close/>
                  <a:moveTo>
                    <a:pt x="104841" y="137064"/>
                  </a:moveTo>
                  <a:lnTo>
                    <a:pt x="158396" y="83509"/>
                  </a:lnTo>
                  <a:cubicBezTo>
                    <a:pt x="161906" y="80000"/>
                    <a:pt x="167595" y="80000"/>
                    <a:pt x="171104" y="83509"/>
                  </a:cubicBezTo>
                  <a:cubicBezTo>
                    <a:pt x="174295" y="86700"/>
                    <a:pt x="174585" y="91692"/>
                    <a:pt x="171974" y="95210"/>
                  </a:cubicBezTo>
                  <a:lnTo>
                    <a:pt x="171104" y="96218"/>
                  </a:lnTo>
                  <a:lnTo>
                    <a:pt x="111195" y="156127"/>
                  </a:lnTo>
                  <a:cubicBezTo>
                    <a:pt x="108005" y="159318"/>
                    <a:pt x="103013" y="159608"/>
                    <a:pt x="99495" y="156997"/>
                  </a:cubicBezTo>
                  <a:lnTo>
                    <a:pt x="98487" y="156127"/>
                  </a:lnTo>
                  <a:lnTo>
                    <a:pt x="68532" y="126172"/>
                  </a:lnTo>
                  <a:cubicBezTo>
                    <a:pt x="65023" y="122663"/>
                    <a:pt x="65023" y="116974"/>
                    <a:pt x="68532" y="113464"/>
                  </a:cubicBezTo>
                  <a:cubicBezTo>
                    <a:pt x="71723" y="110274"/>
                    <a:pt x="76715" y="109984"/>
                    <a:pt x="80233" y="112594"/>
                  </a:cubicBezTo>
                  <a:lnTo>
                    <a:pt x="81241" y="113464"/>
                  </a:lnTo>
                  <a:lnTo>
                    <a:pt x="104841" y="137064"/>
                  </a:lnTo>
                  <a:lnTo>
                    <a:pt x="158396" y="83509"/>
                  </a:lnTo>
                  <a:lnTo>
                    <a:pt x="104841" y="137064"/>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Segoe UI"/>
                <a:ea typeface="+mn-ea"/>
                <a:cs typeface="+mn-cs"/>
              </a:endParaRPr>
            </a:p>
          </p:txBody>
        </p:sp>
      </p:grpSp>
    </p:spTree>
    <p:extLst>
      <p:ext uri="{BB962C8B-B14F-4D97-AF65-F5344CB8AC3E}">
        <p14:creationId xmlns:p14="http://schemas.microsoft.com/office/powerpoint/2010/main" val="4279814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4" presetClass="path" presetSubtype="0" accel="50000" decel="50000" fill="hold" grpId="1" nodeType="withEffect">
                                  <p:stCondLst>
                                    <p:cond delay="0"/>
                                  </p:stCondLst>
                                  <p:childTnLst>
                                    <p:animMotion origin="layout" path="M -1.66667E-6 0.0243 L -1.66667E-6 4.07407E-6 " pathEditMode="relative" rAng="0" ptsTypes="AA">
                                      <p:cBhvr>
                                        <p:cTn id="9" dur="500" fill="hold"/>
                                        <p:tgtEl>
                                          <p:spTgt spid="2"/>
                                        </p:tgtEl>
                                        <p:attrNameLst>
                                          <p:attrName>ppt_x</p:attrName>
                                          <p:attrName>ppt_y</p:attrName>
                                        </p:attrNameLst>
                                      </p:cBhvr>
                                      <p:rCtr x="0" y="-1227"/>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64" presetClass="path" presetSubtype="0" accel="50000" decel="50000" fill="hold" grpId="1" nodeType="withEffect">
                                  <p:stCondLst>
                                    <p:cond delay="0"/>
                                  </p:stCondLst>
                                  <p:childTnLst>
                                    <p:animMotion origin="layout" path="M -1.66667E-6 0.0243 L -1.66667E-6 4.07407E-6 " pathEditMode="relative" rAng="0" ptsTypes="AA">
                                      <p:cBhvr>
                                        <p:cTn id="15" dur="500" fill="hold"/>
                                        <p:tgtEl>
                                          <p:spTgt spid="3"/>
                                        </p:tgtEl>
                                        <p:attrNameLst>
                                          <p:attrName>ppt_x</p:attrName>
                                          <p:attrName>ppt_y</p:attrName>
                                        </p:attrNameLst>
                                      </p:cBhvr>
                                      <p:rCtr x="0" y="-1227"/>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animBg="1"/>
      <p:bldP spid="2" grpId="1" animBg="1"/>
      <p:bldP spid="5"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665C6-41B5-85FE-772E-A8068EC1CB8B}"/>
              </a:ext>
            </a:extLst>
          </p:cNvPr>
          <p:cNvSpPr>
            <a:spLocks noGrp="1"/>
          </p:cNvSpPr>
          <p:nvPr>
            <p:ph type="title"/>
          </p:nvPr>
        </p:nvSpPr>
        <p:spPr>
          <a:xfrm>
            <a:off x="585216" y="2977823"/>
            <a:ext cx="6834156" cy="553998"/>
          </a:xfrm>
        </p:spPr>
        <p:txBody>
          <a:bodyPr/>
          <a:lstStyle/>
          <a:p>
            <a:r>
              <a:rPr lang="en-AE"/>
              <a:t>Demo</a:t>
            </a:r>
          </a:p>
        </p:txBody>
      </p:sp>
      <p:sp>
        <p:nvSpPr>
          <p:cNvPr id="3" name="Text Placeholder 2">
            <a:extLst>
              <a:ext uri="{FF2B5EF4-FFF2-40B4-BE49-F238E27FC236}">
                <a16:creationId xmlns:a16="http://schemas.microsoft.com/office/drawing/2014/main" id="{E03A2F1B-7601-3BBC-C9F9-7E707FFC2084}"/>
              </a:ext>
            </a:extLst>
          </p:cNvPr>
          <p:cNvSpPr>
            <a:spLocks noGrp="1"/>
          </p:cNvSpPr>
          <p:nvPr>
            <p:ph type="body" sz="quarter" idx="12"/>
          </p:nvPr>
        </p:nvSpPr>
        <p:spPr/>
        <p:txBody>
          <a:bodyPr/>
          <a:lstStyle/>
          <a:p>
            <a:r>
              <a:rPr lang="en-AE"/>
              <a:t>Microsoft 365 Agents SDK</a:t>
            </a:r>
          </a:p>
        </p:txBody>
      </p:sp>
    </p:spTree>
    <p:extLst>
      <p:ext uri="{BB962C8B-B14F-4D97-AF65-F5344CB8AC3E}">
        <p14:creationId xmlns:p14="http://schemas.microsoft.com/office/powerpoint/2010/main" val="1859833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060E6E-9BB3-A4C2-A8D7-60627F3EE736}"/>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3004DA2F-4FF1-AC67-6750-A7F596915292}"/>
              </a:ext>
            </a:extLst>
          </p:cNvPr>
          <p:cNvSpPr txBox="1"/>
          <p:nvPr/>
        </p:nvSpPr>
        <p:spPr>
          <a:xfrm>
            <a:off x="1519512" y="1963590"/>
            <a:ext cx="7082799" cy="646331"/>
          </a:xfrm>
          <a:prstGeom prst="rect">
            <a:avLst/>
          </a:prstGeom>
          <a:noFill/>
        </p:spPr>
        <p:txBody>
          <a:bodyPr wrap="square" rtlCol="0">
            <a:spAutoFit/>
          </a:bodyPr>
          <a:lstStyle/>
          <a:p>
            <a:r>
              <a:rPr lang="en-US" sz="3600">
                <a:latin typeface="Segoe UI Semibold" panose="020B0702040204020203" pitchFamily="34" charset="0"/>
                <a:cs typeface="Segoe UI Semibold" panose="020B0702040204020203" pitchFamily="34" charset="0"/>
              </a:rPr>
              <a:t>Personal</a:t>
            </a:r>
          </a:p>
        </p:txBody>
      </p:sp>
      <p:sp>
        <p:nvSpPr>
          <p:cNvPr id="24" name="TextBox 23">
            <a:extLst>
              <a:ext uri="{FF2B5EF4-FFF2-40B4-BE49-F238E27FC236}">
                <a16:creationId xmlns:a16="http://schemas.microsoft.com/office/drawing/2014/main" id="{07CB736F-B91A-B20C-335E-E2A1DDC6D572}"/>
              </a:ext>
            </a:extLst>
          </p:cNvPr>
          <p:cNvSpPr txBox="1"/>
          <p:nvPr/>
        </p:nvSpPr>
        <p:spPr>
          <a:xfrm>
            <a:off x="6944748" y="1963589"/>
            <a:ext cx="7082799" cy="646331"/>
          </a:xfrm>
          <a:prstGeom prst="rect">
            <a:avLst/>
          </a:prstGeom>
          <a:noFill/>
        </p:spPr>
        <p:txBody>
          <a:bodyPr wrap="square" rtlCol="0">
            <a:spAutoFit/>
          </a:bodyPr>
          <a:lstStyle/>
          <a:p>
            <a:r>
              <a:rPr lang="en-US" sz="3600">
                <a:latin typeface="Segoe UI Semibold" panose="020B0702040204020203" pitchFamily="34" charset="0"/>
                <a:cs typeface="Segoe UI Semibold" panose="020B0702040204020203" pitchFamily="34" charset="0"/>
              </a:rPr>
              <a:t>Collaborative</a:t>
            </a:r>
          </a:p>
        </p:txBody>
      </p:sp>
      <p:pic>
        <p:nvPicPr>
          <p:cNvPr id="25" name="Picture 24" descr="A rainbow colored logo on a black background&#10;&#10;Description automatically generated">
            <a:extLst>
              <a:ext uri="{FF2B5EF4-FFF2-40B4-BE49-F238E27FC236}">
                <a16:creationId xmlns:a16="http://schemas.microsoft.com/office/drawing/2014/main" id="{2AB42946-FC8F-9AE6-3ED8-871BECAB9F7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96856" y="1498593"/>
            <a:ext cx="1219037" cy="1219037"/>
          </a:xfrm>
          <a:prstGeom prst="rect">
            <a:avLst/>
          </a:prstGeom>
        </p:spPr>
      </p:pic>
      <p:pic>
        <p:nvPicPr>
          <p:cNvPr id="32" name="Graphic 6" descr="Teams AI &#10;Library&#10;">
            <a:extLst>
              <a:ext uri="{FF2B5EF4-FFF2-40B4-BE49-F238E27FC236}">
                <a16:creationId xmlns:a16="http://schemas.microsoft.com/office/drawing/2014/main" id="{5982067A-1112-573C-FA6B-8EC05E01279A}"/>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9949510" y="1581561"/>
            <a:ext cx="1092858" cy="1018150"/>
          </a:xfrm>
          <a:prstGeom prst="rect">
            <a:avLst/>
          </a:prstGeom>
          <a:effectLst/>
        </p:spPr>
      </p:pic>
      <p:pic>
        <p:nvPicPr>
          <p:cNvPr id="33" name="Picture 32">
            <a:extLst>
              <a:ext uri="{FF2B5EF4-FFF2-40B4-BE49-F238E27FC236}">
                <a16:creationId xmlns:a16="http://schemas.microsoft.com/office/drawing/2014/main" id="{94B3D7CE-2E9C-0333-495E-EA422474A58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49424" y="2633189"/>
            <a:ext cx="6334990" cy="3792924"/>
          </a:xfrm>
          <a:prstGeom prst="rect">
            <a:avLst/>
          </a:prstGeom>
        </p:spPr>
      </p:pic>
      <p:pic>
        <p:nvPicPr>
          <p:cNvPr id="34" name="Picture 33">
            <a:extLst>
              <a:ext uri="{FF2B5EF4-FFF2-40B4-BE49-F238E27FC236}">
                <a16:creationId xmlns:a16="http://schemas.microsoft.com/office/drawing/2014/main" id="{92AC3900-8B1E-A077-E82A-787FEF6488F9}"/>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495299" y="2766729"/>
            <a:ext cx="5317253" cy="3271660"/>
          </a:xfrm>
          <a:prstGeom prst="roundRect">
            <a:avLst>
              <a:gd name="adj" fmla="val 1297"/>
            </a:avLst>
          </a:prstGeom>
          <a:solidFill>
            <a:srgbClr val="FFFFFF">
              <a:shade val="85000"/>
            </a:srgbClr>
          </a:solidFill>
          <a:ln>
            <a:noFill/>
          </a:ln>
          <a:effectLst/>
        </p:spPr>
      </p:pic>
      <p:sp>
        <p:nvSpPr>
          <p:cNvPr id="35" name="Title 10">
            <a:extLst>
              <a:ext uri="{FF2B5EF4-FFF2-40B4-BE49-F238E27FC236}">
                <a16:creationId xmlns:a16="http://schemas.microsoft.com/office/drawing/2014/main" id="{97CDE07D-A6AC-5B7E-9E93-05FD41A35F64}"/>
              </a:ext>
            </a:extLst>
          </p:cNvPr>
          <p:cNvSpPr>
            <a:spLocks noGrp="1"/>
          </p:cNvSpPr>
          <p:nvPr>
            <p:ph type="title"/>
          </p:nvPr>
        </p:nvSpPr>
        <p:spPr>
          <a:xfrm>
            <a:off x="588263" y="651259"/>
            <a:ext cx="11018520" cy="677108"/>
          </a:xfrm>
        </p:spPr>
        <p:txBody>
          <a:bodyPr/>
          <a:lstStyle/>
          <a:p>
            <a:pPr algn="ctr"/>
            <a:r>
              <a:rPr lang="en-US" sz="4400"/>
              <a:t>Agents as Teammates</a:t>
            </a:r>
          </a:p>
        </p:txBody>
      </p:sp>
      <p:pic>
        <p:nvPicPr>
          <p:cNvPr id="2" name="Object 1" descr="build your own conversational teams app demo screenshot">
            <a:extLst>
              <a:ext uri="{FF2B5EF4-FFF2-40B4-BE49-F238E27FC236}">
                <a16:creationId xmlns:a16="http://schemas.microsoft.com/office/drawing/2014/main" id="{19E017C7-2D48-375B-B342-FD12FCE8EAB1}"/>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6111065" y="2766730"/>
            <a:ext cx="5837337" cy="3271660"/>
          </a:xfrm>
          <a:prstGeom prst="roundRect">
            <a:avLst>
              <a:gd name="adj" fmla="val 1231"/>
            </a:avLst>
          </a:prstGeom>
        </p:spPr>
      </p:pic>
    </p:spTree>
    <p:extLst>
      <p:ext uri="{BB962C8B-B14F-4D97-AF65-F5344CB8AC3E}">
        <p14:creationId xmlns:p14="http://schemas.microsoft.com/office/powerpoint/2010/main" val="3823885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nodeType="withEffect">
                                  <p:stCondLst>
                                    <p:cond delay="0"/>
                                  </p:stCondLst>
                                  <p:childTnLst>
                                    <p:animMotion origin="layout" path="M 8.33333E-7 -7.40741E-7 L 8.33333E-7 0.03542 " pathEditMode="relative" rAng="0" ptsTypes="AA">
                                      <p:cBhvr>
                                        <p:cTn id="9" dur="700" spd="-100000" fill="hold"/>
                                        <p:tgtEl>
                                          <p:spTgt spid="2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par>
                                <p:cTn id="13" presetID="64" presetClass="path" presetSubtype="0" accel="50000" decel="50000" fill="hold" nodeType="withEffect">
                                  <p:stCondLst>
                                    <p:cond delay="0"/>
                                  </p:stCondLst>
                                  <p:childTnLst>
                                    <p:animMotion origin="layout" path="M 3.95833E-6 0.02431 L 3.95833E-6 -2.59259E-6 " pathEditMode="relative" rAng="0" ptsTypes="AA">
                                      <p:cBhvr>
                                        <p:cTn id="14" dur="500" fill="hold"/>
                                        <p:tgtEl>
                                          <p:spTgt spid="32"/>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C48B9-7662-F7F8-45A0-17F77C741300}"/>
            </a:ext>
          </a:extLst>
        </p:cNvPr>
        <p:cNvGrpSpPr/>
        <p:nvPr/>
      </p:nvGrpSpPr>
      <p:grpSpPr>
        <a:xfrm>
          <a:off x="0" y="0"/>
          <a:ext cx="0" cy="0"/>
          <a:chOff x="0" y="0"/>
          <a:chExt cx="0" cy="0"/>
        </a:xfrm>
      </p:grpSpPr>
      <p:sp>
        <p:nvSpPr>
          <p:cNvPr id="57" name="Title 10">
            <a:extLst>
              <a:ext uri="{FF2B5EF4-FFF2-40B4-BE49-F238E27FC236}">
                <a16:creationId xmlns:a16="http://schemas.microsoft.com/office/drawing/2014/main" id="{5F567185-8533-DB7E-24DF-1CBF1FB90E45}"/>
              </a:ext>
            </a:extLst>
          </p:cNvPr>
          <p:cNvSpPr>
            <a:spLocks noGrp="1"/>
          </p:cNvSpPr>
          <p:nvPr>
            <p:ph type="title"/>
          </p:nvPr>
        </p:nvSpPr>
        <p:spPr>
          <a:xfrm>
            <a:off x="588263" y="651259"/>
            <a:ext cx="11018520" cy="677108"/>
          </a:xfrm>
        </p:spPr>
        <p:txBody>
          <a:bodyPr/>
          <a:lstStyle/>
          <a:p>
            <a:pPr algn="ctr"/>
            <a:r>
              <a:rPr lang="en-US" sz="4400"/>
              <a:t>Agents</a:t>
            </a:r>
          </a:p>
        </p:txBody>
      </p:sp>
      <p:grpSp>
        <p:nvGrpSpPr>
          <p:cNvPr id="32" name="Group 31">
            <a:extLst>
              <a:ext uri="{FF2B5EF4-FFF2-40B4-BE49-F238E27FC236}">
                <a16:creationId xmlns:a16="http://schemas.microsoft.com/office/drawing/2014/main" id="{116D3FE7-98BE-E2AB-3118-85CC972DD554}"/>
              </a:ext>
            </a:extLst>
          </p:cNvPr>
          <p:cNvGrpSpPr/>
          <p:nvPr/>
        </p:nvGrpSpPr>
        <p:grpSpPr>
          <a:xfrm>
            <a:off x="3278884" y="2145175"/>
            <a:ext cx="1452395" cy="1452387"/>
            <a:chOff x="3186580" y="2280085"/>
            <a:chExt cx="1452395" cy="1452387"/>
          </a:xfrm>
        </p:grpSpPr>
        <p:sp>
          <p:nvSpPr>
            <p:cNvPr id="5" name="Graphic 14">
              <a:extLst>
                <a:ext uri="{FF2B5EF4-FFF2-40B4-BE49-F238E27FC236}">
                  <a16:creationId xmlns:a16="http://schemas.microsoft.com/office/drawing/2014/main" id="{5646EF10-5F95-63B0-5C2B-3AA781B64825}"/>
                </a:ext>
              </a:extLst>
            </p:cNvPr>
            <p:cNvSpPr/>
            <p:nvPr/>
          </p:nvSpPr>
          <p:spPr>
            <a:xfrm>
              <a:off x="3186580" y="2280085"/>
              <a:ext cx="1452395" cy="1452387"/>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flip="none" rotWithShape="1">
              <a:gsLst>
                <a:gs pos="0">
                  <a:srgbClr val="8DE971"/>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7" name="Graphic 6" descr="Programmer male with solid fill">
              <a:extLst>
                <a:ext uri="{FF2B5EF4-FFF2-40B4-BE49-F238E27FC236}">
                  <a16:creationId xmlns:a16="http://schemas.microsoft.com/office/drawing/2014/main" id="{F83B8E9E-C201-9779-C9BE-A76C2316841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2324" y="2683901"/>
              <a:ext cx="789119" cy="789119"/>
            </a:xfrm>
            <a:prstGeom prst="rect">
              <a:avLst/>
            </a:prstGeom>
          </p:spPr>
        </p:pic>
      </p:grpSp>
      <p:grpSp>
        <p:nvGrpSpPr>
          <p:cNvPr id="34" name="Group 33">
            <a:extLst>
              <a:ext uri="{FF2B5EF4-FFF2-40B4-BE49-F238E27FC236}">
                <a16:creationId xmlns:a16="http://schemas.microsoft.com/office/drawing/2014/main" id="{C5226824-3B12-52EA-62D5-99D47AC69E6B}"/>
              </a:ext>
            </a:extLst>
          </p:cNvPr>
          <p:cNvGrpSpPr/>
          <p:nvPr/>
        </p:nvGrpSpPr>
        <p:grpSpPr>
          <a:xfrm>
            <a:off x="7670476" y="2166036"/>
            <a:ext cx="1452395" cy="1452387"/>
            <a:chOff x="7553027" y="2300946"/>
            <a:chExt cx="1452395" cy="1452387"/>
          </a:xfrm>
        </p:grpSpPr>
        <p:sp>
          <p:nvSpPr>
            <p:cNvPr id="9" name="Graphic 14">
              <a:extLst>
                <a:ext uri="{FF2B5EF4-FFF2-40B4-BE49-F238E27FC236}">
                  <a16:creationId xmlns:a16="http://schemas.microsoft.com/office/drawing/2014/main" id="{EEFA0B7B-3A64-9426-3658-5DF8D5EFE6B2}"/>
                </a:ext>
              </a:extLst>
            </p:cNvPr>
            <p:cNvSpPr/>
            <p:nvPr/>
          </p:nvSpPr>
          <p:spPr>
            <a:xfrm>
              <a:off x="7553027" y="2300946"/>
              <a:ext cx="1452395" cy="1452387"/>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flip="none" rotWithShape="1">
              <a:gsLst>
                <a:gs pos="41280">
                  <a:srgbClr val="FFC000"/>
                </a:gs>
                <a:gs pos="0">
                  <a:srgbClr val="FFFF00"/>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12" name="Graphic 11" descr="Court with solid fill">
              <a:extLst>
                <a:ext uri="{FF2B5EF4-FFF2-40B4-BE49-F238E27FC236}">
                  <a16:creationId xmlns:a16="http://schemas.microsoft.com/office/drawing/2014/main" id="{E131293E-3831-E18E-60C2-06EA0377AB1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792761" y="2691219"/>
              <a:ext cx="781387" cy="781387"/>
            </a:xfrm>
            <a:prstGeom prst="rect">
              <a:avLst/>
            </a:prstGeom>
          </p:spPr>
        </p:pic>
      </p:grpSp>
      <p:sp>
        <p:nvSpPr>
          <p:cNvPr id="15" name="TextBox 14">
            <a:extLst>
              <a:ext uri="{FF2B5EF4-FFF2-40B4-BE49-F238E27FC236}">
                <a16:creationId xmlns:a16="http://schemas.microsoft.com/office/drawing/2014/main" id="{CF79BC5C-2572-EDFB-B5FA-43F8F6C09116}"/>
              </a:ext>
            </a:extLst>
          </p:cNvPr>
          <p:cNvSpPr txBox="1"/>
          <p:nvPr/>
        </p:nvSpPr>
        <p:spPr>
          <a:xfrm>
            <a:off x="678070" y="3939639"/>
            <a:ext cx="2014154" cy="307777"/>
          </a:xfrm>
          <a:prstGeom prst="rect">
            <a:avLst/>
          </a:prstGeom>
          <a:noFill/>
        </p:spPr>
        <p:txBody>
          <a:bodyPr vert="horz" wrap="square" lIns="0" tIns="0" rIns="0" bIns="0" rtlCol="0" anchor="ctr">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HR agent</a:t>
            </a:r>
          </a:p>
        </p:txBody>
      </p:sp>
      <p:grpSp>
        <p:nvGrpSpPr>
          <p:cNvPr id="25" name="Group 24">
            <a:extLst>
              <a:ext uri="{FF2B5EF4-FFF2-40B4-BE49-F238E27FC236}">
                <a16:creationId xmlns:a16="http://schemas.microsoft.com/office/drawing/2014/main" id="{D654588C-1A18-B7FD-461F-FFFDC039838A}"/>
              </a:ext>
            </a:extLst>
          </p:cNvPr>
          <p:cNvGrpSpPr/>
          <p:nvPr/>
        </p:nvGrpSpPr>
        <p:grpSpPr>
          <a:xfrm>
            <a:off x="1083088" y="2145175"/>
            <a:ext cx="1452395" cy="1452387"/>
            <a:chOff x="1083088" y="2280085"/>
            <a:chExt cx="1452395" cy="1452387"/>
          </a:xfrm>
        </p:grpSpPr>
        <p:sp>
          <p:nvSpPr>
            <p:cNvPr id="14" name="Graphic 14">
              <a:extLst>
                <a:ext uri="{FF2B5EF4-FFF2-40B4-BE49-F238E27FC236}">
                  <a16:creationId xmlns:a16="http://schemas.microsoft.com/office/drawing/2014/main" id="{258D7653-881C-BA36-FE85-C4B5116A85AD}"/>
                </a:ext>
              </a:extLst>
            </p:cNvPr>
            <p:cNvSpPr/>
            <p:nvPr/>
          </p:nvSpPr>
          <p:spPr>
            <a:xfrm>
              <a:off x="1083088" y="2280085"/>
              <a:ext cx="1452395" cy="1452387"/>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flip="none" rotWithShape="1">
              <a:gsLst>
                <a:gs pos="39000">
                  <a:srgbClr val="C03BC4"/>
                </a:gs>
                <a:gs pos="100000">
                  <a:srgbClr val="FFFF00"/>
                </a:gs>
                <a:gs pos="5000">
                  <a:schemeClr val="accent3">
                    <a:lumMod val="60000"/>
                    <a:lumOff val="40000"/>
                  </a:schemeClr>
                </a:gs>
                <a:gs pos="75000">
                  <a:srgbClr val="FFA38B"/>
                </a:gs>
              </a:gsLst>
              <a:lin ang="18900000" scaled="1"/>
              <a:tileRect/>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17" name="Graphic 16" descr="Employee badge with solid fill">
              <a:extLst>
                <a:ext uri="{FF2B5EF4-FFF2-40B4-BE49-F238E27FC236}">
                  <a16:creationId xmlns:a16="http://schemas.microsoft.com/office/drawing/2014/main" id="{0C5C8122-5822-E815-B78D-1417799DEE9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319847" y="2663616"/>
              <a:ext cx="808990" cy="808990"/>
            </a:xfrm>
            <a:prstGeom prst="rect">
              <a:avLst/>
            </a:prstGeom>
          </p:spPr>
        </p:pic>
      </p:grpSp>
      <p:grpSp>
        <p:nvGrpSpPr>
          <p:cNvPr id="35" name="Group 34">
            <a:extLst>
              <a:ext uri="{FF2B5EF4-FFF2-40B4-BE49-F238E27FC236}">
                <a16:creationId xmlns:a16="http://schemas.microsoft.com/office/drawing/2014/main" id="{551BD64E-A956-3691-FA1E-B95912F66A37}"/>
              </a:ext>
            </a:extLst>
          </p:cNvPr>
          <p:cNvGrpSpPr/>
          <p:nvPr/>
        </p:nvGrpSpPr>
        <p:grpSpPr>
          <a:xfrm>
            <a:off x="9866273" y="2166033"/>
            <a:ext cx="1452396" cy="1452389"/>
            <a:chOff x="9866273" y="2300943"/>
            <a:chExt cx="1452396" cy="1452389"/>
          </a:xfrm>
        </p:grpSpPr>
        <p:sp>
          <p:nvSpPr>
            <p:cNvPr id="19" name="Graphic 14">
              <a:extLst>
                <a:ext uri="{FF2B5EF4-FFF2-40B4-BE49-F238E27FC236}">
                  <a16:creationId xmlns:a16="http://schemas.microsoft.com/office/drawing/2014/main" id="{822254AE-B96A-0BCB-C2D5-467B65A1B4EF}"/>
                </a:ext>
              </a:extLst>
            </p:cNvPr>
            <p:cNvSpPr/>
            <p:nvPr/>
          </p:nvSpPr>
          <p:spPr>
            <a:xfrm>
              <a:off x="9866273" y="2300943"/>
              <a:ext cx="1452396" cy="1452389"/>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flip="none" rotWithShape="1">
              <a:gsLst>
                <a:gs pos="88000">
                  <a:srgbClr val="C03BC4"/>
                </a:gs>
                <a:gs pos="100000">
                  <a:srgbClr val="FFFF00"/>
                </a:gs>
                <a:gs pos="5000">
                  <a:schemeClr val="accent3">
                    <a:lumMod val="60000"/>
                    <a:lumOff val="40000"/>
                  </a:schemeClr>
                </a:gs>
              </a:gsLst>
              <a:lin ang="18900000" scaled="1"/>
              <a:tileRect/>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27" name="Graphic 26" descr="Teacher with solid fill">
              <a:extLst>
                <a:ext uri="{FF2B5EF4-FFF2-40B4-BE49-F238E27FC236}">
                  <a16:creationId xmlns:a16="http://schemas.microsoft.com/office/drawing/2014/main" id="{C6488F68-1800-CB33-991F-9AB27E6C88F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124582" y="2782622"/>
              <a:ext cx="747571" cy="747571"/>
            </a:xfrm>
            <a:prstGeom prst="rect">
              <a:avLst/>
            </a:prstGeom>
          </p:spPr>
        </p:pic>
      </p:grpSp>
      <p:grpSp>
        <p:nvGrpSpPr>
          <p:cNvPr id="33" name="Group 32">
            <a:extLst>
              <a:ext uri="{FF2B5EF4-FFF2-40B4-BE49-F238E27FC236}">
                <a16:creationId xmlns:a16="http://schemas.microsoft.com/office/drawing/2014/main" id="{B2687665-0267-274A-406A-F7ECFB9E1C85}"/>
              </a:ext>
            </a:extLst>
          </p:cNvPr>
          <p:cNvGrpSpPr/>
          <p:nvPr/>
        </p:nvGrpSpPr>
        <p:grpSpPr>
          <a:xfrm>
            <a:off x="5474680" y="2145174"/>
            <a:ext cx="1452395" cy="1452388"/>
            <a:chOff x="5436252" y="2280084"/>
            <a:chExt cx="1452395" cy="1452388"/>
          </a:xfrm>
        </p:grpSpPr>
        <p:sp>
          <p:nvSpPr>
            <p:cNvPr id="29" name="Graphic 14">
              <a:extLst>
                <a:ext uri="{FF2B5EF4-FFF2-40B4-BE49-F238E27FC236}">
                  <a16:creationId xmlns:a16="http://schemas.microsoft.com/office/drawing/2014/main" id="{D04E5E3E-2D62-5C26-69C6-0FDDFEBE578D}"/>
                </a:ext>
              </a:extLst>
            </p:cNvPr>
            <p:cNvSpPr/>
            <p:nvPr/>
          </p:nvSpPr>
          <p:spPr>
            <a:xfrm>
              <a:off x="5436252" y="2280084"/>
              <a:ext cx="1452395" cy="1452388"/>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31" name="Graphic 30" descr="Blueprint with solid fill">
              <a:extLst>
                <a:ext uri="{FF2B5EF4-FFF2-40B4-BE49-F238E27FC236}">
                  <a16:creationId xmlns:a16="http://schemas.microsoft.com/office/drawing/2014/main" id="{FA270133-125B-3A36-1387-DFBC6BA5926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42310" y="2782622"/>
              <a:ext cx="682458" cy="682458"/>
            </a:xfrm>
            <a:prstGeom prst="rect">
              <a:avLst/>
            </a:prstGeom>
          </p:spPr>
        </p:pic>
      </p:grpSp>
      <p:sp>
        <p:nvSpPr>
          <p:cNvPr id="11" name="TextBox 10">
            <a:extLst>
              <a:ext uri="{FF2B5EF4-FFF2-40B4-BE49-F238E27FC236}">
                <a16:creationId xmlns:a16="http://schemas.microsoft.com/office/drawing/2014/main" id="{A6B042A5-9C5C-E0D1-1AE1-873E10C52ABF}"/>
              </a:ext>
            </a:extLst>
          </p:cNvPr>
          <p:cNvSpPr txBox="1"/>
          <p:nvPr/>
        </p:nvSpPr>
        <p:spPr>
          <a:xfrm>
            <a:off x="473205" y="5212063"/>
            <a:ext cx="3799533" cy="584775"/>
          </a:xfrm>
          <a:prstGeom prst="rect">
            <a:avLst/>
          </a:prstGeom>
          <a:noFill/>
        </p:spPr>
        <p:txBody>
          <a:bodyPr wrap="square">
            <a:spAutoFit/>
          </a:bodyPr>
          <a:lstStyle/>
          <a:p>
            <a:pPr algn="r"/>
            <a:r>
              <a:rPr lang="en-US" sz="3200" b="1"/>
              <a:t>Personal Agents</a:t>
            </a:r>
          </a:p>
        </p:txBody>
      </p:sp>
      <p:sp>
        <p:nvSpPr>
          <p:cNvPr id="16" name="Graphic 2915">
            <a:extLst>
              <a:ext uri="{FF2B5EF4-FFF2-40B4-BE49-F238E27FC236}">
                <a16:creationId xmlns:a16="http://schemas.microsoft.com/office/drawing/2014/main" id="{277779D4-B85A-01A6-8047-A98B711DAFDE}"/>
              </a:ext>
              <a:ext uri="{C183D7F6-B498-43B3-948B-1728B52AA6E4}">
                <adec:decorative xmlns:adec="http://schemas.microsoft.com/office/drawing/2017/decorative" val="1"/>
              </a:ext>
            </a:extLst>
          </p:cNvPr>
          <p:cNvSpPr>
            <a:spLocks/>
          </p:cNvSpPr>
          <p:nvPr/>
        </p:nvSpPr>
        <p:spPr>
          <a:xfrm flipH="1">
            <a:off x="6660436" y="5026825"/>
            <a:ext cx="723999" cy="986972"/>
          </a:xfrm>
          <a:custGeom>
            <a:avLst/>
            <a:gdLst>
              <a:gd name="connsiteX0" fmla="*/ 363810 w 724269"/>
              <a:gd name="connsiteY0" fmla="*/ 16323 h 983935"/>
              <a:gd name="connsiteX1" fmla="*/ 10143 w 724269"/>
              <a:gd name="connsiteY1" fmla="*/ 463244 h 983935"/>
              <a:gd name="connsiteX2" fmla="*/ 10143 w 724269"/>
              <a:gd name="connsiteY2" fmla="*/ 520691 h 983935"/>
              <a:gd name="connsiteX3" fmla="*/ 363810 w 724269"/>
              <a:gd name="connsiteY3" fmla="*/ 967612 h 983935"/>
              <a:gd name="connsiteX4" fmla="*/ 398507 w 724269"/>
              <a:gd name="connsiteY4" fmla="*/ 983935 h 983935"/>
              <a:gd name="connsiteX5" fmla="*/ 681003 w 724269"/>
              <a:gd name="connsiteY5" fmla="*/ 983935 h 983935"/>
              <a:gd name="connsiteX6" fmla="*/ 715700 w 724269"/>
              <a:gd name="connsiteY6" fmla="*/ 920415 h 983935"/>
              <a:gd name="connsiteX7" fmla="*/ 395228 w 724269"/>
              <a:gd name="connsiteY7" fmla="*/ 515503 h 983935"/>
              <a:gd name="connsiteX8" fmla="*/ 395228 w 724269"/>
              <a:gd name="connsiteY8" fmla="*/ 468306 h 983935"/>
              <a:gd name="connsiteX9" fmla="*/ 715837 w 724269"/>
              <a:gd name="connsiteY9" fmla="*/ 63521 h 983935"/>
              <a:gd name="connsiteX10" fmla="*/ 681140 w 724269"/>
              <a:gd name="connsiteY10" fmla="*/ 0 h 983935"/>
              <a:gd name="connsiteX11" fmla="*/ 398643 w 724269"/>
              <a:gd name="connsiteY11" fmla="*/ 0 h 983935"/>
              <a:gd name="connsiteX12" fmla="*/ 363946 w 724269"/>
              <a:gd name="connsiteY12" fmla="*/ 16323 h 98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269" h="983935">
                <a:moveTo>
                  <a:pt x="363810" y="16323"/>
                </a:moveTo>
                <a:lnTo>
                  <a:pt x="10143" y="463244"/>
                </a:lnTo>
                <a:cubicBezTo>
                  <a:pt x="-3381" y="480326"/>
                  <a:pt x="-3381" y="503609"/>
                  <a:pt x="10143" y="520691"/>
                </a:cubicBezTo>
                <a:lnTo>
                  <a:pt x="363810" y="967612"/>
                </a:lnTo>
                <a:cubicBezTo>
                  <a:pt x="371869" y="977862"/>
                  <a:pt x="384846" y="983935"/>
                  <a:pt x="398507" y="983935"/>
                </a:cubicBezTo>
                <a:lnTo>
                  <a:pt x="681003" y="983935"/>
                </a:lnTo>
                <a:cubicBezTo>
                  <a:pt x="716247" y="983935"/>
                  <a:pt x="736601" y="946861"/>
                  <a:pt x="715700" y="920415"/>
                </a:cubicBezTo>
                <a:lnTo>
                  <a:pt x="395228" y="515503"/>
                </a:lnTo>
                <a:cubicBezTo>
                  <a:pt x="384163" y="501458"/>
                  <a:pt x="384163" y="482351"/>
                  <a:pt x="395228" y="468306"/>
                </a:cubicBezTo>
                <a:lnTo>
                  <a:pt x="715837" y="63521"/>
                </a:lnTo>
                <a:cubicBezTo>
                  <a:pt x="736737" y="37201"/>
                  <a:pt x="716383" y="0"/>
                  <a:pt x="681140" y="0"/>
                </a:cubicBezTo>
                <a:lnTo>
                  <a:pt x="398643" y="0"/>
                </a:lnTo>
                <a:cubicBezTo>
                  <a:pt x="384983" y="0"/>
                  <a:pt x="372006" y="6074"/>
                  <a:pt x="363946" y="16323"/>
                </a:cubicBezTo>
                <a:close/>
              </a:path>
            </a:pathLst>
          </a:custGeom>
          <a:gradFill>
            <a:gsLst>
              <a:gs pos="0">
                <a:srgbClr val="3EA39A">
                  <a:alpha val="19000"/>
                </a:srgbClr>
              </a:gs>
              <a:gs pos="98000">
                <a:srgbClr val="1276C1">
                  <a:alpha val="19000"/>
                </a:srgbClr>
              </a:gs>
            </a:gsLst>
            <a:lin ang="4200000" scaled="0"/>
          </a:gradFill>
          <a:ln w="19050"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white"/>
              </a:solidFill>
              <a:effectLst>
                <a:outerShdw blurRad="254000" dist="38100" dir="2700000" algn="tl" rotWithShape="0">
                  <a:prstClr val="black">
                    <a:alpha val="20000"/>
                  </a:prstClr>
                </a:outerShdw>
              </a:effectLst>
              <a:uLnTx/>
              <a:uFillTx/>
              <a:latin typeface="Segoe UI Semibold"/>
              <a:ea typeface="+mn-ea"/>
              <a:cs typeface="Segoe UI Semibold"/>
            </a:endParaRPr>
          </a:p>
        </p:txBody>
      </p:sp>
      <p:sp>
        <p:nvSpPr>
          <p:cNvPr id="20" name="Graphic 2915">
            <a:extLst>
              <a:ext uri="{FF2B5EF4-FFF2-40B4-BE49-F238E27FC236}">
                <a16:creationId xmlns:a16="http://schemas.microsoft.com/office/drawing/2014/main" id="{233890C6-A543-DEDA-52DC-66FA82BA8F99}"/>
              </a:ext>
              <a:ext uri="{C183D7F6-B498-43B3-948B-1728B52AA6E4}">
                <adec:decorative xmlns:adec="http://schemas.microsoft.com/office/drawing/2017/decorative" val="1"/>
              </a:ext>
            </a:extLst>
          </p:cNvPr>
          <p:cNvSpPr/>
          <p:nvPr/>
        </p:nvSpPr>
        <p:spPr>
          <a:xfrm flipH="1">
            <a:off x="5952170" y="5026825"/>
            <a:ext cx="724269" cy="983935"/>
          </a:xfrm>
          <a:custGeom>
            <a:avLst/>
            <a:gdLst>
              <a:gd name="connsiteX0" fmla="*/ 363810 w 724269"/>
              <a:gd name="connsiteY0" fmla="*/ 16323 h 983935"/>
              <a:gd name="connsiteX1" fmla="*/ 10143 w 724269"/>
              <a:gd name="connsiteY1" fmla="*/ 463244 h 983935"/>
              <a:gd name="connsiteX2" fmla="*/ 10143 w 724269"/>
              <a:gd name="connsiteY2" fmla="*/ 520691 h 983935"/>
              <a:gd name="connsiteX3" fmla="*/ 363810 w 724269"/>
              <a:gd name="connsiteY3" fmla="*/ 967612 h 983935"/>
              <a:gd name="connsiteX4" fmla="*/ 398507 w 724269"/>
              <a:gd name="connsiteY4" fmla="*/ 983935 h 983935"/>
              <a:gd name="connsiteX5" fmla="*/ 681003 w 724269"/>
              <a:gd name="connsiteY5" fmla="*/ 983935 h 983935"/>
              <a:gd name="connsiteX6" fmla="*/ 715700 w 724269"/>
              <a:gd name="connsiteY6" fmla="*/ 920415 h 983935"/>
              <a:gd name="connsiteX7" fmla="*/ 395228 w 724269"/>
              <a:gd name="connsiteY7" fmla="*/ 515503 h 983935"/>
              <a:gd name="connsiteX8" fmla="*/ 395228 w 724269"/>
              <a:gd name="connsiteY8" fmla="*/ 468306 h 983935"/>
              <a:gd name="connsiteX9" fmla="*/ 715837 w 724269"/>
              <a:gd name="connsiteY9" fmla="*/ 63521 h 983935"/>
              <a:gd name="connsiteX10" fmla="*/ 681140 w 724269"/>
              <a:gd name="connsiteY10" fmla="*/ 0 h 983935"/>
              <a:gd name="connsiteX11" fmla="*/ 398643 w 724269"/>
              <a:gd name="connsiteY11" fmla="*/ 0 h 983935"/>
              <a:gd name="connsiteX12" fmla="*/ 363946 w 724269"/>
              <a:gd name="connsiteY12" fmla="*/ 16323 h 98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269" h="983935">
                <a:moveTo>
                  <a:pt x="363810" y="16323"/>
                </a:moveTo>
                <a:lnTo>
                  <a:pt x="10143" y="463244"/>
                </a:lnTo>
                <a:cubicBezTo>
                  <a:pt x="-3381" y="480326"/>
                  <a:pt x="-3381" y="503609"/>
                  <a:pt x="10143" y="520691"/>
                </a:cubicBezTo>
                <a:lnTo>
                  <a:pt x="363810" y="967612"/>
                </a:lnTo>
                <a:cubicBezTo>
                  <a:pt x="371869" y="977862"/>
                  <a:pt x="384846" y="983935"/>
                  <a:pt x="398507" y="983935"/>
                </a:cubicBezTo>
                <a:lnTo>
                  <a:pt x="681003" y="983935"/>
                </a:lnTo>
                <a:cubicBezTo>
                  <a:pt x="716247" y="983935"/>
                  <a:pt x="736601" y="946861"/>
                  <a:pt x="715700" y="920415"/>
                </a:cubicBezTo>
                <a:lnTo>
                  <a:pt x="395228" y="515503"/>
                </a:lnTo>
                <a:cubicBezTo>
                  <a:pt x="384163" y="501458"/>
                  <a:pt x="384163" y="482351"/>
                  <a:pt x="395228" y="468306"/>
                </a:cubicBezTo>
                <a:lnTo>
                  <a:pt x="715837" y="63521"/>
                </a:lnTo>
                <a:cubicBezTo>
                  <a:pt x="736737" y="37201"/>
                  <a:pt x="716383" y="0"/>
                  <a:pt x="681140" y="0"/>
                </a:cubicBezTo>
                <a:lnTo>
                  <a:pt x="398643" y="0"/>
                </a:lnTo>
                <a:cubicBezTo>
                  <a:pt x="384983" y="0"/>
                  <a:pt x="372006" y="6074"/>
                  <a:pt x="363946" y="16323"/>
                </a:cubicBezTo>
                <a:close/>
              </a:path>
            </a:pathLst>
          </a:custGeom>
          <a:gradFill>
            <a:gsLst>
              <a:gs pos="0">
                <a:srgbClr val="3EA39A">
                  <a:alpha val="19000"/>
                </a:srgbClr>
              </a:gs>
              <a:gs pos="98000">
                <a:srgbClr val="1276C1">
                  <a:alpha val="19000"/>
                </a:srgbClr>
              </a:gs>
            </a:gsLst>
            <a:lin ang="4200000" scaled="0"/>
          </a:gradFill>
          <a:ln w="19050"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white"/>
              </a:solidFill>
              <a:effectLst>
                <a:outerShdw blurRad="254000" dist="38100" dir="2700000" algn="tl" rotWithShape="0">
                  <a:prstClr val="black">
                    <a:alpha val="20000"/>
                  </a:prstClr>
                </a:outerShdw>
              </a:effectLst>
              <a:uLnTx/>
              <a:uFillTx/>
              <a:latin typeface="Segoe UI Semibold"/>
              <a:ea typeface="+mn-ea"/>
              <a:cs typeface="Segoe UI Semibold"/>
            </a:endParaRPr>
          </a:p>
        </p:txBody>
      </p:sp>
      <p:sp>
        <p:nvSpPr>
          <p:cNvPr id="21" name="Graphic 2915">
            <a:extLst>
              <a:ext uri="{FF2B5EF4-FFF2-40B4-BE49-F238E27FC236}">
                <a16:creationId xmlns:a16="http://schemas.microsoft.com/office/drawing/2014/main" id="{4F74961E-866E-A409-756B-52F0CC439AB8}"/>
              </a:ext>
              <a:ext uri="{C183D7F6-B498-43B3-948B-1728B52AA6E4}">
                <adec:decorative xmlns:adec="http://schemas.microsoft.com/office/drawing/2017/decorative" val="1"/>
              </a:ext>
            </a:extLst>
          </p:cNvPr>
          <p:cNvSpPr>
            <a:spLocks/>
          </p:cNvSpPr>
          <p:nvPr/>
        </p:nvSpPr>
        <p:spPr>
          <a:xfrm flipH="1">
            <a:off x="5244174" y="5026825"/>
            <a:ext cx="723999" cy="986972"/>
          </a:xfrm>
          <a:custGeom>
            <a:avLst/>
            <a:gdLst>
              <a:gd name="connsiteX0" fmla="*/ 363810 w 724269"/>
              <a:gd name="connsiteY0" fmla="*/ 16323 h 983935"/>
              <a:gd name="connsiteX1" fmla="*/ 10143 w 724269"/>
              <a:gd name="connsiteY1" fmla="*/ 463244 h 983935"/>
              <a:gd name="connsiteX2" fmla="*/ 10143 w 724269"/>
              <a:gd name="connsiteY2" fmla="*/ 520691 h 983935"/>
              <a:gd name="connsiteX3" fmla="*/ 363810 w 724269"/>
              <a:gd name="connsiteY3" fmla="*/ 967612 h 983935"/>
              <a:gd name="connsiteX4" fmla="*/ 398507 w 724269"/>
              <a:gd name="connsiteY4" fmla="*/ 983935 h 983935"/>
              <a:gd name="connsiteX5" fmla="*/ 681003 w 724269"/>
              <a:gd name="connsiteY5" fmla="*/ 983935 h 983935"/>
              <a:gd name="connsiteX6" fmla="*/ 715700 w 724269"/>
              <a:gd name="connsiteY6" fmla="*/ 920415 h 983935"/>
              <a:gd name="connsiteX7" fmla="*/ 395228 w 724269"/>
              <a:gd name="connsiteY7" fmla="*/ 515503 h 983935"/>
              <a:gd name="connsiteX8" fmla="*/ 395228 w 724269"/>
              <a:gd name="connsiteY8" fmla="*/ 468306 h 983935"/>
              <a:gd name="connsiteX9" fmla="*/ 715837 w 724269"/>
              <a:gd name="connsiteY9" fmla="*/ 63521 h 983935"/>
              <a:gd name="connsiteX10" fmla="*/ 681140 w 724269"/>
              <a:gd name="connsiteY10" fmla="*/ 0 h 983935"/>
              <a:gd name="connsiteX11" fmla="*/ 398643 w 724269"/>
              <a:gd name="connsiteY11" fmla="*/ 0 h 983935"/>
              <a:gd name="connsiteX12" fmla="*/ 363946 w 724269"/>
              <a:gd name="connsiteY12" fmla="*/ 16323 h 98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269" h="983935">
                <a:moveTo>
                  <a:pt x="363810" y="16323"/>
                </a:moveTo>
                <a:lnTo>
                  <a:pt x="10143" y="463244"/>
                </a:lnTo>
                <a:cubicBezTo>
                  <a:pt x="-3381" y="480326"/>
                  <a:pt x="-3381" y="503609"/>
                  <a:pt x="10143" y="520691"/>
                </a:cubicBezTo>
                <a:lnTo>
                  <a:pt x="363810" y="967612"/>
                </a:lnTo>
                <a:cubicBezTo>
                  <a:pt x="371869" y="977862"/>
                  <a:pt x="384846" y="983935"/>
                  <a:pt x="398507" y="983935"/>
                </a:cubicBezTo>
                <a:lnTo>
                  <a:pt x="681003" y="983935"/>
                </a:lnTo>
                <a:cubicBezTo>
                  <a:pt x="716247" y="983935"/>
                  <a:pt x="736601" y="946861"/>
                  <a:pt x="715700" y="920415"/>
                </a:cubicBezTo>
                <a:lnTo>
                  <a:pt x="395228" y="515503"/>
                </a:lnTo>
                <a:cubicBezTo>
                  <a:pt x="384163" y="501458"/>
                  <a:pt x="384163" y="482351"/>
                  <a:pt x="395228" y="468306"/>
                </a:cubicBezTo>
                <a:lnTo>
                  <a:pt x="715837" y="63521"/>
                </a:lnTo>
                <a:cubicBezTo>
                  <a:pt x="736737" y="37201"/>
                  <a:pt x="716383" y="0"/>
                  <a:pt x="681140" y="0"/>
                </a:cubicBezTo>
                <a:lnTo>
                  <a:pt x="398643" y="0"/>
                </a:lnTo>
                <a:cubicBezTo>
                  <a:pt x="384983" y="0"/>
                  <a:pt x="372006" y="6074"/>
                  <a:pt x="363946" y="16323"/>
                </a:cubicBezTo>
                <a:close/>
              </a:path>
            </a:pathLst>
          </a:custGeom>
          <a:gradFill>
            <a:gsLst>
              <a:gs pos="0">
                <a:srgbClr val="3EA39A">
                  <a:alpha val="19000"/>
                </a:srgbClr>
              </a:gs>
              <a:gs pos="98000">
                <a:srgbClr val="1276C1">
                  <a:alpha val="19000"/>
                </a:srgbClr>
              </a:gs>
            </a:gsLst>
            <a:lin ang="4200000" scaled="0"/>
          </a:gradFill>
          <a:ln w="19050"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white"/>
              </a:solidFill>
              <a:effectLst>
                <a:outerShdw blurRad="254000" dist="38100" dir="2700000" algn="tl" rotWithShape="0">
                  <a:prstClr val="black">
                    <a:alpha val="20000"/>
                  </a:prstClr>
                </a:outerShdw>
              </a:effectLst>
              <a:uLnTx/>
              <a:uFillTx/>
              <a:latin typeface="Segoe UI Semibold"/>
              <a:ea typeface="+mn-ea"/>
              <a:cs typeface="Segoe UI Semibold"/>
            </a:endParaRPr>
          </a:p>
        </p:txBody>
      </p:sp>
      <p:sp>
        <p:nvSpPr>
          <p:cNvPr id="22" name="TextBox 21">
            <a:extLst>
              <a:ext uri="{FF2B5EF4-FFF2-40B4-BE49-F238E27FC236}">
                <a16:creationId xmlns:a16="http://schemas.microsoft.com/office/drawing/2014/main" id="{3C9EDB76-5E61-0D9F-3B24-9D916466DC1D}"/>
              </a:ext>
            </a:extLst>
          </p:cNvPr>
          <p:cNvSpPr txBox="1"/>
          <p:nvPr/>
        </p:nvSpPr>
        <p:spPr>
          <a:xfrm>
            <a:off x="7670476" y="5226403"/>
            <a:ext cx="4482848" cy="584775"/>
          </a:xfrm>
          <a:prstGeom prst="rect">
            <a:avLst/>
          </a:prstGeom>
          <a:noFill/>
        </p:spPr>
        <p:txBody>
          <a:bodyPr wrap="square">
            <a:spAutoFit/>
          </a:bodyPr>
          <a:lstStyle/>
          <a:p>
            <a:r>
              <a:rPr lang="en-US" sz="3200" b="1"/>
              <a:t>Collaborative Agents</a:t>
            </a:r>
          </a:p>
        </p:txBody>
      </p:sp>
      <p:sp>
        <p:nvSpPr>
          <p:cNvPr id="2" name="TextBox 1">
            <a:extLst>
              <a:ext uri="{FF2B5EF4-FFF2-40B4-BE49-F238E27FC236}">
                <a16:creationId xmlns:a16="http://schemas.microsoft.com/office/drawing/2014/main" id="{3EE5FEC6-CFC1-A524-2D5F-300E1D3247C8}"/>
              </a:ext>
            </a:extLst>
          </p:cNvPr>
          <p:cNvSpPr txBox="1"/>
          <p:nvPr/>
        </p:nvSpPr>
        <p:spPr>
          <a:xfrm>
            <a:off x="2883497" y="3939639"/>
            <a:ext cx="2014154" cy="307777"/>
          </a:xfrm>
          <a:prstGeom prst="rect">
            <a:avLst/>
          </a:prstGeom>
          <a:noFill/>
        </p:spPr>
        <p:txBody>
          <a:bodyPr vert="horz" wrap="square" lIns="0" tIns="0" rIns="0" bIns="0" rtlCol="0" anchor="ctr">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IT agent</a:t>
            </a:r>
          </a:p>
        </p:txBody>
      </p:sp>
      <p:sp>
        <p:nvSpPr>
          <p:cNvPr id="3" name="TextBox 2">
            <a:extLst>
              <a:ext uri="{FF2B5EF4-FFF2-40B4-BE49-F238E27FC236}">
                <a16:creationId xmlns:a16="http://schemas.microsoft.com/office/drawing/2014/main" id="{A3AD1AA3-A438-B0A2-107F-ECDA94958331}"/>
              </a:ext>
            </a:extLst>
          </p:cNvPr>
          <p:cNvSpPr txBox="1"/>
          <p:nvPr/>
        </p:nvSpPr>
        <p:spPr>
          <a:xfrm>
            <a:off x="5088924" y="3939639"/>
            <a:ext cx="2014154" cy="307777"/>
          </a:xfrm>
          <a:prstGeom prst="rect">
            <a:avLst/>
          </a:prstGeom>
          <a:noFill/>
        </p:spPr>
        <p:txBody>
          <a:bodyPr vert="horz" wrap="square" lIns="0" tIns="0" rIns="0" bIns="0" rtlCol="0" anchor="ctr">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PM agent</a:t>
            </a:r>
          </a:p>
        </p:txBody>
      </p:sp>
      <p:sp>
        <p:nvSpPr>
          <p:cNvPr id="23" name="TextBox 22">
            <a:extLst>
              <a:ext uri="{FF2B5EF4-FFF2-40B4-BE49-F238E27FC236}">
                <a16:creationId xmlns:a16="http://schemas.microsoft.com/office/drawing/2014/main" id="{2D3A7B5C-5BAA-3E35-E9D0-27106CB4CB68}"/>
              </a:ext>
            </a:extLst>
          </p:cNvPr>
          <p:cNvSpPr txBox="1"/>
          <p:nvPr/>
        </p:nvSpPr>
        <p:spPr>
          <a:xfrm>
            <a:off x="7294351" y="3939639"/>
            <a:ext cx="2014154" cy="307777"/>
          </a:xfrm>
          <a:prstGeom prst="rect">
            <a:avLst/>
          </a:prstGeom>
          <a:noFill/>
        </p:spPr>
        <p:txBody>
          <a:bodyPr vert="horz" wrap="square" lIns="0" tIns="0" rIns="0" bIns="0" rtlCol="0" anchor="ctr">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Legal agent</a:t>
            </a:r>
          </a:p>
        </p:txBody>
      </p:sp>
      <p:sp>
        <p:nvSpPr>
          <p:cNvPr id="24" name="TextBox 23">
            <a:extLst>
              <a:ext uri="{FF2B5EF4-FFF2-40B4-BE49-F238E27FC236}">
                <a16:creationId xmlns:a16="http://schemas.microsoft.com/office/drawing/2014/main" id="{62F9F347-F653-1F6B-01E6-8C203B9EB793}"/>
              </a:ext>
            </a:extLst>
          </p:cNvPr>
          <p:cNvSpPr txBox="1"/>
          <p:nvPr/>
        </p:nvSpPr>
        <p:spPr>
          <a:xfrm>
            <a:off x="9499776" y="3939639"/>
            <a:ext cx="2014154" cy="307777"/>
          </a:xfrm>
          <a:prstGeom prst="rect">
            <a:avLst/>
          </a:prstGeom>
          <a:noFill/>
        </p:spPr>
        <p:txBody>
          <a:bodyPr vert="horz" wrap="square" lIns="0" tIns="0" rIns="0" bIns="0" rtlCol="0" anchor="ctr">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2000" u="none" strike="noStrike" kern="1200" cap="none" spc="0" normalizeH="0" baseline="0" noProof="0">
                <a:ln>
                  <a:noFill/>
                </a:ln>
                <a:effectLst>
                  <a:outerShdw blurRad="38100" dist="38100" dir="2700000" algn="tl">
                    <a:srgbClr val="000000">
                      <a:alpha val="43137"/>
                    </a:srgbClr>
                  </a:outerShdw>
                </a:effectLst>
                <a:uLnTx/>
                <a:uFillTx/>
                <a:latin typeface="Segoe UI" panose="020B0502040204020203" pitchFamily="34" charset="0"/>
                <a:cs typeface="Segoe UI" panose="020B0502040204020203" pitchFamily="34" charset="0"/>
              </a:rPr>
              <a:t>Tutor agent</a:t>
            </a:r>
          </a:p>
        </p:txBody>
      </p:sp>
      <p:sp>
        <p:nvSpPr>
          <p:cNvPr id="36" name="Graphic 2915">
            <a:extLst>
              <a:ext uri="{FF2B5EF4-FFF2-40B4-BE49-F238E27FC236}">
                <a16:creationId xmlns:a16="http://schemas.microsoft.com/office/drawing/2014/main" id="{E768C717-449A-9CC6-07A6-EFDE51E7CF4B}"/>
              </a:ext>
              <a:ext uri="{C183D7F6-B498-43B3-948B-1728B52AA6E4}">
                <adec:decorative xmlns:adec="http://schemas.microsoft.com/office/drawing/2017/decorative" val="1"/>
              </a:ext>
            </a:extLst>
          </p:cNvPr>
          <p:cNvSpPr>
            <a:spLocks/>
          </p:cNvSpPr>
          <p:nvPr/>
        </p:nvSpPr>
        <p:spPr>
          <a:xfrm flipH="1">
            <a:off x="4539636" y="5026825"/>
            <a:ext cx="723999" cy="986972"/>
          </a:xfrm>
          <a:custGeom>
            <a:avLst/>
            <a:gdLst>
              <a:gd name="connsiteX0" fmla="*/ 363810 w 724269"/>
              <a:gd name="connsiteY0" fmla="*/ 16323 h 983935"/>
              <a:gd name="connsiteX1" fmla="*/ 10143 w 724269"/>
              <a:gd name="connsiteY1" fmla="*/ 463244 h 983935"/>
              <a:gd name="connsiteX2" fmla="*/ 10143 w 724269"/>
              <a:gd name="connsiteY2" fmla="*/ 520691 h 983935"/>
              <a:gd name="connsiteX3" fmla="*/ 363810 w 724269"/>
              <a:gd name="connsiteY3" fmla="*/ 967612 h 983935"/>
              <a:gd name="connsiteX4" fmla="*/ 398507 w 724269"/>
              <a:gd name="connsiteY4" fmla="*/ 983935 h 983935"/>
              <a:gd name="connsiteX5" fmla="*/ 681003 w 724269"/>
              <a:gd name="connsiteY5" fmla="*/ 983935 h 983935"/>
              <a:gd name="connsiteX6" fmla="*/ 715700 w 724269"/>
              <a:gd name="connsiteY6" fmla="*/ 920415 h 983935"/>
              <a:gd name="connsiteX7" fmla="*/ 395228 w 724269"/>
              <a:gd name="connsiteY7" fmla="*/ 515503 h 983935"/>
              <a:gd name="connsiteX8" fmla="*/ 395228 w 724269"/>
              <a:gd name="connsiteY8" fmla="*/ 468306 h 983935"/>
              <a:gd name="connsiteX9" fmla="*/ 715837 w 724269"/>
              <a:gd name="connsiteY9" fmla="*/ 63521 h 983935"/>
              <a:gd name="connsiteX10" fmla="*/ 681140 w 724269"/>
              <a:gd name="connsiteY10" fmla="*/ 0 h 983935"/>
              <a:gd name="connsiteX11" fmla="*/ 398643 w 724269"/>
              <a:gd name="connsiteY11" fmla="*/ 0 h 983935"/>
              <a:gd name="connsiteX12" fmla="*/ 363946 w 724269"/>
              <a:gd name="connsiteY12" fmla="*/ 16323 h 98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24269" h="983935">
                <a:moveTo>
                  <a:pt x="363810" y="16323"/>
                </a:moveTo>
                <a:lnTo>
                  <a:pt x="10143" y="463244"/>
                </a:lnTo>
                <a:cubicBezTo>
                  <a:pt x="-3381" y="480326"/>
                  <a:pt x="-3381" y="503609"/>
                  <a:pt x="10143" y="520691"/>
                </a:cubicBezTo>
                <a:lnTo>
                  <a:pt x="363810" y="967612"/>
                </a:lnTo>
                <a:cubicBezTo>
                  <a:pt x="371869" y="977862"/>
                  <a:pt x="384846" y="983935"/>
                  <a:pt x="398507" y="983935"/>
                </a:cubicBezTo>
                <a:lnTo>
                  <a:pt x="681003" y="983935"/>
                </a:lnTo>
                <a:cubicBezTo>
                  <a:pt x="716247" y="983935"/>
                  <a:pt x="736601" y="946861"/>
                  <a:pt x="715700" y="920415"/>
                </a:cubicBezTo>
                <a:lnTo>
                  <a:pt x="395228" y="515503"/>
                </a:lnTo>
                <a:cubicBezTo>
                  <a:pt x="384163" y="501458"/>
                  <a:pt x="384163" y="482351"/>
                  <a:pt x="395228" y="468306"/>
                </a:cubicBezTo>
                <a:lnTo>
                  <a:pt x="715837" y="63521"/>
                </a:lnTo>
                <a:cubicBezTo>
                  <a:pt x="736737" y="37201"/>
                  <a:pt x="716383" y="0"/>
                  <a:pt x="681140" y="0"/>
                </a:cubicBezTo>
                <a:lnTo>
                  <a:pt x="398643" y="0"/>
                </a:lnTo>
                <a:cubicBezTo>
                  <a:pt x="384983" y="0"/>
                  <a:pt x="372006" y="6074"/>
                  <a:pt x="363946" y="16323"/>
                </a:cubicBezTo>
                <a:close/>
              </a:path>
            </a:pathLst>
          </a:custGeom>
          <a:gradFill>
            <a:gsLst>
              <a:gs pos="0">
                <a:srgbClr val="3EA39A">
                  <a:alpha val="19000"/>
                </a:srgbClr>
              </a:gs>
              <a:gs pos="98000">
                <a:srgbClr val="1276C1">
                  <a:alpha val="19000"/>
                </a:srgbClr>
              </a:gs>
            </a:gsLst>
            <a:lin ang="4200000" scaled="0"/>
          </a:gradFill>
          <a:ln w="19050" cap="flat" cmpd="sng" algn="ctr">
            <a:noFill/>
            <a:prstDash val="solid"/>
            <a:miter lim="800000"/>
          </a:ln>
          <a:effectLst>
            <a:outerShdw blurRad="50800" dist="38100" dir="2700000" algn="tl" rotWithShape="0">
              <a:prstClr val="black">
                <a:alpha val="40000"/>
              </a:prstClr>
            </a:outerShdw>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0" cap="none" spc="0" normalizeH="0" baseline="0" noProof="0">
              <a:ln>
                <a:noFill/>
              </a:ln>
              <a:solidFill>
                <a:prstClr val="white"/>
              </a:solidFill>
              <a:effectLst>
                <a:outerShdw blurRad="254000" dist="38100" dir="2700000" algn="tl" rotWithShape="0">
                  <a:prstClr val="black">
                    <a:alpha val="20000"/>
                  </a:prstClr>
                </a:outerShdw>
              </a:effectLst>
              <a:uLnTx/>
              <a:uFillTx/>
              <a:latin typeface="Segoe UI Semibold"/>
              <a:ea typeface="+mn-ea"/>
              <a:cs typeface="Segoe UI Semibold"/>
            </a:endParaRPr>
          </a:p>
        </p:txBody>
      </p:sp>
    </p:spTree>
    <p:extLst>
      <p:ext uri="{BB962C8B-B14F-4D97-AF65-F5344CB8AC3E}">
        <p14:creationId xmlns:p14="http://schemas.microsoft.com/office/powerpoint/2010/main" val="3208124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fade">
                                      <p:cBhvr>
                                        <p:cTn id="11" dur="500"/>
                                        <p:tgtEl>
                                          <p:spTgt spid="36"/>
                                        </p:tgtEl>
                                      </p:cBhvr>
                                    </p:animEffect>
                                  </p:childTnLst>
                                </p:cTn>
                              </p:par>
                              <p:par>
                                <p:cTn id="12" presetID="10" presetClass="entr" presetSubtype="0" fill="hold" grpId="0" nodeType="withEffect">
                                  <p:stCondLst>
                                    <p:cond delay="20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grpId="0" nodeType="withEffect">
                                  <p:stCondLst>
                                    <p:cond delay="40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80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animBg="1"/>
      <p:bldP spid="20" grpId="0" animBg="1"/>
      <p:bldP spid="21" grpId="0" animBg="1"/>
      <p:bldP spid="22" grpId="0"/>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53BE9F7-FF93-8565-A3CA-0E41CE2F25E7}"/>
              </a:ext>
              <a:ext uri="{C183D7F6-B498-43B3-948B-1728B52AA6E4}">
                <adec:decorative xmlns:adec="http://schemas.microsoft.com/office/drawing/2017/decorative" val="1"/>
              </a:ext>
            </a:extLst>
          </p:cNvPr>
          <p:cNvSpPr>
            <a:spLocks/>
          </p:cNvSpPr>
          <p:nvPr/>
        </p:nvSpPr>
        <p:spPr bwMode="auto">
          <a:xfrm>
            <a:off x="5969000" y="1980642"/>
            <a:ext cx="6100472" cy="3785158"/>
          </a:xfrm>
          <a:prstGeom prst="roundRect">
            <a:avLst>
              <a:gd name="adj" fmla="val 31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6" name="Picture 15">
            <a:extLst>
              <a:ext uri="{FF2B5EF4-FFF2-40B4-BE49-F238E27FC236}">
                <a16:creationId xmlns:a16="http://schemas.microsoft.com/office/drawing/2014/main" id="{99F50B2D-D345-9674-E0EF-42FB35E137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04292" y="1863393"/>
            <a:ext cx="7246323" cy="4338563"/>
          </a:xfrm>
          <a:prstGeom prst="rect">
            <a:avLst/>
          </a:prstGeom>
        </p:spPr>
      </p:pic>
      <p:sp>
        <p:nvSpPr>
          <p:cNvPr id="12" name="TextBox 11">
            <a:extLst>
              <a:ext uri="{FF2B5EF4-FFF2-40B4-BE49-F238E27FC236}">
                <a16:creationId xmlns:a16="http://schemas.microsoft.com/office/drawing/2014/main" id="{3483EC10-A07B-1B21-58AB-47E26BEE5B18}"/>
              </a:ext>
            </a:extLst>
          </p:cNvPr>
          <p:cNvSpPr txBox="1"/>
          <p:nvPr/>
        </p:nvSpPr>
        <p:spPr>
          <a:xfrm>
            <a:off x="7185025" y="2421871"/>
            <a:ext cx="4884447"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800" dirty="0">
                <a:ln w="3175">
                  <a:noFill/>
                </a:ln>
                <a:gradFill>
                  <a:gsLst>
                    <a:gs pos="0">
                      <a:srgbClr val="D59ED7"/>
                    </a:gs>
                    <a:gs pos="80000">
                      <a:srgbClr val="8DC8E8"/>
                    </a:gs>
                  </a:gsLst>
                  <a:path path="circle">
                    <a:fillToRect l="100000" t="100000"/>
                  </a:path>
                </a:gradFill>
                <a:cs typeface="Segoe UI" pitchFamily="34" charset="0"/>
              </a:rPr>
              <a:t>Collaboration-focused</a:t>
            </a:r>
            <a:r>
              <a:rPr lang="en-US" sz="1800" dirty="0">
                <a:solidFill>
                  <a:schemeClr val="tx1"/>
                </a:solidFill>
              </a:rPr>
              <a:t> AI assisting teams</a:t>
            </a:r>
          </a:p>
        </p:txBody>
      </p:sp>
      <p:sp>
        <p:nvSpPr>
          <p:cNvPr id="13" name="TextBox 12">
            <a:extLst>
              <a:ext uri="{FF2B5EF4-FFF2-40B4-BE49-F238E27FC236}">
                <a16:creationId xmlns:a16="http://schemas.microsoft.com/office/drawing/2014/main" id="{73EB7D09-65C7-9446-D94C-30E74B0301CF}"/>
              </a:ext>
            </a:extLst>
          </p:cNvPr>
          <p:cNvSpPr txBox="1"/>
          <p:nvPr/>
        </p:nvSpPr>
        <p:spPr>
          <a:xfrm>
            <a:off x="7185025" y="3265564"/>
            <a:ext cx="4884447"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800" dirty="0">
                <a:solidFill>
                  <a:schemeClr val="tx1"/>
                </a:solidFill>
              </a:rPr>
              <a:t>Understands </a:t>
            </a:r>
            <a:r>
              <a:rPr lang="en-US" sz="1800" dirty="0">
                <a:ln w="3175">
                  <a:noFill/>
                </a:ln>
                <a:gradFill>
                  <a:gsLst>
                    <a:gs pos="0">
                      <a:srgbClr val="D59ED7"/>
                    </a:gs>
                    <a:gs pos="80000">
                      <a:srgbClr val="8DC8E8"/>
                    </a:gs>
                  </a:gsLst>
                  <a:path path="circle">
                    <a:fillToRect l="100000" t="100000"/>
                  </a:path>
                </a:gradFill>
                <a:cs typeface="Segoe UI" pitchFamily="34" charset="0"/>
              </a:rPr>
              <a:t>group context &amp; team goals</a:t>
            </a:r>
            <a:endParaRPr lang="en-US" sz="1800" dirty="0">
              <a:solidFill>
                <a:schemeClr val="tx1"/>
              </a:solidFill>
            </a:endParaRPr>
          </a:p>
        </p:txBody>
      </p:sp>
      <p:sp>
        <p:nvSpPr>
          <p:cNvPr id="14" name="TextBox 13">
            <a:extLst>
              <a:ext uri="{FF2B5EF4-FFF2-40B4-BE49-F238E27FC236}">
                <a16:creationId xmlns:a16="http://schemas.microsoft.com/office/drawing/2014/main" id="{75F9DF65-EE4A-DE7F-109A-314CB75F2D8A}"/>
              </a:ext>
            </a:extLst>
          </p:cNvPr>
          <p:cNvSpPr txBox="1"/>
          <p:nvPr/>
        </p:nvSpPr>
        <p:spPr>
          <a:xfrm>
            <a:off x="7185025" y="4070237"/>
            <a:ext cx="4418711"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800">
                <a:solidFill>
                  <a:schemeClr val="tx1"/>
                </a:solidFill>
              </a:rPr>
              <a:t>Executes </a:t>
            </a:r>
            <a:r>
              <a:rPr lang="en-US" sz="1800">
                <a:ln w="3175">
                  <a:noFill/>
                </a:ln>
                <a:gradFill>
                  <a:gsLst>
                    <a:gs pos="0">
                      <a:srgbClr val="D59ED7"/>
                    </a:gs>
                    <a:gs pos="80000">
                      <a:srgbClr val="8DC8E8"/>
                    </a:gs>
                  </a:gsLst>
                  <a:path path="circle">
                    <a:fillToRect l="100000" t="100000"/>
                  </a:path>
                </a:gradFill>
                <a:cs typeface="Segoe UI" pitchFamily="34" charset="0"/>
              </a:rPr>
              <a:t>long-running tasks </a:t>
            </a:r>
            <a:r>
              <a:rPr lang="en-US" sz="1800">
                <a:solidFill>
                  <a:schemeClr val="tx1"/>
                </a:solidFill>
              </a:rPr>
              <a:t>notifying teams when actions are necessary</a:t>
            </a:r>
          </a:p>
        </p:txBody>
      </p:sp>
      <p:sp>
        <p:nvSpPr>
          <p:cNvPr id="17" name="TextBox 16">
            <a:extLst>
              <a:ext uri="{FF2B5EF4-FFF2-40B4-BE49-F238E27FC236}">
                <a16:creationId xmlns:a16="http://schemas.microsoft.com/office/drawing/2014/main" id="{18725162-8884-0915-AB6D-096743EB6AC4}"/>
              </a:ext>
            </a:extLst>
          </p:cNvPr>
          <p:cNvSpPr txBox="1"/>
          <p:nvPr/>
        </p:nvSpPr>
        <p:spPr>
          <a:xfrm>
            <a:off x="7185025" y="4977853"/>
            <a:ext cx="4884447"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800">
                <a:ln w="3175">
                  <a:noFill/>
                </a:ln>
                <a:gradFill>
                  <a:gsLst>
                    <a:gs pos="0">
                      <a:srgbClr val="D59ED7"/>
                    </a:gs>
                    <a:gs pos="80000">
                      <a:srgbClr val="8DC8E8"/>
                    </a:gs>
                  </a:gsLst>
                  <a:path path="circle">
                    <a:fillToRect l="100000" t="100000"/>
                  </a:path>
                </a:gradFill>
                <a:cs typeface="Segoe UI" pitchFamily="34" charset="0"/>
              </a:rPr>
              <a:t>Proactivity &amp; coordination </a:t>
            </a:r>
            <a:r>
              <a:rPr lang="en-US" sz="1800">
                <a:solidFill>
                  <a:schemeClr val="tx1"/>
                </a:solidFill>
              </a:rPr>
              <a:t>with agents and team members enhancing group productivity</a:t>
            </a:r>
          </a:p>
        </p:txBody>
      </p:sp>
      <p:grpSp>
        <p:nvGrpSpPr>
          <p:cNvPr id="24" name="Group 23">
            <a:extLst>
              <a:ext uri="{FF2B5EF4-FFF2-40B4-BE49-F238E27FC236}">
                <a16:creationId xmlns:a16="http://schemas.microsoft.com/office/drawing/2014/main" id="{62C5718D-1E7E-4939-CCF0-0D645C6A686E}"/>
              </a:ext>
              <a:ext uri="{C183D7F6-B498-43B3-948B-1728B52AA6E4}">
                <adec:decorative xmlns:adec="http://schemas.microsoft.com/office/drawing/2017/decorative" val="1"/>
              </a:ext>
            </a:extLst>
          </p:cNvPr>
          <p:cNvGrpSpPr/>
          <p:nvPr/>
        </p:nvGrpSpPr>
        <p:grpSpPr>
          <a:xfrm>
            <a:off x="6217604" y="3135142"/>
            <a:ext cx="537845" cy="537845"/>
            <a:chOff x="6242051" y="3216218"/>
            <a:chExt cx="488950" cy="488950"/>
          </a:xfrm>
        </p:grpSpPr>
        <p:sp>
          <p:nvSpPr>
            <p:cNvPr id="7" name="Oval 6">
              <a:extLst>
                <a:ext uri="{FF2B5EF4-FFF2-40B4-BE49-F238E27FC236}">
                  <a16:creationId xmlns:a16="http://schemas.microsoft.com/office/drawing/2014/main" id="{C7870041-145C-FD80-6B15-4A3FE8F6212A}"/>
                </a:ext>
                <a:ext uri="{C183D7F6-B498-43B3-948B-1728B52AA6E4}">
                  <adec:decorative xmlns:adec="http://schemas.microsoft.com/office/drawing/2017/decorative" val="1"/>
                </a:ext>
              </a:extLst>
            </p:cNvPr>
            <p:cNvSpPr/>
            <p:nvPr/>
          </p:nvSpPr>
          <p:spPr bwMode="auto">
            <a:xfrm>
              <a:off x="6242051" y="3216218"/>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27" name="Graphic 26">
              <a:extLst>
                <a:ext uri="{FF2B5EF4-FFF2-40B4-BE49-F238E27FC236}">
                  <a16:creationId xmlns:a16="http://schemas.microsoft.com/office/drawing/2014/main" id="{2A64067A-D845-B5A0-4DFD-64C2191375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1953" y="3296120"/>
              <a:ext cx="329147" cy="329147"/>
            </a:xfrm>
            <a:prstGeom prst="rect">
              <a:avLst/>
            </a:prstGeom>
          </p:spPr>
        </p:pic>
      </p:grpSp>
      <p:sp>
        <p:nvSpPr>
          <p:cNvPr id="18" name="Title 10">
            <a:extLst>
              <a:ext uri="{FF2B5EF4-FFF2-40B4-BE49-F238E27FC236}">
                <a16:creationId xmlns:a16="http://schemas.microsoft.com/office/drawing/2014/main" id="{F4F10AD6-10F8-641F-AAB9-BE39FB6EA476}"/>
              </a:ext>
            </a:extLst>
          </p:cNvPr>
          <p:cNvSpPr txBox="1">
            <a:spLocks/>
          </p:cNvSpPr>
          <p:nvPr/>
        </p:nvSpPr>
        <p:spPr>
          <a:xfrm>
            <a:off x="588263" y="651259"/>
            <a:ext cx="11018520" cy="677108"/>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4400"/>
              <a:t>Collaborative agents</a:t>
            </a:r>
          </a:p>
        </p:txBody>
      </p:sp>
      <p:grpSp>
        <p:nvGrpSpPr>
          <p:cNvPr id="33" name="Group 32">
            <a:extLst>
              <a:ext uri="{FF2B5EF4-FFF2-40B4-BE49-F238E27FC236}">
                <a16:creationId xmlns:a16="http://schemas.microsoft.com/office/drawing/2014/main" id="{50BEC188-4F0E-18F4-F94D-0A2DC5C96BF8}"/>
              </a:ext>
            </a:extLst>
          </p:cNvPr>
          <p:cNvGrpSpPr/>
          <p:nvPr/>
        </p:nvGrpSpPr>
        <p:grpSpPr>
          <a:xfrm>
            <a:off x="6215861" y="3138355"/>
            <a:ext cx="541329" cy="541329"/>
            <a:chOff x="5672961" y="3560684"/>
            <a:chExt cx="541329" cy="541329"/>
          </a:xfrm>
        </p:grpSpPr>
        <p:pic>
          <p:nvPicPr>
            <p:cNvPr id="34" name="Picture 33" descr="A blue circle with a black background&#10;&#10;Description automatically generated">
              <a:extLst>
                <a:ext uri="{FF2B5EF4-FFF2-40B4-BE49-F238E27FC236}">
                  <a16:creationId xmlns:a16="http://schemas.microsoft.com/office/drawing/2014/main" id="{C873B9D8-9A73-E098-2030-DC1D01025EA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72961" y="3560684"/>
              <a:ext cx="541329" cy="541329"/>
            </a:xfrm>
            <a:prstGeom prst="rect">
              <a:avLst/>
            </a:prstGeom>
          </p:spPr>
        </p:pic>
        <p:pic>
          <p:nvPicPr>
            <p:cNvPr id="35" name="Graphic 34" descr="Chat with solid fill">
              <a:extLst>
                <a:ext uri="{FF2B5EF4-FFF2-40B4-BE49-F238E27FC236}">
                  <a16:creationId xmlns:a16="http://schemas.microsoft.com/office/drawing/2014/main" id="{CE97E2A8-5591-60A3-0B74-E2476F7769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10043" y="3610165"/>
              <a:ext cx="467164" cy="467164"/>
            </a:xfrm>
            <a:prstGeom prst="rect">
              <a:avLst/>
            </a:prstGeom>
          </p:spPr>
        </p:pic>
      </p:grpSp>
      <p:pic>
        <p:nvPicPr>
          <p:cNvPr id="36" name="Picture 35" descr="A blue circle with a black background&#10;&#10;Description automatically generated">
            <a:extLst>
              <a:ext uri="{FF2B5EF4-FFF2-40B4-BE49-F238E27FC236}">
                <a16:creationId xmlns:a16="http://schemas.microsoft.com/office/drawing/2014/main" id="{8D128DD0-39B4-9BA5-D044-2109D4FB748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14120" y="2275618"/>
            <a:ext cx="541329" cy="541329"/>
          </a:xfrm>
          <a:prstGeom prst="rect">
            <a:avLst/>
          </a:prstGeom>
        </p:spPr>
      </p:pic>
      <p:pic>
        <p:nvPicPr>
          <p:cNvPr id="37" name="Graphic 36" descr="Users with solid fill">
            <a:extLst>
              <a:ext uri="{FF2B5EF4-FFF2-40B4-BE49-F238E27FC236}">
                <a16:creationId xmlns:a16="http://schemas.microsoft.com/office/drawing/2014/main" id="{30945AD8-D37A-29E7-91D2-5FF277DE39F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56184" y="2317682"/>
            <a:ext cx="457200" cy="457200"/>
          </a:xfrm>
          <a:prstGeom prst="rect">
            <a:avLst/>
          </a:prstGeom>
        </p:spPr>
      </p:pic>
      <p:grpSp>
        <p:nvGrpSpPr>
          <p:cNvPr id="41" name="Group 40">
            <a:extLst>
              <a:ext uri="{FF2B5EF4-FFF2-40B4-BE49-F238E27FC236}">
                <a16:creationId xmlns:a16="http://schemas.microsoft.com/office/drawing/2014/main" id="{3B6C866D-C5B1-B068-767F-0D0E66E75F43}"/>
              </a:ext>
              <a:ext uri="{C183D7F6-B498-43B3-948B-1728B52AA6E4}">
                <adec:decorative xmlns:adec="http://schemas.microsoft.com/office/drawing/2017/decorative" val="1"/>
              </a:ext>
            </a:extLst>
          </p:cNvPr>
          <p:cNvGrpSpPr/>
          <p:nvPr/>
        </p:nvGrpSpPr>
        <p:grpSpPr>
          <a:xfrm>
            <a:off x="6217604" y="4059237"/>
            <a:ext cx="537845" cy="537845"/>
            <a:chOff x="6242051" y="5103475"/>
            <a:chExt cx="488950" cy="488950"/>
          </a:xfrm>
        </p:grpSpPr>
        <p:sp>
          <p:nvSpPr>
            <p:cNvPr id="42" name="Oval 41">
              <a:extLst>
                <a:ext uri="{FF2B5EF4-FFF2-40B4-BE49-F238E27FC236}">
                  <a16:creationId xmlns:a16="http://schemas.microsoft.com/office/drawing/2014/main" id="{E50F800B-EDA6-6255-3BE4-ADFE8E43CF82}"/>
                </a:ext>
                <a:ext uri="{C183D7F6-B498-43B3-948B-1728B52AA6E4}">
                  <adec:decorative xmlns:adec="http://schemas.microsoft.com/office/drawing/2017/decorative" val="1"/>
                </a:ext>
              </a:extLst>
            </p:cNvPr>
            <p:cNvSpPr/>
            <p:nvPr/>
          </p:nvSpPr>
          <p:spPr bwMode="auto">
            <a:xfrm>
              <a:off x="6242051" y="5103475"/>
              <a:ext cx="488950" cy="4889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400"/>
              <a:endParaRPr lang="en-US" sz="1800" b="1">
                <a:gradFill>
                  <a:gsLst>
                    <a:gs pos="23776">
                      <a:srgbClr val="FFFFFF"/>
                    </a:gs>
                    <a:gs pos="42000">
                      <a:srgbClr val="FFFFFF"/>
                    </a:gs>
                  </a:gsLst>
                  <a:path path="circle">
                    <a:fillToRect l="100000" t="100000"/>
                  </a:path>
                </a:gradFill>
                <a:latin typeface="Segoe UI Semibold" panose="020F0502020204030204" pitchFamily="34" charset="0"/>
              </a:endParaRPr>
            </a:p>
          </p:txBody>
        </p:sp>
        <p:pic>
          <p:nvPicPr>
            <p:cNvPr id="43" name="Graphic 42">
              <a:extLst>
                <a:ext uri="{FF2B5EF4-FFF2-40B4-BE49-F238E27FC236}">
                  <a16:creationId xmlns:a16="http://schemas.microsoft.com/office/drawing/2014/main" id="{432F4FA5-1BBE-EB9F-6540-88EA063C5B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48223" y="5209647"/>
              <a:ext cx="276606" cy="276606"/>
            </a:xfrm>
            <a:prstGeom prst="rect">
              <a:avLst/>
            </a:prstGeom>
          </p:spPr>
        </p:pic>
      </p:grpSp>
      <p:grpSp>
        <p:nvGrpSpPr>
          <p:cNvPr id="44" name="Group 43">
            <a:extLst>
              <a:ext uri="{FF2B5EF4-FFF2-40B4-BE49-F238E27FC236}">
                <a16:creationId xmlns:a16="http://schemas.microsoft.com/office/drawing/2014/main" id="{AEB77232-B6DC-E59B-E46E-2EBCB2EF2A0A}"/>
              </a:ext>
            </a:extLst>
          </p:cNvPr>
          <p:cNvGrpSpPr/>
          <p:nvPr/>
        </p:nvGrpSpPr>
        <p:grpSpPr>
          <a:xfrm>
            <a:off x="6214119" y="4990522"/>
            <a:ext cx="541329" cy="541329"/>
            <a:chOff x="4655851" y="5486743"/>
            <a:chExt cx="541329" cy="541329"/>
          </a:xfrm>
        </p:grpSpPr>
        <p:pic>
          <p:nvPicPr>
            <p:cNvPr id="45" name="Picture 44" descr="A blue circle with a black background&#10;&#10;Description automatically generated">
              <a:extLst>
                <a:ext uri="{FF2B5EF4-FFF2-40B4-BE49-F238E27FC236}">
                  <a16:creationId xmlns:a16="http://schemas.microsoft.com/office/drawing/2014/main" id="{CC4D9D4E-5CCA-2317-A09F-A049C9B525E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655851" y="5486743"/>
              <a:ext cx="541329" cy="541329"/>
            </a:xfrm>
            <a:prstGeom prst="rect">
              <a:avLst/>
            </a:prstGeom>
          </p:spPr>
        </p:pic>
        <p:pic>
          <p:nvPicPr>
            <p:cNvPr id="46" name="Graphic 45" descr="Influencer outline">
              <a:extLst>
                <a:ext uri="{FF2B5EF4-FFF2-40B4-BE49-F238E27FC236}">
                  <a16:creationId xmlns:a16="http://schemas.microsoft.com/office/drawing/2014/main" id="{27F591A4-44FE-905C-CE4E-B47F197E5B2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00553" y="5513567"/>
              <a:ext cx="457200" cy="457200"/>
            </a:xfrm>
            <a:prstGeom prst="rect">
              <a:avLst/>
            </a:prstGeom>
          </p:spPr>
        </p:pic>
      </p:grpSp>
    </p:spTree>
    <p:extLst>
      <p:ext uri="{BB962C8B-B14F-4D97-AF65-F5344CB8AC3E}">
        <p14:creationId xmlns:p14="http://schemas.microsoft.com/office/powerpoint/2010/main" val="2137105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3366A-3C91-3F19-C1DE-7174CEB07A1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CC7F186-FDB2-7D1C-9751-ACDD257CAC07}"/>
              </a:ext>
            </a:extLst>
          </p:cNvPr>
          <p:cNvSpPr txBox="1"/>
          <p:nvPr/>
        </p:nvSpPr>
        <p:spPr>
          <a:xfrm>
            <a:off x="489857" y="138647"/>
            <a:ext cx="11212286" cy="1591974"/>
          </a:xfrm>
          <a:prstGeom prst="rect">
            <a:avLst/>
          </a:prstGeom>
          <a:noFill/>
          <a:ln/>
        </p:spPr>
        <p:txBody>
          <a:bodyPr wrap="square" lIns="0" tIns="0" rIns="0" bIns="0" rtlCol="0" anchor="ctr"/>
          <a:lstStyle>
            <a:defPPr>
              <a:defRPr lang="en-US"/>
            </a:defPPr>
            <a:lvl1pPr>
              <a:lnSpc>
                <a:spcPts val="6076"/>
              </a:lnSpc>
              <a:defRPr sz="4500" kern="0" spc="-25">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anose="020B0502040204020203" pitchFamily="34" charset="0"/>
                <a:ea typeface="Segoe UI Semibold" pitchFamily="34" charset="-122"/>
                <a:cs typeface="Segoe UI Semibold" panose="020B0502040204020203" pitchFamily="34" charset="0"/>
              </a:defRPr>
            </a:lvl1pPr>
          </a:lstStyle>
          <a:p>
            <a:pPr algn="ctr">
              <a:lnSpc>
                <a:spcPct val="123307"/>
              </a:lnSpc>
            </a:pPr>
            <a:r>
              <a:rPr lang="en-US" sz="4400" kern="1200" spc="-50">
                <a:ln w="3175">
                  <a:noFill/>
                </a:ln>
                <a:solidFill>
                  <a:schemeClr val="tx1"/>
                </a:solidFill>
                <a:latin typeface="+mj-lt"/>
                <a:ea typeface="+mn-ea"/>
                <a:cs typeface="Segoe UI" pitchFamily="34" charset="0"/>
              </a:rPr>
              <a:t>Agents as Teammates</a:t>
            </a:r>
          </a:p>
        </p:txBody>
      </p:sp>
      <p:pic>
        <p:nvPicPr>
          <p:cNvPr id="3" name="Image 4" descr="preencoded.png">
            <a:extLst>
              <a:ext uri="{FF2B5EF4-FFF2-40B4-BE49-F238E27FC236}">
                <a16:creationId xmlns:a16="http://schemas.microsoft.com/office/drawing/2014/main" id="{D9A7AE95-B812-9CF7-8BF4-5D3A7D930B9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2406650"/>
            <a:ext cx="133350" cy="2044700"/>
          </a:xfrm>
          <a:prstGeom prst="rect">
            <a:avLst/>
          </a:prstGeom>
        </p:spPr>
      </p:pic>
      <p:pic>
        <p:nvPicPr>
          <p:cNvPr id="13" name="Graphic 6" descr="Teams AI &#10;Library&#10;">
            <a:extLst>
              <a:ext uri="{FF2B5EF4-FFF2-40B4-BE49-F238E27FC236}">
                <a16:creationId xmlns:a16="http://schemas.microsoft.com/office/drawing/2014/main" id="{930B59D1-A4ED-E116-4D7E-A7B465C4B27D}"/>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8943522" y="520699"/>
            <a:ext cx="798416" cy="743836"/>
          </a:xfrm>
          <a:prstGeom prst="rect">
            <a:avLst/>
          </a:prstGeom>
          <a:effectLst/>
        </p:spPr>
      </p:pic>
      <p:sp>
        <p:nvSpPr>
          <p:cNvPr id="23" name="Text 1">
            <a:extLst>
              <a:ext uri="{FF2B5EF4-FFF2-40B4-BE49-F238E27FC236}">
                <a16:creationId xmlns:a16="http://schemas.microsoft.com/office/drawing/2014/main" id="{79E72109-D2FB-5F9A-ABA6-42F41436D9BE}"/>
              </a:ext>
            </a:extLst>
          </p:cNvPr>
          <p:cNvSpPr>
            <a:spLocks/>
          </p:cNvSpPr>
          <p:nvPr/>
        </p:nvSpPr>
        <p:spPr>
          <a:xfrm>
            <a:off x="1192989" y="4438649"/>
            <a:ext cx="2899642" cy="1669679"/>
          </a:xfrm>
          <a:prstGeom prst="rect">
            <a:avLst/>
          </a:prstGeom>
          <a:noFill/>
          <a:ln/>
        </p:spPr>
        <p:txBody>
          <a:bodyPr wrap="square" lIns="0" tIns="0" rIns="0" bIns="0" rtlCol="0" anchor="t">
            <a:noAutofit/>
          </a:bodyPr>
          <a:lstStyle/>
          <a:p>
            <a:pPr marL="0" marR="0" lvl="0" indent="0" defTabSz="914400" eaLnBrk="1" fontAlgn="auto" latinLnBrk="0" hangingPunct="1">
              <a:lnSpc>
                <a:spcPct val="100000"/>
              </a:lnSpc>
              <a:spcBef>
                <a:spcPts val="0"/>
              </a:spcBef>
              <a:spcAft>
                <a:spcPts val="1200"/>
              </a:spcAft>
              <a:buClrTx/>
              <a:buSzTx/>
              <a:buFontTx/>
              <a:buNone/>
              <a:tabLst/>
              <a:defRPr/>
            </a:pPr>
            <a:r>
              <a:rPr lang="en-US" sz="1600" kern="0">
                <a:solidFill>
                  <a:srgbClr val="000000"/>
                </a:solidFill>
              </a:rPr>
              <a:t>Group Chats</a:t>
            </a:r>
            <a:endParaRPr kumimoji="0" lang="en-US" sz="1600" b="0" i="0" u="none" strike="noStrike" kern="0" cap="none" spc="0" normalizeH="0" baseline="0" noProof="0">
              <a:ln>
                <a:noFill/>
              </a:ln>
              <a:solidFill>
                <a:srgbClr val="000000"/>
              </a:solidFill>
              <a:effectLst/>
              <a:uLnTx/>
              <a:uFillTx/>
            </a:endParaRPr>
          </a:p>
        </p:txBody>
      </p:sp>
      <p:sp>
        <p:nvSpPr>
          <p:cNvPr id="25" name="Text 1">
            <a:extLst>
              <a:ext uri="{FF2B5EF4-FFF2-40B4-BE49-F238E27FC236}">
                <a16:creationId xmlns:a16="http://schemas.microsoft.com/office/drawing/2014/main" id="{9526D989-B42F-D9E8-1043-AC1CB0A2DFD5}"/>
              </a:ext>
            </a:extLst>
          </p:cNvPr>
          <p:cNvSpPr>
            <a:spLocks/>
          </p:cNvSpPr>
          <p:nvPr/>
        </p:nvSpPr>
        <p:spPr>
          <a:xfrm>
            <a:off x="6588125" y="5273488"/>
            <a:ext cx="5289550" cy="1669680"/>
          </a:xfrm>
          <a:prstGeom prst="rect">
            <a:avLst/>
          </a:prstGeom>
          <a:noFill/>
          <a:ln/>
        </p:spPr>
        <p:txBody>
          <a:bodyPr wrap="square" lIns="0" tIns="0" rIns="0" bIns="0" rtlCol="0" anchor="t">
            <a:noAutofit/>
          </a:bodyPr>
          <a:lstStyle/>
          <a:p>
            <a:r>
              <a:rPr lang="en-US" dirty="0"/>
              <a:t>Empower your team with the insights and confidence to move forward, reducing follow-ups.</a:t>
            </a:r>
          </a:p>
        </p:txBody>
      </p:sp>
      <p:pic>
        <p:nvPicPr>
          <p:cNvPr id="12" name="Picture 11">
            <a:extLst>
              <a:ext uri="{FF2B5EF4-FFF2-40B4-BE49-F238E27FC236}">
                <a16:creationId xmlns:a16="http://schemas.microsoft.com/office/drawing/2014/main" id="{C5DE20FC-9744-DEC2-2296-38824D00C73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112810" y="2321523"/>
            <a:ext cx="3059999" cy="1828800"/>
          </a:xfrm>
          <a:prstGeom prst="roundRect">
            <a:avLst>
              <a:gd name="adj" fmla="val 3869"/>
            </a:avLst>
          </a:prstGeom>
          <a:solidFill>
            <a:srgbClr val="FFFFFF">
              <a:shade val="85000"/>
            </a:srgbClr>
          </a:solidFill>
          <a:ln>
            <a:noFill/>
          </a:ln>
          <a:effectLst/>
        </p:spPr>
      </p:pic>
      <p:sp>
        <p:nvSpPr>
          <p:cNvPr id="26" name="TextBox 25">
            <a:extLst>
              <a:ext uri="{FF2B5EF4-FFF2-40B4-BE49-F238E27FC236}">
                <a16:creationId xmlns:a16="http://schemas.microsoft.com/office/drawing/2014/main" id="{73DDCD30-98BE-C5C8-BE13-005E4E4D7F04}"/>
              </a:ext>
            </a:extLst>
          </p:cNvPr>
          <p:cNvSpPr txBox="1"/>
          <p:nvPr/>
        </p:nvSpPr>
        <p:spPr>
          <a:xfrm>
            <a:off x="994297" y="1765299"/>
            <a:ext cx="3326933" cy="40011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ern="0" spc="-25">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defRPr>
            </a:lvl1pPr>
          </a:lstStyle>
          <a:p>
            <a:r>
              <a:rPr lang="en-US" sz="2000">
                <a:solidFill>
                  <a:schemeClr val="tx1"/>
                </a:solidFill>
              </a:rPr>
              <a:t>Group Chats</a:t>
            </a:r>
          </a:p>
        </p:txBody>
      </p:sp>
      <p:sp>
        <p:nvSpPr>
          <p:cNvPr id="27" name="TextBox 26">
            <a:extLst>
              <a:ext uri="{FF2B5EF4-FFF2-40B4-BE49-F238E27FC236}">
                <a16:creationId xmlns:a16="http://schemas.microsoft.com/office/drawing/2014/main" id="{46B31959-12EA-09A4-963B-2A43ADCFEFB1}"/>
              </a:ext>
            </a:extLst>
          </p:cNvPr>
          <p:cNvSpPr txBox="1"/>
          <p:nvPr/>
        </p:nvSpPr>
        <p:spPr>
          <a:xfrm>
            <a:off x="6508300" y="4799153"/>
            <a:ext cx="5118913" cy="369332"/>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ern="0" spc="-25">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defRPr>
            </a:lvl1pPr>
          </a:lstStyle>
          <a:p>
            <a:pPr algn="l"/>
            <a:r>
              <a:rPr lang="en-US" b="1">
                <a:solidFill>
                  <a:schemeClr val="tx1"/>
                </a:solidFill>
              </a:rPr>
              <a:t>Specialized Insights for Faster Decisions </a:t>
            </a:r>
          </a:p>
        </p:txBody>
      </p:sp>
      <p:pic>
        <p:nvPicPr>
          <p:cNvPr id="5" name="Picture 4">
            <a:extLst>
              <a:ext uri="{FF2B5EF4-FFF2-40B4-BE49-F238E27FC236}">
                <a16:creationId xmlns:a16="http://schemas.microsoft.com/office/drawing/2014/main" id="{2B341514-8FCB-BBE5-DC16-F4981B82DC38}"/>
              </a:ext>
            </a:extLst>
          </p:cNvPr>
          <p:cNvPicPr>
            <a:picLocks noChangeAspect="1"/>
          </p:cNvPicPr>
          <p:nvPr/>
        </p:nvPicPr>
        <p:blipFill>
          <a:blip r:embed="rId7" cstate="email">
            <a:extLst>
              <a:ext uri="{28A0092B-C50C-407E-A947-70E740481C1C}">
                <a14:useLocalDpi xmlns:a14="http://schemas.microsoft.com/office/drawing/2010/main"/>
              </a:ext>
            </a:extLst>
          </a:blip>
          <a:srcRect/>
          <a:stretch/>
        </p:blipFill>
        <p:spPr>
          <a:xfrm>
            <a:off x="1029391" y="2335616"/>
            <a:ext cx="3226835" cy="1800614"/>
          </a:xfrm>
          <a:prstGeom prst="roundRect">
            <a:avLst>
              <a:gd name="adj" fmla="val 3869"/>
            </a:avLst>
          </a:prstGeom>
          <a:solidFill>
            <a:srgbClr val="FFFFFF">
              <a:shade val="85000"/>
            </a:srgbClr>
          </a:solidFill>
          <a:ln>
            <a:noFill/>
          </a:ln>
          <a:effectLst/>
        </p:spPr>
      </p:pic>
      <p:sp>
        <p:nvSpPr>
          <p:cNvPr id="4" name="Text 1">
            <a:extLst>
              <a:ext uri="{FF2B5EF4-FFF2-40B4-BE49-F238E27FC236}">
                <a16:creationId xmlns:a16="http://schemas.microsoft.com/office/drawing/2014/main" id="{D1F64B11-E9B1-9185-3B1E-38498A7B6066}"/>
              </a:ext>
            </a:extLst>
          </p:cNvPr>
          <p:cNvSpPr>
            <a:spLocks/>
          </p:cNvSpPr>
          <p:nvPr/>
        </p:nvSpPr>
        <p:spPr>
          <a:xfrm>
            <a:off x="665031" y="5267654"/>
            <a:ext cx="5194207" cy="1513616"/>
          </a:xfrm>
          <a:prstGeom prst="rect">
            <a:avLst/>
          </a:prstGeom>
          <a:noFill/>
          <a:ln/>
        </p:spPr>
        <p:txBody>
          <a:bodyPr wrap="square" lIns="0" tIns="0" rIns="0" bIns="0" rtlCol="0" anchor="t">
            <a:noAutofit/>
          </a:bodyPr>
          <a:lstStyle/>
          <a:p>
            <a:r>
              <a:rPr lang="en-US"/>
              <a:t>Proactive messaging and coordination on business-critical tasks drives alignment and execution.</a:t>
            </a:r>
          </a:p>
        </p:txBody>
      </p:sp>
      <p:sp>
        <p:nvSpPr>
          <p:cNvPr id="7" name="TextBox 6">
            <a:extLst>
              <a:ext uri="{FF2B5EF4-FFF2-40B4-BE49-F238E27FC236}">
                <a16:creationId xmlns:a16="http://schemas.microsoft.com/office/drawing/2014/main" id="{3BC5AB25-FBB4-BE3A-1B89-FC6442B6B3B6}"/>
              </a:ext>
            </a:extLst>
          </p:cNvPr>
          <p:cNvSpPr txBox="1"/>
          <p:nvPr/>
        </p:nvSpPr>
        <p:spPr>
          <a:xfrm>
            <a:off x="560978" y="4796356"/>
            <a:ext cx="5389182" cy="369332"/>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ern="0" spc="-25">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defRPr>
            </a:lvl1pPr>
          </a:lstStyle>
          <a:p>
            <a:pPr algn="l"/>
            <a:r>
              <a:rPr lang="en-US">
                <a:solidFill>
                  <a:schemeClr val="tx1"/>
                </a:solidFill>
              </a:rPr>
              <a:t>Teams Collaborate with Agents to Achieve Goals</a:t>
            </a:r>
          </a:p>
        </p:txBody>
      </p:sp>
      <p:sp>
        <p:nvSpPr>
          <p:cNvPr id="14" name="Rounded Rectangle 7">
            <a:extLst>
              <a:ext uri="{FF2B5EF4-FFF2-40B4-BE49-F238E27FC236}">
                <a16:creationId xmlns:a16="http://schemas.microsoft.com/office/drawing/2014/main" id="{C2A7A1D5-BC6B-948A-4D96-A8EEFF7E338F}"/>
              </a:ext>
            </a:extLst>
          </p:cNvPr>
          <p:cNvSpPr/>
          <p:nvPr/>
        </p:nvSpPr>
        <p:spPr>
          <a:xfrm>
            <a:off x="489857" y="4728731"/>
            <a:ext cx="5389182" cy="1450784"/>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b="1">
              <a:ln w="3175">
                <a:noFill/>
              </a:ln>
              <a:gradFill flip="none" rotWithShape="1">
                <a:gsLst>
                  <a:gs pos="0">
                    <a:srgbClr val="FFA38B"/>
                  </a:gs>
                  <a:gs pos="100000">
                    <a:srgbClr val="D59ED7"/>
                  </a:gs>
                </a:gsLst>
                <a:path path="circle">
                  <a:fillToRect l="100000" t="100000"/>
                </a:path>
                <a:tileRect r="-100000" b="-100000"/>
              </a:gradFill>
              <a:latin typeface="Segoe UI Semibold" panose="020B0502040204020203" pitchFamily="34" charset="0"/>
              <a:cs typeface="Segoe UI" pitchFamily="34" charset="0"/>
            </a:endParaRPr>
          </a:p>
        </p:txBody>
      </p:sp>
      <p:sp>
        <p:nvSpPr>
          <p:cNvPr id="15" name="Rounded Rectangle 7">
            <a:extLst>
              <a:ext uri="{FF2B5EF4-FFF2-40B4-BE49-F238E27FC236}">
                <a16:creationId xmlns:a16="http://schemas.microsoft.com/office/drawing/2014/main" id="{7007D224-E496-2DCE-1CA8-BFCEC1D783C0}"/>
              </a:ext>
            </a:extLst>
          </p:cNvPr>
          <p:cNvSpPr/>
          <p:nvPr/>
        </p:nvSpPr>
        <p:spPr>
          <a:xfrm>
            <a:off x="6489699" y="4728731"/>
            <a:ext cx="5389182" cy="1450784"/>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0" rIns="182880" bIns="7200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2000" b="1">
              <a:ln w="3175">
                <a:noFill/>
              </a:ln>
              <a:gradFill flip="none" rotWithShape="1">
                <a:gsLst>
                  <a:gs pos="0">
                    <a:srgbClr val="FFA38B"/>
                  </a:gs>
                  <a:gs pos="100000">
                    <a:srgbClr val="D59ED7"/>
                  </a:gs>
                </a:gsLst>
                <a:path path="circle">
                  <a:fillToRect l="100000" t="100000"/>
                </a:path>
                <a:tileRect r="-100000" b="-100000"/>
              </a:gradFill>
              <a:latin typeface="Segoe UI Semibold" panose="020B0502040204020203" pitchFamily="34" charset="0"/>
              <a:cs typeface="Segoe UI" pitchFamily="34" charset="0"/>
            </a:endParaRPr>
          </a:p>
        </p:txBody>
      </p:sp>
      <p:grpSp>
        <p:nvGrpSpPr>
          <p:cNvPr id="9" name="Group 8">
            <a:extLst>
              <a:ext uri="{FF2B5EF4-FFF2-40B4-BE49-F238E27FC236}">
                <a16:creationId xmlns:a16="http://schemas.microsoft.com/office/drawing/2014/main" id="{35421F39-E1B2-F523-52F8-786EACA2857A}"/>
              </a:ext>
            </a:extLst>
          </p:cNvPr>
          <p:cNvGrpSpPr/>
          <p:nvPr/>
        </p:nvGrpSpPr>
        <p:grpSpPr>
          <a:xfrm>
            <a:off x="290776" y="1496452"/>
            <a:ext cx="5833352" cy="3492581"/>
            <a:chOff x="290776" y="1496452"/>
            <a:chExt cx="5833352" cy="3492581"/>
          </a:xfrm>
        </p:grpSpPr>
        <p:pic>
          <p:nvPicPr>
            <p:cNvPr id="6" name="Picture 5">
              <a:extLst>
                <a:ext uri="{FF2B5EF4-FFF2-40B4-BE49-F238E27FC236}">
                  <a16:creationId xmlns:a16="http://schemas.microsoft.com/office/drawing/2014/main" id="{22EB56F9-96E8-05BD-162C-70659749E1A5}"/>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90776" y="1496452"/>
              <a:ext cx="5833352" cy="3492581"/>
            </a:xfrm>
            <a:prstGeom prst="rect">
              <a:avLst/>
            </a:prstGeom>
          </p:spPr>
        </p:pic>
        <p:sp>
          <p:nvSpPr>
            <p:cNvPr id="8" name="Rectangle 7">
              <a:extLst>
                <a:ext uri="{FF2B5EF4-FFF2-40B4-BE49-F238E27FC236}">
                  <a16:creationId xmlns:a16="http://schemas.microsoft.com/office/drawing/2014/main" id="{D931520E-962C-F44A-B139-9476055508B9}"/>
                </a:ext>
              </a:extLst>
            </p:cNvPr>
            <p:cNvSpPr/>
            <p:nvPr/>
          </p:nvSpPr>
          <p:spPr bwMode="auto">
            <a:xfrm>
              <a:off x="776253" y="1638204"/>
              <a:ext cx="542720" cy="127095"/>
            </a:xfrm>
            <a:prstGeom prst="rect">
              <a:avLst/>
            </a:prstGeom>
            <a:gradFill flip="none" rotWithShape="1">
              <a:gsLst>
                <a:gs pos="0">
                  <a:srgbClr val="E2EBF0"/>
                </a:gs>
                <a:gs pos="100000">
                  <a:srgbClr val="E5EEF3"/>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pic>
        <p:nvPicPr>
          <p:cNvPr id="18" name="Picture 17">
            <a:extLst>
              <a:ext uri="{FF2B5EF4-FFF2-40B4-BE49-F238E27FC236}">
                <a16:creationId xmlns:a16="http://schemas.microsoft.com/office/drawing/2014/main" id="{9CC971CB-08D0-95B1-AFD7-2132CCC6C91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16772" y="1545495"/>
            <a:ext cx="5590244" cy="3239206"/>
          </a:xfrm>
          <a:prstGeom prst="rect">
            <a:avLst/>
          </a:prstGeom>
        </p:spPr>
      </p:pic>
      <p:grpSp>
        <p:nvGrpSpPr>
          <p:cNvPr id="16" name="Group 15">
            <a:extLst>
              <a:ext uri="{FF2B5EF4-FFF2-40B4-BE49-F238E27FC236}">
                <a16:creationId xmlns:a16="http://schemas.microsoft.com/office/drawing/2014/main" id="{BB20D833-309E-212F-2A73-5DB23ADFBE21}"/>
              </a:ext>
            </a:extLst>
          </p:cNvPr>
          <p:cNvGrpSpPr/>
          <p:nvPr/>
        </p:nvGrpSpPr>
        <p:grpSpPr>
          <a:xfrm>
            <a:off x="6498717" y="1588891"/>
            <a:ext cx="5389182" cy="3038497"/>
            <a:chOff x="6498717" y="1588891"/>
            <a:chExt cx="5389182" cy="3038497"/>
          </a:xfrm>
        </p:grpSpPr>
        <p:pic>
          <p:nvPicPr>
            <p:cNvPr id="17" name="Picture 16">
              <a:extLst>
                <a:ext uri="{FF2B5EF4-FFF2-40B4-BE49-F238E27FC236}">
                  <a16:creationId xmlns:a16="http://schemas.microsoft.com/office/drawing/2014/main" id="{F39E7AB1-A144-D110-3255-EEE2330537D7}"/>
                </a:ext>
              </a:extLst>
            </p:cNvPr>
            <p:cNvPicPr>
              <a:picLocks noChangeAspect="1"/>
            </p:cNvPicPr>
            <p:nvPr/>
          </p:nvPicPr>
          <p:blipFill>
            <a:blip r:embed="rId10" cstate="email">
              <a:extLst>
                <a:ext uri="{28A0092B-C50C-407E-A947-70E740481C1C}">
                  <a14:useLocalDpi xmlns:a14="http://schemas.microsoft.com/office/drawing/2010/main"/>
                </a:ext>
              </a:extLst>
            </a:blip>
            <a:srcRect/>
            <a:stretch/>
          </p:blipFill>
          <p:spPr>
            <a:xfrm>
              <a:off x="6498717" y="1588891"/>
              <a:ext cx="5389182" cy="3038497"/>
            </a:xfrm>
            <a:prstGeom prst="roundRect">
              <a:avLst>
                <a:gd name="adj" fmla="val 2119"/>
              </a:avLst>
            </a:prstGeom>
            <a:effectLst>
              <a:outerShdw blurRad="101600" dist="38100" dir="5400000" algn="t" rotWithShape="0">
                <a:prstClr val="black">
                  <a:alpha val="17000"/>
                </a:prstClr>
              </a:outerShdw>
            </a:effectLst>
          </p:spPr>
        </p:pic>
        <p:pic>
          <p:nvPicPr>
            <p:cNvPr id="11" name="Picture 10">
              <a:extLst>
                <a:ext uri="{FF2B5EF4-FFF2-40B4-BE49-F238E27FC236}">
                  <a16:creationId xmlns:a16="http://schemas.microsoft.com/office/drawing/2014/main" id="{AD3DD87A-3A6A-AD44-2496-1163EF1308CD}"/>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1296613" y="1988292"/>
              <a:ext cx="200061" cy="133369"/>
            </a:xfrm>
            <a:prstGeom prst="rect">
              <a:avLst/>
            </a:prstGeom>
          </p:spPr>
        </p:pic>
      </p:grpSp>
    </p:spTree>
    <p:extLst>
      <p:ext uri="{BB962C8B-B14F-4D97-AF65-F5344CB8AC3E}">
        <p14:creationId xmlns:p14="http://schemas.microsoft.com/office/powerpoint/2010/main" val="152630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64" presetClass="path" presetSubtype="0" accel="50000" decel="50000" fill="hold" nodeType="withEffect">
                                  <p:stCondLst>
                                    <p:cond delay="0"/>
                                  </p:stCondLst>
                                  <p:childTnLst>
                                    <p:animMotion origin="layout" path="M 3.95833E-6 0.02431 L 3.95833E-6 -2.59259E-6 " pathEditMode="relative" rAng="0" ptsTypes="AA">
                                      <p:cBhvr>
                                        <p:cTn id="9" dur="500" fill="hold"/>
                                        <p:tgtEl>
                                          <p:spTgt spid="13"/>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92C3F761-E551-8040-BDFD-BAB923CEDAC9}"/>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538A263F-CC3E-8873-F8A7-343357BB9750}"/>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3E269924-9227-801F-269A-E872CB40E73D}"/>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F7758810-E469-60BD-78FA-D8393522A946}"/>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D6D1445E-8E58-CDCF-2DDD-5A7C09DDEC8D}"/>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570E4F79-8DC6-9907-390C-2D0B0FE910AE}"/>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a:ln>
                  <a:noFill/>
                </a:ln>
                <a:solidFill>
                  <a:schemeClr val="bg1"/>
                </a:solidFill>
                <a:latin typeface="Segoe UI Semibold"/>
              </a:rPr>
              <a:t>Agent architecture</a:t>
            </a:r>
            <a:br>
              <a:rPr lang="en-IN" sz="5400" spc="0">
                <a:ln>
                  <a:noFill/>
                </a:ln>
                <a:solidFill>
                  <a:schemeClr val="bg1"/>
                </a:solidFill>
                <a:latin typeface="Segoe UI Semibold"/>
              </a:rPr>
            </a:br>
            <a:endPar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ECE281CC-EA9F-797F-9C6B-5827FB0972F7}"/>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0A95538A-6572-0FF6-14B1-F1CCAC9B08DD}"/>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E481E58D-6A66-608C-2E92-4380D9AD0249}"/>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E3AD48BA-612F-69FF-247A-5CF39177488C}"/>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CE7B7735-F675-2200-52B3-3B5E1F251044}"/>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8C929969-C065-737C-D64E-8B3EC834544D}"/>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07C55765-B96D-4564-9016-693C8F128607}"/>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3AFB7D8F-C576-B94B-5D33-E59E75426715}"/>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9D73DC29-3A63-FFFB-A3E1-69C32227321D}"/>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552C6C1D-A1C9-E6DF-4863-BE9A638843B2}"/>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8D134224-5E04-D395-304A-4DA488C6AA85}"/>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F4BB220B-2765-24E1-0B25-003347E47CA5}"/>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062B4C65-105A-FA2B-9783-B2913714F891}"/>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886B30CE-642C-8B87-EBEE-8C22B5296017}"/>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DC867DB0-0B26-E010-D2DC-C5D8AE28012C}"/>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20B5A17E-D1FA-46B2-B333-F7F194257886}"/>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7566CBC1-A372-F32F-C2A8-48C3BF2E894A}"/>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F1C4597A-174E-FE26-2170-ABC791AFC28F}"/>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CD7E8CC6-814B-2B13-E778-7A0CCA44FE8F}"/>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0D41FBE0-6C6E-CB96-77E0-271E8261CB7E}"/>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07F17C56-597B-99C1-411A-11B97BDC4549}"/>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CD2E705B-FAA4-936C-7F0E-D227BD5553F4}"/>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AD0D50BE-43BB-B91E-EAA3-7E98E0AA6B9B}"/>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287890C6-2B22-1A40-46B2-D0BBADF5DFD4}"/>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57DA0351-8F49-3CE8-4C91-116191817EBC}"/>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2A2E781E-2B11-542B-C399-F9B49B05E92D}"/>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8C5F97C5-2A52-ABAD-836A-76B9F4CA7AA4}"/>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ED502CF0-A215-22D1-C5EA-1F58C67F14CF}"/>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1247A61C-1169-345F-135B-F1F96B64CB66}"/>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B6F1F7EE-DC35-2DAE-A6F5-687D65B7E77C}"/>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AECCFBA0-14B7-B212-348A-778ECE9DA66A}"/>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80A7BCD5-6F55-75F5-3B5B-813D8E1A6B96}"/>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2A5D92A9-EADC-D8DF-1BD7-F4DD122413B1}"/>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A70558D4-FA02-B9D0-DFE5-83285D7D5930}"/>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94324D44-3776-ED70-5065-8CC52826F279}"/>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B4FC216-3CB3-A819-E6FA-47C4FB1B9EAF}"/>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6E09DDB-30BD-8BB8-EAF5-B51B4E722C36}"/>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6A09B70-460D-CE1A-745A-05730C112AEB}"/>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C5029EF-F55C-9396-796D-57D276201B27}"/>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A2511D27-1A5D-04DF-F866-7E7604361E48}"/>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F3FEE547-FF90-55C5-2BFA-E077C224CD86}"/>
                </a:ext>
              </a:extLst>
            </p:cNvPr>
            <p:cNvSpPr>
              <a:spLocks/>
            </p:cNvSpPr>
            <p:nvPr/>
          </p:nvSpPr>
          <p:spPr>
            <a:xfrm>
              <a:off x="6484617" y="1417798"/>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A4E8EF00-F70B-B9B4-809B-8DF8E66D6A6F}"/>
                </a:ext>
              </a:extLst>
            </p:cNvPr>
            <p:cNvSpPr>
              <a:spLocks/>
            </p:cNvSpPr>
            <p:nvPr/>
          </p:nvSpPr>
          <p:spPr>
            <a:xfrm>
              <a:off x="6484617" y="2828369"/>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8C4A055A-F080-B17B-5898-F33A4DDAAAC5}"/>
                </a:ext>
              </a:extLst>
            </p:cNvPr>
            <p:cNvSpPr/>
            <p:nvPr/>
          </p:nvSpPr>
          <p:spPr>
            <a:xfrm>
              <a:off x="3850823" y="1420811"/>
              <a:ext cx="1811456" cy="4011059"/>
            </a:xfrm>
            <a:prstGeom prst="roundRect">
              <a:avLst>
                <a:gd name="adj" fmla="val 832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A6D3C082-938A-36B9-8692-4CACE6136F98}"/>
                </a:ext>
              </a:extLst>
            </p:cNvPr>
            <p:cNvSpPr/>
            <p:nvPr/>
          </p:nvSpPr>
          <p:spPr bwMode="auto">
            <a:xfrm>
              <a:off x="3368847" y="5775960"/>
              <a:ext cx="6050920" cy="494328"/>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CC57D411-93FF-D0ED-D793-B7DD4C4288C5}"/>
                </a:ext>
              </a:extLst>
            </p:cNvPr>
            <p:cNvSpPr>
              <a:spLocks/>
            </p:cNvSpPr>
            <p:nvPr/>
          </p:nvSpPr>
          <p:spPr>
            <a:xfrm>
              <a:off x="6516661" y="4240322"/>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091F2C"/>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513B92AA-20E9-885A-1325-03D562118154}"/>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E3F5F224-9AC6-737B-7748-00A0C3212A0F}"/>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5BFFAC1E-7A3A-3EDC-C91E-78BDF99FF69B}"/>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091F2C"/>
                  </a:solidFill>
                  <a:effectLst/>
                  <a:uLnTx/>
                  <a:uFillTx/>
                  <a:latin typeface="Segoe UI"/>
                  <a:ea typeface="+mn-ea"/>
                  <a:cs typeface="+mn-cs"/>
                </a:rPr>
              </a:br>
              <a:r>
                <a:rPr kumimoji="0" lang="en-US" sz="1600" b="0" i="0" u="none" strike="noStrike" kern="1200" cap="none" spc="0" normalizeH="0" baseline="0" noProof="0">
                  <a:ln w="3175">
                    <a:noFill/>
                  </a:ln>
                  <a:solidFill>
                    <a:srgbClr val="091F2C"/>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8056C395-071D-0949-4B9D-399571F031A2}"/>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EF897422-12FC-C6C7-1D42-19E27F395002}"/>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091F2C"/>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6540621F-074B-9A0D-B3D7-94CEE95CE7E1}"/>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366282D1-7F07-E066-A1C3-19909EAB0A6E}"/>
                  </a:ext>
                </a:extLst>
              </p:cNvPr>
              <p:cNvSpPr>
                <a:spLocks/>
              </p:cNvSpPr>
              <p:nvPr/>
            </p:nvSpPr>
            <p:spPr bwMode="auto">
              <a:xfrm>
                <a:off x="8160794" y="619914"/>
                <a:ext cx="606627"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747A5721-688E-02EC-5395-52C039F4BC51}"/>
                  </a:ext>
                </a:extLst>
              </p:cNvPr>
              <p:cNvSpPr>
                <a:spLocks/>
              </p:cNvSpPr>
              <p:nvPr/>
            </p:nvSpPr>
            <p:spPr bwMode="auto">
              <a:xfrm>
                <a:off x="8808015"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50D6826D-6F5F-5675-4946-D76B93947C6C}"/>
                  </a:ext>
                </a:extLst>
              </p:cNvPr>
              <p:cNvSpPr>
                <a:spLocks/>
              </p:cNvSpPr>
              <p:nvPr/>
            </p:nvSpPr>
            <p:spPr bwMode="auto">
              <a:xfrm>
                <a:off x="6910681"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D6E7C50D-B704-48A9-CC6E-182B9D41FE46}"/>
                  </a:ext>
                </a:extLst>
              </p:cNvPr>
              <p:cNvSpPr>
                <a:spLocks/>
              </p:cNvSpPr>
              <p:nvPr/>
            </p:nvSpPr>
            <p:spPr bwMode="auto">
              <a:xfrm>
                <a:off x="7531239"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371B3364-CC37-A0D6-3470-0A5A1C055666}"/>
                  </a:ext>
                </a:extLst>
              </p:cNvPr>
              <p:cNvSpPr>
                <a:spLocks/>
              </p:cNvSpPr>
              <p:nvPr/>
            </p:nvSpPr>
            <p:spPr bwMode="auto">
              <a:xfrm>
                <a:off x="5628818"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AD05F62B-57B0-6DFA-B9A8-B254E14F4194}"/>
                  </a:ext>
                </a:extLst>
              </p:cNvPr>
              <p:cNvSpPr>
                <a:spLocks/>
              </p:cNvSpPr>
              <p:nvPr/>
            </p:nvSpPr>
            <p:spPr bwMode="auto">
              <a:xfrm>
                <a:off x="6246201" y="619914"/>
                <a:ext cx="621792"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75E1CF94-0DAC-85E8-D60F-2E51008ECC9A}"/>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9C8EA689-BBAD-3E4D-D272-885673DA74F4}"/>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C2821186-7F13-B56E-F62E-ED5B80CCA316}"/>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0E36B6E5-DEC0-998F-13C9-64BD4075D05F}"/>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AA54D67D-AA8E-4AAE-34EA-4CC7876CD042}"/>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0F881608-9D2C-C5AB-41E1-19A56F3190A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3B9F12C3-964D-2521-4CA5-023104C93967}"/>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CFABFCB0-E45D-46EE-6C8A-7A34B9686E47}"/>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A086197D-77D0-6A3B-25E2-653DB80BC877}"/>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1A50DD4F-259D-386F-DF83-71CF3E9343C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826C1BB5-F311-2BE7-5C2F-30B5687EE27D}"/>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6B8CE2D6-B307-3888-B5D9-302650EFFA0F}"/>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9A7098F-F439-5DF5-12D1-94139EBB7F71}"/>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04A13D7-36C9-335C-E785-770C030A27A9}"/>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DF39461-40E3-90A5-2C99-D4F682B8D3BF}"/>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18F5B1D-1860-940F-C1A3-26857671797E}"/>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1A025E0-7E32-EB71-8288-0F9DCFB57445}"/>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9A16D04-C3F8-BB47-5968-0048E867E2BC}"/>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8335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11F3F698-9540-37AD-32C2-81C8A7CB4B21}"/>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52EE5D1A-EAAB-9381-4331-0E45FE0FC239}"/>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9AC50B0E-869C-D32E-8CF1-405BA6ACC0CA}"/>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55712F3C-9FCB-D57F-A83C-FA825AA36C06}"/>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9D97258E-FB80-BA96-D413-319F40D5AFC1}"/>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99F5E201-7A8A-8F61-47B9-1C4BBEFA37BB}"/>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a:ln>
                  <a:noFill/>
                </a:ln>
                <a:solidFill>
                  <a:schemeClr val="bg1"/>
                </a:solidFill>
                <a:latin typeface="Segoe UI Semibold"/>
              </a:rPr>
              <a:t>Agent architecture</a:t>
            </a:r>
            <a:br>
              <a:rPr lang="en-IN" sz="5400" spc="0">
                <a:ln>
                  <a:noFill/>
                </a:ln>
                <a:solidFill>
                  <a:schemeClr val="bg1"/>
                </a:solidFill>
                <a:latin typeface="Segoe UI Semibold"/>
              </a:rPr>
            </a:br>
            <a:endPar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7E27BCF4-B5E0-76FE-C249-606452FF8DF7}"/>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EB9FDD21-6E10-061C-84B6-CD058CE47B5B}"/>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FAE025DF-90B3-982B-F0AE-28E6D7113F51}"/>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24877135-5649-DF11-AD09-6E4D36FF7DB7}"/>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758C4D0C-3806-9A65-3F58-EA36682F2719}"/>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E5B08835-C7EF-FE99-1E37-DD981584D10F}"/>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30B18813-5921-3E9C-B405-740BB3E2B46C}"/>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21A2155C-DAA4-800B-E97A-042CAD3E01C2}"/>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4174866C-25FB-9980-2902-C481A3109374}"/>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D47AB3FF-F4A9-91F4-DB25-EA16B5CD8F5A}"/>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CB31F4A0-067C-A77B-D95B-777A0697275B}"/>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49141E4F-8556-B2AF-FEE6-ABD1961E1C0C}"/>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F6032EC8-E04B-FFBF-8AB4-9BBE09BF7D5D}"/>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ECA2D8D0-CEE5-6959-BE03-B40C2DFE35D2}"/>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B17D5962-8C60-EDAE-9A83-1FA92E046C7A}"/>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6D4AAC57-CB37-BFF4-5742-A1C5F4A261F9}"/>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11E76D95-AE4E-3616-2473-7F588D504D73}"/>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04A109F7-A76E-538B-94B4-08B9C9C82B77}"/>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FFD11909-C8F6-0588-440A-09B0124115AF}"/>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0C91BC05-D419-F420-617B-E4353E3BF664}"/>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1220E9FF-CE6E-EF0B-8303-CF12AEF277BC}"/>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53D15B92-9E24-B0F8-475E-BBA4F5FBA6B3}"/>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33599797-0FA9-CC05-2BC5-CF941053B059}"/>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F58F7E61-00F6-53EF-7D9A-997E3765AB8E}"/>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D08F2CE7-F00D-65C5-BF04-6257861AA12D}"/>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1D7A228C-310B-2BDA-D36E-CF9F61C16AA1}"/>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6CD0E9EF-0A40-129B-FF95-B71DC462CA61}"/>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40" name="Freeform: Shape 39">
              <a:extLst>
                <a:ext uri="{FF2B5EF4-FFF2-40B4-BE49-F238E27FC236}">
                  <a16:creationId xmlns:a16="http://schemas.microsoft.com/office/drawing/2014/main" id="{050A3D33-55D5-09CA-FA32-5787CD42EBE7}"/>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02F30F4D-414A-E2BF-B97E-EC846C818D6D}"/>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240A7509-0FC0-7473-544A-B31548796FB7}"/>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A4AF2EC5-7798-65B6-FE17-F884EFF3F83D}"/>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63425564-5212-8A7C-992D-8FB4315323F8}"/>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C37CB6E9-C896-6259-4775-40915225E836}"/>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F2C4394D-55AB-696F-E1DF-EA77218D8347}"/>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3D4D0E9-EACB-1C06-05A1-CE72ECA930E1}"/>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6B0FB68-03AC-3FF1-7420-F2E5E3C9C7FE}"/>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CF671E2-1697-950B-ECD0-EC7AECBDD88D}"/>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A299C03-7092-53AD-2BCF-B5DF5B9D36D2}"/>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9DF96CE0-F502-79C3-F831-A5FCBFC70F39}"/>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76B48792-3784-914E-11CE-3F90096DC1D3}"/>
                </a:ext>
              </a:extLst>
            </p:cNvPr>
            <p:cNvSpPr>
              <a:spLocks/>
            </p:cNvSpPr>
            <p:nvPr/>
          </p:nvSpPr>
          <p:spPr>
            <a:xfrm>
              <a:off x="6484617" y="1417798"/>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190F2142-4D15-5069-C7D6-F3FC376E3C7E}"/>
                </a:ext>
              </a:extLst>
            </p:cNvPr>
            <p:cNvSpPr>
              <a:spLocks/>
            </p:cNvSpPr>
            <p:nvPr/>
          </p:nvSpPr>
          <p:spPr>
            <a:xfrm>
              <a:off x="6484617" y="2828369"/>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14943AF7-BEE2-03C1-72D7-0199E9F515BB}"/>
                </a:ext>
              </a:extLst>
            </p:cNvPr>
            <p:cNvSpPr/>
            <p:nvPr/>
          </p:nvSpPr>
          <p:spPr>
            <a:xfrm>
              <a:off x="3850823" y="1420811"/>
              <a:ext cx="1811456" cy="4011059"/>
            </a:xfrm>
            <a:prstGeom prst="roundRect">
              <a:avLst>
                <a:gd name="adj" fmla="val 832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807F08B7-DC27-8580-29A1-BE977660080C}"/>
                </a:ext>
              </a:extLst>
            </p:cNvPr>
            <p:cNvSpPr/>
            <p:nvPr/>
          </p:nvSpPr>
          <p:spPr bwMode="auto">
            <a:xfrm>
              <a:off x="3368847" y="5775960"/>
              <a:ext cx="6050920" cy="494328"/>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56B91D80-4D69-BBE3-8C9A-B7C444880E10}"/>
                </a:ext>
              </a:extLst>
            </p:cNvPr>
            <p:cNvSpPr>
              <a:spLocks/>
            </p:cNvSpPr>
            <p:nvPr/>
          </p:nvSpPr>
          <p:spPr>
            <a:xfrm>
              <a:off x="6516661" y="4240322"/>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091F2C"/>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24048719-E68D-49FA-E7F7-3549DF853D5F}"/>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4D51EF85-C717-6042-93BF-3C966EB9FCC0}"/>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F59B84FB-0504-8D56-0AEB-F34FA80B6CB1}"/>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091F2C"/>
                  </a:solidFill>
                  <a:effectLst/>
                  <a:uLnTx/>
                  <a:uFillTx/>
                  <a:latin typeface="Segoe UI"/>
                  <a:ea typeface="+mn-ea"/>
                  <a:cs typeface="+mn-cs"/>
                </a:rPr>
              </a:br>
              <a:r>
                <a:rPr kumimoji="0" lang="en-US" sz="1600" b="0" i="0" u="none" strike="noStrike" kern="1200" cap="none" spc="0" normalizeH="0" baseline="0" noProof="0">
                  <a:ln w="3175">
                    <a:noFill/>
                  </a:ln>
                  <a:solidFill>
                    <a:srgbClr val="091F2C"/>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D03772CD-FFBD-114E-48AA-B40D3F3FC294}"/>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Actions, triggers, workflows</a:t>
              </a:r>
            </a:p>
          </p:txBody>
        </p:sp>
        <p:cxnSp>
          <p:nvCxnSpPr>
            <p:cNvPr id="52" name="Straight Arrow Connector 51">
              <a:extLst>
                <a:ext uri="{FF2B5EF4-FFF2-40B4-BE49-F238E27FC236}">
                  <a16:creationId xmlns:a16="http://schemas.microsoft.com/office/drawing/2014/main" id="{3D1F3263-64D9-51C8-1E4D-3C4391A60E7E}"/>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9A74D45-EB79-D34A-E680-9A3BBF3CD4F1}"/>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C5370E0-7F79-D040-7CEC-504E0B28E089}"/>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92B4662-FCDF-53FD-BA32-316E1D55706E}"/>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36179C0-ED31-265C-EE3B-978E66106970}"/>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41DA0F0D-3EFA-A502-D061-D24EFADA79DC}"/>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69AAF715-FAF9-C1B3-22EE-7A21A5FD4518}"/>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13" name="Rounded Rectangle 20">
            <a:extLst>
              <a:ext uri="{FF2B5EF4-FFF2-40B4-BE49-F238E27FC236}">
                <a16:creationId xmlns:a16="http://schemas.microsoft.com/office/drawing/2014/main" id="{F55D5CED-AF71-003D-6014-2A59299DFC7E}"/>
              </a:ext>
            </a:extLst>
          </p:cNvPr>
          <p:cNvSpPr/>
          <p:nvPr/>
        </p:nvSpPr>
        <p:spPr>
          <a:xfrm>
            <a:off x="3069617" y="296996"/>
            <a:ext cx="6631987" cy="6241679"/>
          </a:xfrm>
          <a:prstGeom prst="roundRect">
            <a:avLst>
              <a:gd name="adj" fmla="val 4005"/>
            </a:avLst>
          </a:prstGeom>
          <a:solidFill>
            <a:schemeClr val="bg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Rectangle: Rounded Corners 16">
            <a:extLst>
              <a:ext uri="{FF2B5EF4-FFF2-40B4-BE49-F238E27FC236}">
                <a16:creationId xmlns:a16="http://schemas.microsoft.com/office/drawing/2014/main" id="{5D730724-5923-A4B8-13B9-3FF60660513D}"/>
              </a:ext>
            </a:extLst>
          </p:cNvPr>
          <p:cNvSpPr>
            <a:spLocks/>
          </p:cNvSpPr>
          <p:nvPr/>
        </p:nvSpPr>
        <p:spPr>
          <a:xfrm>
            <a:off x="3368847" y="449377"/>
            <a:ext cx="6199204" cy="646166"/>
          </a:xfrm>
          <a:prstGeom prst="roundRect">
            <a:avLst>
              <a:gd name="adj" fmla="val 8300"/>
            </a:avLst>
          </a:prstGeom>
          <a:solidFill>
            <a:srgbClr val="E8E6DF"/>
          </a:solid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pic>
        <p:nvPicPr>
          <p:cNvPr id="14" name="Picture 2" descr="Microsoft Teams Logo Icon (2024) - Free Download PNG, SVG, AI">
            <a:extLst>
              <a:ext uri="{FF2B5EF4-FFF2-40B4-BE49-F238E27FC236}">
                <a16:creationId xmlns:a16="http://schemas.microsoft.com/office/drawing/2014/main" id="{63A30957-8FC2-E596-7B80-4447E290883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125649" y="521807"/>
            <a:ext cx="549967" cy="512369"/>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7E74FA04-248D-19BC-FA8E-6D81DACD6465}"/>
              </a:ext>
            </a:extLst>
          </p:cNvPr>
          <p:cNvSpPr>
            <a:spLocks/>
          </p:cNvSpPr>
          <p:nvPr/>
        </p:nvSpPr>
        <p:spPr>
          <a:xfrm>
            <a:off x="6511834" y="578919"/>
            <a:ext cx="2874120" cy="43088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chemeClr val="bg1"/>
                </a:solidFill>
                <a:effectLst/>
                <a:uLnTx/>
                <a:uFillTx/>
                <a:latin typeface="Segoe UI"/>
                <a:ea typeface="+mn-ea"/>
                <a:cs typeface="Segoe UI" pitchFamily="34" charset="0"/>
              </a:rPr>
              <a:t>   Microsoft Teams</a:t>
            </a:r>
          </a:p>
        </p:txBody>
      </p:sp>
      <p:sp>
        <p:nvSpPr>
          <p:cNvPr id="16" name="Rectangle 15">
            <a:extLst>
              <a:ext uri="{FF2B5EF4-FFF2-40B4-BE49-F238E27FC236}">
                <a16:creationId xmlns:a16="http://schemas.microsoft.com/office/drawing/2014/main" id="{BA57E25E-1255-D8D3-5B10-9F176F5B037A}"/>
              </a:ext>
            </a:extLst>
          </p:cNvPr>
          <p:cNvSpPr>
            <a:spLocks/>
          </p:cNvSpPr>
          <p:nvPr/>
        </p:nvSpPr>
        <p:spPr>
          <a:xfrm>
            <a:off x="3850823" y="646450"/>
            <a:ext cx="3316446"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mn-cs"/>
              </a:rPr>
              <a:t>User experience</a:t>
            </a:r>
            <a:endParaRPr kumimoji="0" lang="en-US" sz="2000" b="0" i="0" u="none" strike="noStrike" kern="1200" cap="none" spc="0" normalizeH="0" baseline="0" noProof="0" dirty="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469549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16A26-3510-CE4B-06DD-B9D4B0476210}"/>
            </a:ext>
          </a:extLst>
        </p:cNvPr>
        <p:cNvGrpSpPr/>
        <p:nvPr/>
      </p:nvGrpSpPr>
      <p:grpSpPr>
        <a:xfrm>
          <a:off x="0" y="0"/>
          <a:ext cx="0" cy="0"/>
          <a:chOff x="0" y="0"/>
          <a:chExt cx="0" cy="0"/>
        </a:xfrm>
      </p:grpSpPr>
      <p:sp>
        <p:nvSpPr>
          <p:cNvPr id="78" name="Rectangle: Rounded Corners 77">
            <a:extLst>
              <a:ext uri="{FF2B5EF4-FFF2-40B4-BE49-F238E27FC236}">
                <a16:creationId xmlns:a16="http://schemas.microsoft.com/office/drawing/2014/main" id="{094A545A-E5A5-C329-D893-D96D9BFE5813}"/>
              </a:ext>
              <a:ext uri="{C183D7F6-B498-43B3-948B-1728B52AA6E4}">
                <adec:decorative xmlns:adec="http://schemas.microsoft.com/office/drawing/2017/decorative" val="1"/>
              </a:ext>
            </a:extLst>
          </p:cNvPr>
          <p:cNvSpPr>
            <a:spLocks/>
          </p:cNvSpPr>
          <p:nvPr/>
        </p:nvSpPr>
        <p:spPr bwMode="auto">
          <a:xfrm>
            <a:off x="6748674" y="1144236"/>
            <a:ext cx="4859920" cy="4823945"/>
          </a:xfrm>
          <a:prstGeom prst="roundRect">
            <a:avLst>
              <a:gd name="adj" fmla="val 31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2" name="Picture 1">
            <a:extLst>
              <a:ext uri="{FF2B5EF4-FFF2-40B4-BE49-F238E27FC236}">
                <a16:creationId xmlns:a16="http://schemas.microsoft.com/office/drawing/2014/main" id="{484274F1-A27E-801C-9D9C-89A6FA5F72F2}"/>
              </a:ext>
            </a:extLst>
          </p:cNvPr>
          <p:cNvPicPr>
            <a:picLocks noChangeAspect="1"/>
          </p:cNvPicPr>
          <p:nvPr/>
        </p:nvPicPr>
        <p:blipFill>
          <a:blip r:embed="rId3" cstate="email">
            <a:alphaModFix amt="50000"/>
            <a:extLst>
              <a:ext uri="{28A0092B-C50C-407E-A947-70E740481C1C}">
                <a14:useLocalDpi xmlns:a14="http://schemas.microsoft.com/office/drawing/2010/main"/>
              </a:ext>
            </a:extLst>
          </a:blip>
          <a:srcRect/>
          <a:stretch/>
        </p:blipFill>
        <p:spPr>
          <a:xfrm>
            <a:off x="0" y="0"/>
            <a:ext cx="6310859" cy="6863798"/>
          </a:xfrm>
          <a:prstGeom prst="rect">
            <a:avLst/>
          </a:prstGeom>
        </p:spPr>
      </p:pic>
      <p:pic>
        <p:nvPicPr>
          <p:cNvPr id="15" name="Picture 14">
            <a:extLst>
              <a:ext uri="{FF2B5EF4-FFF2-40B4-BE49-F238E27FC236}">
                <a16:creationId xmlns:a16="http://schemas.microsoft.com/office/drawing/2014/main" id="{C32EFB2E-B6B6-A9B7-0D4E-038A66B1483B}"/>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 y="-112926"/>
            <a:ext cx="5876924" cy="5732403"/>
          </a:xfrm>
          <a:prstGeom prst="rect">
            <a:avLst/>
          </a:prstGeom>
        </p:spPr>
      </p:pic>
      <p:sp>
        <p:nvSpPr>
          <p:cNvPr id="35" name="TextBox 34">
            <a:extLst>
              <a:ext uri="{FF2B5EF4-FFF2-40B4-BE49-F238E27FC236}">
                <a16:creationId xmlns:a16="http://schemas.microsoft.com/office/drawing/2014/main" id="{86375A70-B253-D38A-51F3-7A0C25027F05}"/>
              </a:ext>
            </a:extLst>
          </p:cNvPr>
          <p:cNvSpPr txBox="1"/>
          <p:nvPr/>
        </p:nvSpPr>
        <p:spPr>
          <a:xfrm>
            <a:off x="6889454" y="427217"/>
            <a:ext cx="4589462" cy="364042"/>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Teams Collaborative Agent UX</a:t>
            </a:r>
          </a:p>
        </p:txBody>
      </p:sp>
      <p:sp>
        <p:nvSpPr>
          <p:cNvPr id="52" name="Oval 51">
            <a:extLst>
              <a:ext uri="{FF2B5EF4-FFF2-40B4-BE49-F238E27FC236}">
                <a16:creationId xmlns:a16="http://schemas.microsoft.com/office/drawing/2014/main" id="{9F854877-D8FA-0146-77C0-E641CCA1DB67}"/>
              </a:ext>
            </a:extLst>
          </p:cNvPr>
          <p:cNvSpPr/>
          <p:nvPr/>
        </p:nvSpPr>
        <p:spPr>
          <a:xfrm>
            <a:off x="1053131" y="3536492"/>
            <a:ext cx="151894" cy="150891"/>
          </a:xfrm>
          <a:prstGeom prst="ellipse">
            <a:avLst/>
          </a:prstGeom>
          <a:solidFill>
            <a:srgbClr val="EB3939"/>
          </a:solidFill>
          <a:ln w="1905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2</a:t>
            </a:r>
          </a:p>
        </p:txBody>
      </p:sp>
      <p:sp>
        <p:nvSpPr>
          <p:cNvPr id="54" name="Oval 53">
            <a:extLst>
              <a:ext uri="{FF2B5EF4-FFF2-40B4-BE49-F238E27FC236}">
                <a16:creationId xmlns:a16="http://schemas.microsoft.com/office/drawing/2014/main" id="{0963C0C6-CD2B-A8DE-C675-47C37E693A31}"/>
              </a:ext>
            </a:extLst>
          </p:cNvPr>
          <p:cNvSpPr/>
          <p:nvPr/>
        </p:nvSpPr>
        <p:spPr>
          <a:xfrm>
            <a:off x="2493493" y="4591609"/>
            <a:ext cx="150060" cy="149070"/>
          </a:xfrm>
          <a:prstGeom prst="ellipse">
            <a:avLst/>
          </a:prstGeom>
          <a:solidFill>
            <a:srgbClr val="EB3939"/>
          </a:solidFill>
          <a:ln w="1905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sp>
        <p:nvSpPr>
          <p:cNvPr id="12" name="Oval 11">
            <a:extLst>
              <a:ext uri="{FF2B5EF4-FFF2-40B4-BE49-F238E27FC236}">
                <a16:creationId xmlns:a16="http://schemas.microsoft.com/office/drawing/2014/main" id="{EF7FFD05-A5D5-764C-6727-46B722118E33}"/>
              </a:ext>
            </a:extLst>
          </p:cNvPr>
          <p:cNvSpPr/>
          <p:nvPr/>
        </p:nvSpPr>
        <p:spPr>
          <a:xfrm>
            <a:off x="2567606" y="2913059"/>
            <a:ext cx="151894" cy="150891"/>
          </a:xfrm>
          <a:prstGeom prst="ellipse">
            <a:avLst/>
          </a:prstGeom>
          <a:solidFill>
            <a:srgbClr val="EB3939"/>
          </a:solidFill>
          <a:ln w="1905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7</a:t>
            </a:r>
          </a:p>
        </p:txBody>
      </p:sp>
      <p:sp>
        <p:nvSpPr>
          <p:cNvPr id="13" name="Oval 12">
            <a:extLst>
              <a:ext uri="{FF2B5EF4-FFF2-40B4-BE49-F238E27FC236}">
                <a16:creationId xmlns:a16="http://schemas.microsoft.com/office/drawing/2014/main" id="{12D6652A-6F3A-F892-08DF-FA4CE9FA8695}"/>
              </a:ext>
            </a:extLst>
          </p:cNvPr>
          <p:cNvSpPr/>
          <p:nvPr/>
        </p:nvSpPr>
        <p:spPr>
          <a:xfrm>
            <a:off x="437816" y="2148466"/>
            <a:ext cx="151894" cy="150891"/>
          </a:xfrm>
          <a:prstGeom prst="ellipse">
            <a:avLst/>
          </a:prstGeom>
          <a:solidFill>
            <a:srgbClr val="EB3939"/>
          </a:solidFill>
          <a:ln w="1905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6</a:t>
            </a:r>
          </a:p>
        </p:txBody>
      </p:sp>
      <p:sp>
        <p:nvSpPr>
          <p:cNvPr id="16" name="Oval 15">
            <a:extLst>
              <a:ext uri="{FF2B5EF4-FFF2-40B4-BE49-F238E27FC236}">
                <a16:creationId xmlns:a16="http://schemas.microsoft.com/office/drawing/2014/main" id="{3D78E077-7CD7-6E43-589B-7B8F211BDFE5}"/>
              </a:ext>
            </a:extLst>
          </p:cNvPr>
          <p:cNvSpPr/>
          <p:nvPr/>
        </p:nvSpPr>
        <p:spPr>
          <a:xfrm>
            <a:off x="3003535" y="1387746"/>
            <a:ext cx="151894" cy="150891"/>
          </a:xfrm>
          <a:prstGeom prst="ellipse">
            <a:avLst/>
          </a:prstGeom>
          <a:solidFill>
            <a:srgbClr val="EB3939"/>
          </a:solidFill>
          <a:ln w="1905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5</a:t>
            </a:r>
          </a:p>
        </p:txBody>
      </p:sp>
      <p:sp>
        <p:nvSpPr>
          <p:cNvPr id="14" name="Oval 13">
            <a:extLst>
              <a:ext uri="{FF2B5EF4-FFF2-40B4-BE49-F238E27FC236}">
                <a16:creationId xmlns:a16="http://schemas.microsoft.com/office/drawing/2014/main" id="{6026B890-1FD4-32AD-44B3-29172FD45FF9}"/>
              </a:ext>
            </a:extLst>
          </p:cNvPr>
          <p:cNvSpPr/>
          <p:nvPr/>
        </p:nvSpPr>
        <p:spPr>
          <a:xfrm>
            <a:off x="3343872" y="6211229"/>
            <a:ext cx="198717" cy="198717"/>
          </a:xfrm>
          <a:prstGeom prst="ellipse">
            <a:avLst/>
          </a:prstGeom>
          <a:solidFill>
            <a:srgbClr val="EB3939"/>
          </a:solidFill>
          <a:ln w="1905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4</a:t>
            </a:r>
          </a:p>
        </p:txBody>
      </p:sp>
      <p:sp>
        <p:nvSpPr>
          <p:cNvPr id="36" name="TextBox 35">
            <a:extLst>
              <a:ext uri="{FF2B5EF4-FFF2-40B4-BE49-F238E27FC236}">
                <a16:creationId xmlns:a16="http://schemas.microsoft.com/office/drawing/2014/main" id="{C3D10F56-4432-478A-0013-A5F8078203E9}"/>
              </a:ext>
            </a:extLst>
          </p:cNvPr>
          <p:cNvSpPr txBox="1"/>
          <p:nvPr/>
        </p:nvSpPr>
        <p:spPr>
          <a:xfrm>
            <a:off x="6899894" y="1261638"/>
            <a:ext cx="4589462"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a:rPr>
              <a:t>UX designed for teamwork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a:rPr>
              <a:t>between agents and employees</a:t>
            </a:r>
            <a:endParaRPr kumimoji="0" lang="en-US" sz="1800" b="0" i="0" u="none" strike="noStrike" kern="1200" cap="none" spc="0" normalizeH="0" baseline="0" noProof="0">
              <a:ln>
                <a:noFill/>
              </a:ln>
              <a:effectLst/>
              <a:uLnTx/>
              <a:uFillTx/>
              <a:latin typeface="Segoe UI"/>
              <a:ea typeface="+mn-ea"/>
              <a:cs typeface="+mn-cs"/>
            </a:endParaRPr>
          </a:p>
        </p:txBody>
      </p:sp>
      <p:pic>
        <p:nvPicPr>
          <p:cNvPr id="20" name="Picture 19">
            <a:extLst>
              <a:ext uri="{FF2B5EF4-FFF2-40B4-BE49-F238E27FC236}">
                <a16:creationId xmlns:a16="http://schemas.microsoft.com/office/drawing/2014/main" id="{AE89DC7C-BDDD-8BFF-CB06-5E839F53605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927169" y="697141"/>
            <a:ext cx="1792432" cy="3138448"/>
          </a:xfrm>
          <a:prstGeom prst="rect">
            <a:avLst/>
          </a:prstGeom>
        </p:spPr>
      </p:pic>
      <p:sp>
        <p:nvSpPr>
          <p:cNvPr id="50" name="Oval 49">
            <a:extLst>
              <a:ext uri="{FF2B5EF4-FFF2-40B4-BE49-F238E27FC236}">
                <a16:creationId xmlns:a16="http://schemas.microsoft.com/office/drawing/2014/main" id="{08969435-5E13-D7C1-E3BE-CFC5D4C38738}"/>
              </a:ext>
            </a:extLst>
          </p:cNvPr>
          <p:cNvSpPr/>
          <p:nvPr/>
        </p:nvSpPr>
        <p:spPr>
          <a:xfrm>
            <a:off x="4823385" y="2019837"/>
            <a:ext cx="149336" cy="148351"/>
          </a:xfrm>
          <a:prstGeom prst="ellipse">
            <a:avLst/>
          </a:prstGeom>
          <a:solidFill>
            <a:srgbClr val="EB3939"/>
          </a:solidFill>
          <a:ln w="3175"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a:t>
            </a:r>
          </a:p>
        </p:txBody>
      </p:sp>
      <p:sp>
        <p:nvSpPr>
          <p:cNvPr id="57" name="Rectangle: Rounded Corners 56">
            <a:extLst>
              <a:ext uri="{FF2B5EF4-FFF2-40B4-BE49-F238E27FC236}">
                <a16:creationId xmlns:a16="http://schemas.microsoft.com/office/drawing/2014/main" id="{143DBBF8-EDFD-65CF-78DA-A21F8AF48B15}"/>
              </a:ext>
            </a:extLst>
          </p:cNvPr>
          <p:cNvSpPr/>
          <p:nvPr/>
        </p:nvSpPr>
        <p:spPr>
          <a:xfrm>
            <a:off x="6910333" y="2660135"/>
            <a:ext cx="2214360" cy="326151"/>
          </a:xfrm>
          <a:prstGeom prst="roundRect">
            <a:avLst>
              <a:gd name="adj" fmla="val 8975"/>
            </a:avLst>
          </a:prstGeom>
          <a:solidFill>
            <a:srgbClr val="FFFFFF"/>
          </a:solidFill>
          <a:ln w="3175" cap="flat" cmpd="sng" algn="ctr">
            <a:solidFill>
              <a:srgbClr val="FFFFFF">
                <a:lumMod val="85000"/>
              </a:srgbClr>
            </a:solidFill>
            <a:prstDash val="solid"/>
          </a:ln>
          <a:effectLst>
            <a:outerShdw blurRad="25400" dist="12700" dir="5400000" algn="t"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Segoe UI" panose="020B0502040204020203" pitchFamily="34" charset="0"/>
              </a:rPr>
              <a:t>Roster Integration</a:t>
            </a:r>
          </a:p>
        </p:txBody>
      </p:sp>
      <p:sp>
        <p:nvSpPr>
          <p:cNvPr id="58" name="Rectangle: Rounded Corners 57">
            <a:extLst>
              <a:ext uri="{FF2B5EF4-FFF2-40B4-BE49-F238E27FC236}">
                <a16:creationId xmlns:a16="http://schemas.microsoft.com/office/drawing/2014/main" id="{3BD61D00-DA0F-23C7-9B62-55C37062C987}"/>
              </a:ext>
            </a:extLst>
          </p:cNvPr>
          <p:cNvSpPr/>
          <p:nvPr/>
        </p:nvSpPr>
        <p:spPr>
          <a:xfrm>
            <a:off x="6910333" y="3107708"/>
            <a:ext cx="2214360" cy="326151"/>
          </a:xfrm>
          <a:prstGeom prst="roundRect">
            <a:avLst>
              <a:gd name="adj" fmla="val 8975"/>
            </a:avLst>
          </a:prstGeom>
          <a:solidFill>
            <a:srgbClr val="FFFFFF"/>
          </a:solidFill>
          <a:ln w="3175" cap="flat" cmpd="sng" algn="ctr">
            <a:solidFill>
              <a:srgbClr val="FFFFFF">
                <a:lumMod val="85000"/>
              </a:srgbClr>
            </a:solidFill>
            <a:prstDash val="solid"/>
          </a:ln>
          <a:effectLst>
            <a:outerShdw blurRad="25400" dist="12700" dir="5400000" algn="t"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Segoe UI" panose="020B0502040204020203" pitchFamily="34" charset="0"/>
              </a:rPr>
              <a:t>AI Labels</a:t>
            </a:r>
          </a:p>
        </p:txBody>
      </p:sp>
      <p:sp>
        <p:nvSpPr>
          <p:cNvPr id="59" name="Rectangle: Rounded Corners 58">
            <a:extLst>
              <a:ext uri="{FF2B5EF4-FFF2-40B4-BE49-F238E27FC236}">
                <a16:creationId xmlns:a16="http://schemas.microsoft.com/office/drawing/2014/main" id="{3576C936-91FF-69A1-6FC0-EBBDFCD39C96}"/>
              </a:ext>
            </a:extLst>
          </p:cNvPr>
          <p:cNvSpPr/>
          <p:nvPr/>
        </p:nvSpPr>
        <p:spPr>
          <a:xfrm>
            <a:off x="6910333" y="3555281"/>
            <a:ext cx="2214360" cy="326151"/>
          </a:xfrm>
          <a:prstGeom prst="roundRect">
            <a:avLst>
              <a:gd name="adj" fmla="val 8975"/>
            </a:avLst>
          </a:prstGeom>
          <a:solidFill>
            <a:srgbClr val="FFFFFF"/>
          </a:solidFill>
          <a:ln w="3175" cap="flat" cmpd="sng" algn="ctr">
            <a:solidFill>
              <a:srgbClr val="FFFFFF">
                <a:lumMod val="85000"/>
              </a:srgbClr>
            </a:solidFill>
            <a:prstDash val="solid"/>
          </a:ln>
          <a:effectLst>
            <a:outerShdw blurRad="25400" dist="12700" dir="5400000" algn="t"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Segoe UI" panose="020B0502040204020203" pitchFamily="34" charset="0"/>
              </a:rPr>
              <a:t>Feedback Buttons</a:t>
            </a:r>
          </a:p>
        </p:txBody>
      </p:sp>
      <p:sp>
        <p:nvSpPr>
          <p:cNvPr id="60" name="Rectangle: Rounded Corners 59">
            <a:extLst>
              <a:ext uri="{FF2B5EF4-FFF2-40B4-BE49-F238E27FC236}">
                <a16:creationId xmlns:a16="http://schemas.microsoft.com/office/drawing/2014/main" id="{E0516BEE-D617-67BA-CF0B-2202C2653206}"/>
              </a:ext>
            </a:extLst>
          </p:cNvPr>
          <p:cNvSpPr/>
          <p:nvPr/>
        </p:nvSpPr>
        <p:spPr>
          <a:xfrm>
            <a:off x="9274997" y="3575619"/>
            <a:ext cx="2214360" cy="326151"/>
          </a:xfrm>
          <a:prstGeom prst="roundRect">
            <a:avLst>
              <a:gd name="adj" fmla="val 8975"/>
            </a:avLst>
          </a:prstGeom>
          <a:solidFill>
            <a:srgbClr val="FFFFFF"/>
          </a:solidFill>
          <a:ln w="3175" cap="flat" cmpd="sng" algn="ctr">
            <a:solidFill>
              <a:srgbClr val="FFFFFF">
                <a:lumMod val="85000"/>
              </a:srgbClr>
            </a:solidFill>
            <a:prstDash val="solid"/>
          </a:ln>
          <a:effectLst>
            <a:outerShdw blurRad="25400" dist="12700" dir="5400000" algn="t" rotWithShape="0">
              <a:prstClr val="black">
                <a:alpha val="30000"/>
              </a:prstClr>
            </a:outerShdw>
          </a:effectLst>
        </p:spPr>
        <p:txBody>
          <a:bodyPr lIns="91440" tIns="45720" rIns="91440" bIns="4572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Segoe UI"/>
              </a:rPr>
              <a:t>Sensitivity Labels</a:t>
            </a:r>
          </a:p>
        </p:txBody>
      </p:sp>
      <p:sp>
        <p:nvSpPr>
          <p:cNvPr id="61" name="Rectangle: Rounded Corners 60">
            <a:extLst>
              <a:ext uri="{FF2B5EF4-FFF2-40B4-BE49-F238E27FC236}">
                <a16:creationId xmlns:a16="http://schemas.microsoft.com/office/drawing/2014/main" id="{ABC399BF-F85A-C796-B3E3-33D2ABE777EF}"/>
              </a:ext>
            </a:extLst>
          </p:cNvPr>
          <p:cNvSpPr/>
          <p:nvPr/>
        </p:nvSpPr>
        <p:spPr>
          <a:xfrm>
            <a:off x="6889455" y="4652168"/>
            <a:ext cx="2214360" cy="326151"/>
          </a:xfrm>
          <a:prstGeom prst="roundRect">
            <a:avLst>
              <a:gd name="adj" fmla="val 8975"/>
            </a:avLst>
          </a:prstGeom>
          <a:solidFill>
            <a:srgbClr val="FFFFFF"/>
          </a:solidFill>
          <a:ln w="3175" cap="flat" cmpd="sng" algn="ctr">
            <a:solidFill>
              <a:srgbClr val="FFFFFF">
                <a:lumMod val="85000"/>
              </a:srgbClr>
            </a:solidFill>
            <a:prstDash val="solid"/>
          </a:ln>
          <a:effectLst>
            <a:outerShdw blurRad="25400" dist="12700" dir="5400000" algn="t"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Inline Video</a:t>
            </a:r>
          </a:p>
        </p:txBody>
      </p:sp>
      <p:sp>
        <p:nvSpPr>
          <p:cNvPr id="62" name="Rectangle: Rounded Corners 61">
            <a:extLst>
              <a:ext uri="{FF2B5EF4-FFF2-40B4-BE49-F238E27FC236}">
                <a16:creationId xmlns:a16="http://schemas.microsoft.com/office/drawing/2014/main" id="{276A700B-5760-A77D-54AA-C88710BBD36F}"/>
              </a:ext>
            </a:extLst>
          </p:cNvPr>
          <p:cNvSpPr/>
          <p:nvPr/>
        </p:nvSpPr>
        <p:spPr>
          <a:xfrm>
            <a:off x="6899893" y="5102475"/>
            <a:ext cx="2214360" cy="326151"/>
          </a:xfrm>
          <a:prstGeom prst="roundRect">
            <a:avLst>
              <a:gd name="adj" fmla="val 8975"/>
            </a:avLst>
          </a:prstGeom>
          <a:solidFill>
            <a:srgbClr val="FFFFFF"/>
          </a:solidFill>
          <a:ln w="3175" cap="flat" cmpd="sng" algn="ctr">
            <a:solidFill>
              <a:srgbClr val="FFFFFF">
                <a:lumMod val="85000"/>
              </a:srgbClr>
            </a:solidFill>
            <a:prstDash val="solid"/>
          </a:ln>
          <a:effectLst>
            <a:outerShdw blurRad="25400" dist="12700" dir="5400000" algn="t"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Card Template Library</a:t>
            </a:r>
          </a:p>
        </p:txBody>
      </p:sp>
      <p:sp>
        <p:nvSpPr>
          <p:cNvPr id="63" name="Rectangle: Rounded Corners 62">
            <a:extLst>
              <a:ext uri="{FF2B5EF4-FFF2-40B4-BE49-F238E27FC236}">
                <a16:creationId xmlns:a16="http://schemas.microsoft.com/office/drawing/2014/main" id="{A3AF04B9-6DA0-6C25-1981-25E7D7EEDB6B}"/>
              </a:ext>
            </a:extLst>
          </p:cNvPr>
          <p:cNvSpPr/>
          <p:nvPr/>
        </p:nvSpPr>
        <p:spPr>
          <a:xfrm>
            <a:off x="9274997" y="3107708"/>
            <a:ext cx="2214360" cy="326151"/>
          </a:xfrm>
          <a:prstGeom prst="roundRect">
            <a:avLst>
              <a:gd name="adj" fmla="val 8975"/>
            </a:avLst>
          </a:prstGeom>
          <a:solidFill>
            <a:srgbClr val="FFFFFF"/>
          </a:solidFill>
          <a:ln w="3175" cap="flat" cmpd="sng" algn="ctr">
            <a:solidFill>
              <a:srgbClr val="FFFFFF">
                <a:lumMod val="85000"/>
              </a:srgbClr>
            </a:solidFill>
            <a:prstDash val="solid"/>
          </a:ln>
          <a:effectLst>
            <a:outerShdw blurRad="25400" dist="12700" dir="5400000" algn="t"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Segoe UI" panose="020B0502040204020203" pitchFamily="34" charset="0"/>
              </a:rPr>
              <a:t>Source Citations</a:t>
            </a:r>
          </a:p>
        </p:txBody>
      </p:sp>
      <p:sp>
        <p:nvSpPr>
          <p:cNvPr id="64" name="TextBox 63">
            <a:extLst>
              <a:ext uri="{FF2B5EF4-FFF2-40B4-BE49-F238E27FC236}">
                <a16:creationId xmlns:a16="http://schemas.microsoft.com/office/drawing/2014/main" id="{AD97B8B0-8A09-082D-E910-09D69040E14F}"/>
              </a:ext>
            </a:extLst>
          </p:cNvPr>
          <p:cNvSpPr txBox="1"/>
          <p:nvPr/>
        </p:nvSpPr>
        <p:spPr>
          <a:xfrm>
            <a:off x="6920774" y="2246033"/>
            <a:ext cx="4568583" cy="276999"/>
          </a:xfrm>
          <a:prstGeom prst="rect">
            <a:avLst/>
          </a:prstGeom>
          <a:noFill/>
        </p:spPr>
        <p:txBody>
          <a:bodyPr wrap="square" lIns="0" tIns="0" rIns="0" bIns="0" rtlCol="0" anchor="ctr">
            <a:noAutofit/>
          </a:bodyPr>
          <a:lstStyle/>
          <a:p>
            <a:pPr defTabSz="914400">
              <a:defRPr/>
            </a:pPr>
            <a:r>
              <a:rPr lang="en-US" sz="1200" b="1">
                <a:cs typeface="Segoe UI" panose="020B0502040204020203" pitchFamily="34" charset="0"/>
              </a:rPr>
              <a:t>Bot Framework &amp; Teams AI Library</a:t>
            </a:r>
          </a:p>
        </p:txBody>
      </p:sp>
      <p:sp>
        <p:nvSpPr>
          <p:cNvPr id="65" name="Rectangle: Rounded Corners 64">
            <a:extLst>
              <a:ext uri="{FF2B5EF4-FFF2-40B4-BE49-F238E27FC236}">
                <a16:creationId xmlns:a16="http://schemas.microsoft.com/office/drawing/2014/main" id="{B8CBA188-5508-93B2-2863-0CB2FBEE7A5D}"/>
              </a:ext>
            </a:extLst>
          </p:cNvPr>
          <p:cNvSpPr/>
          <p:nvPr/>
        </p:nvSpPr>
        <p:spPr>
          <a:xfrm>
            <a:off x="9264558" y="4652168"/>
            <a:ext cx="2214360" cy="326151"/>
          </a:xfrm>
          <a:prstGeom prst="roundRect">
            <a:avLst>
              <a:gd name="adj" fmla="val 8975"/>
            </a:avLst>
          </a:prstGeom>
          <a:solidFill>
            <a:srgbClr val="FFFFFF"/>
          </a:solidFill>
          <a:ln w="3175" cap="flat" cmpd="sng" algn="ctr">
            <a:solidFill>
              <a:srgbClr val="FFFFFF">
                <a:lumMod val="85000"/>
              </a:srgbClr>
            </a:solidFill>
            <a:prstDash val="solid"/>
          </a:ln>
          <a:effectLst>
            <a:outerShdw blurRad="25400" dist="12700" dir="5400000" algn="t"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Ratings</a:t>
            </a:r>
          </a:p>
        </p:txBody>
      </p:sp>
      <p:sp>
        <p:nvSpPr>
          <p:cNvPr id="66" name="Rectangle: Rounded Corners 65">
            <a:extLst>
              <a:ext uri="{FF2B5EF4-FFF2-40B4-BE49-F238E27FC236}">
                <a16:creationId xmlns:a16="http://schemas.microsoft.com/office/drawing/2014/main" id="{BB535B98-3DD5-9CA6-F036-A3E414DCEEA1}"/>
              </a:ext>
            </a:extLst>
          </p:cNvPr>
          <p:cNvSpPr/>
          <p:nvPr/>
        </p:nvSpPr>
        <p:spPr>
          <a:xfrm>
            <a:off x="9264558" y="5096940"/>
            <a:ext cx="2214360" cy="326151"/>
          </a:xfrm>
          <a:prstGeom prst="roundRect">
            <a:avLst>
              <a:gd name="adj" fmla="val 8975"/>
            </a:avLst>
          </a:prstGeom>
          <a:solidFill>
            <a:srgbClr val="FFFFFF"/>
          </a:solidFill>
          <a:ln w="3175" cap="flat" cmpd="sng" algn="ctr">
            <a:solidFill>
              <a:srgbClr val="FFFFFF">
                <a:lumMod val="85000"/>
              </a:srgbClr>
            </a:solidFill>
            <a:prstDash val="solid"/>
          </a:ln>
          <a:effectLst>
            <a:outerShdw blurRad="25400" dist="12700" dir="5400000" algn="t"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Fluent Icons</a:t>
            </a:r>
          </a:p>
        </p:txBody>
      </p:sp>
      <p:sp>
        <p:nvSpPr>
          <p:cNvPr id="67" name="Rectangle: Rounded Corners 66">
            <a:extLst>
              <a:ext uri="{FF2B5EF4-FFF2-40B4-BE49-F238E27FC236}">
                <a16:creationId xmlns:a16="http://schemas.microsoft.com/office/drawing/2014/main" id="{D1BAB292-7267-C108-4112-1267BFF2A718}"/>
              </a:ext>
            </a:extLst>
          </p:cNvPr>
          <p:cNvSpPr/>
          <p:nvPr/>
        </p:nvSpPr>
        <p:spPr>
          <a:xfrm>
            <a:off x="9264557" y="2660135"/>
            <a:ext cx="2214360" cy="326151"/>
          </a:xfrm>
          <a:prstGeom prst="roundRect">
            <a:avLst>
              <a:gd name="adj" fmla="val 8975"/>
            </a:avLst>
          </a:prstGeom>
          <a:solidFill>
            <a:srgbClr val="FFFFFF"/>
          </a:solidFill>
          <a:ln w="3175" cap="flat" cmpd="sng" algn="ctr">
            <a:solidFill>
              <a:srgbClr val="FFFFFF">
                <a:lumMod val="85000"/>
              </a:srgbClr>
            </a:solidFill>
            <a:prstDash val="solid"/>
          </a:ln>
          <a:effectLst>
            <a:outerShdw blurRad="25400" dist="12700" dir="5400000" algn="t"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Segoe UI"/>
              </a:rPr>
              <a:t>Response Streaming</a:t>
            </a:r>
          </a:p>
        </p:txBody>
      </p:sp>
      <p:sp>
        <p:nvSpPr>
          <p:cNvPr id="68" name="TextBox 67">
            <a:extLst>
              <a:ext uri="{FF2B5EF4-FFF2-40B4-BE49-F238E27FC236}">
                <a16:creationId xmlns:a16="http://schemas.microsoft.com/office/drawing/2014/main" id="{BB6CB190-31CA-944F-14A3-3F90F4E15C30}"/>
              </a:ext>
            </a:extLst>
          </p:cNvPr>
          <p:cNvSpPr txBox="1"/>
          <p:nvPr/>
        </p:nvSpPr>
        <p:spPr>
          <a:xfrm>
            <a:off x="6899894" y="4248760"/>
            <a:ext cx="4579023" cy="276999"/>
          </a:xfrm>
          <a:prstGeom prst="rect">
            <a:avLst/>
          </a:prstGeom>
          <a:noFill/>
        </p:spPr>
        <p:txBody>
          <a:bodyPr wrap="square" lIns="0" tIns="0" rIns="0" bIns="0" rtlCol="0" anchor="ctr">
            <a:noAutofit/>
          </a:bodyPr>
          <a:lstStyle/>
          <a:p>
            <a:pPr defTabSz="914400">
              <a:defRPr/>
            </a:pPr>
            <a:r>
              <a:rPr lang="en-US" sz="1200" b="1" dirty="0">
                <a:cs typeface="Segoe UI" panose="020B0502040204020203" pitchFamily="34" charset="0"/>
              </a:rPr>
              <a:t>Adaptive Cards</a:t>
            </a:r>
          </a:p>
        </p:txBody>
      </p:sp>
      <p:sp>
        <p:nvSpPr>
          <p:cNvPr id="69" name="Oval 68">
            <a:extLst>
              <a:ext uri="{FF2B5EF4-FFF2-40B4-BE49-F238E27FC236}">
                <a16:creationId xmlns:a16="http://schemas.microsoft.com/office/drawing/2014/main" id="{F9195506-0432-59C9-95D5-3327A2D669B4}"/>
              </a:ext>
            </a:extLst>
          </p:cNvPr>
          <p:cNvSpPr/>
          <p:nvPr/>
        </p:nvSpPr>
        <p:spPr>
          <a:xfrm>
            <a:off x="6814835" y="2720066"/>
            <a:ext cx="198717" cy="198717"/>
          </a:xfrm>
          <a:prstGeom prst="ellipse">
            <a:avLst/>
          </a:prstGeom>
          <a:solidFill>
            <a:srgbClr val="EB3939"/>
          </a:solidFill>
          <a:ln w="19050" cap="flat" cmpd="sng" algn="ctr">
            <a:noFill/>
            <a:prstDash val="solid"/>
            <a:miter lim="800000"/>
          </a:ln>
          <a:effectLst/>
        </p:spPr>
        <p:txBody>
          <a:bodyPr wrap="none" lIns="0" tIns="0" rIns="0" bIns="0" rtlCol="0" anchor="ctr"/>
          <a:lstStyle/>
          <a:p>
            <a:pPr algn="ctr" defTabSz="914400">
              <a:defRPr/>
            </a:pPr>
            <a:r>
              <a:rPr lang="en-US" sz="1100" kern="0">
                <a:solidFill>
                  <a:prstClr val="white"/>
                </a:solidFill>
                <a:latin typeface="Segoe UI Semibold" panose="020B0702040204020203" pitchFamily="34" charset="0"/>
                <a:cs typeface="Segoe UI Semibold" panose="020B0702040204020203" pitchFamily="34" charset="0"/>
              </a:rPr>
              <a:t>1</a:t>
            </a:r>
          </a:p>
        </p:txBody>
      </p:sp>
      <p:sp>
        <p:nvSpPr>
          <p:cNvPr id="70" name="Oval 69">
            <a:extLst>
              <a:ext uri="{FF2B5EF4-FFF2-40B4-BE49-F238E27FC236}">
                <a16:creationId xmlns:a16="http://schemas.microsoft.com/office/drawing/2014/main" id="{85C17027-9464-49FD-7B8F-FB9A0F8AE4BE}"/>
              </a:ext>
            </a:extLst>
          </p:cNvPr>
          <p:cNvSpPr/>
          <p:nvPr/>
        </p:nvSpPr>
        <p:spPr>
          <a:xfrm>
            <a:off x="6810974" y="3178030"/>
            <a:ext cx="198717" cy="198717"/>
          </a:xfrm>
          <a:prstGeom prst="ellipse">
            <a:avLst/>
          </a:prstGeom>
          <a:solidFill>
            <a:srgbClr val="EB3939"/>
          </a:solidFill>
          <a:ln w="19050" cap="flat" cmpd="sng" algn="ctr">
            <a:noFill/>
            <a:prstDash val="solid"/>
            <a:miter lim="800000"/>
          </a:ln>
          <a:effectLst/>
        </p:spPr>
        <p:txBody>
          <a:bodyPr wrap="none" lIns="0" tIns="0" rIns="0" bIns="0" rtlCol="0" anchor="ctr"/>
          <a:lstStyle/>
          <a:p>
            <a:pPr algn="ctr" defTabSz="914400">
              <a:defRPr/>
            </a:pPr>
            <a:r>
              <a:rPr lang="en-US" sz="1100" kern="0" dirty="0">
                <a:solidFill>
                  <a:prstClr val="white"/>
                </a:solidFill>
                <a:latin typeface="Segoe UI Semibold" panose="020B0702040204020203" pitchFamily="34" charset="0"/>
                <a:cs typeface="Segoe UI Semibold" panose="020B0702040204020203" pitchFamily="34" charset="0"/>
              </a:rPr>
              <a:t>2</a:t>
            </a:r>
          </a:p>
        </p:txBody>
      </p:sp>
      <p:sp>
        <p:nvSpPr>
          <p:cNvPr id="71" name="Oval 70">
            <a:extLst>
              <a:ext uri="{FF2B5EF4-FFF2-40B4-BE49-F238E27FC236}">
                <a16:creationId xmlns:a16="http://schemas.microsoft.com/office/drawing/2014/main" id="{821DED70-2586-8702-AEAC-CD8A791BABC8}"/>
              </a:ext>
            </a:extLst>
          </p:cNvPr>
          <p:cNvSpPr/>
          <p:nvPr/>
        </p:nvSpPr>
        <p:spPr>
          <a:xfrm>
            <a:off x="6810974" y="3610074"/>
            <a:ext cx="198717" cy="198717"/>
          </a:xfrm>
          <a:prstGeom prst="ellipse">
            <a:avLst/>
          </a:prstGeom>
          <a:solidFill>
            <a:srgbClr val="EB3939"/>
          </a:solidFill>
          <a:ln w="19050" cap="flat" cmpd="sng" algn="ctr">
            <a:noFill/>
            <a:prstDash val="solid"/>
            <a:miter lim="800000"/>
          </a:ln>
          <a:effectLst/>
        </p:spPr>
        <p:txBody>
          <a:bodyPr wrap="none" lIns="0" tIns="0" rIns="0" bIns="0" rtlCol="0" anchor="ctr"/>
          <a:lstStyle/>
          <a:p>
            <a:pPr algn="ctr" defTabSz="914400">
              <a:defRPr/>
            </a:pPr>
            <a:r>
              <a:rPr lang="en-US" sz="1100" kern="0" dirty="0">
                <a:solidFill>
                  <a:prstClr val="white"/>
                </a:solidFill>
                <a:latin typeface="Segoe UI Semibold" panose="020B0702040204020203" pitchFamily="34" charset="0"/>
                <a:cs typeface="Segoe UI Semibold" panose="020B0702040204020203" pitchFamily="34" charset="0"/>
              </a:rPr>
              <a:t>3</a:t>
            </a:r>
          </a:p>
        </p:txBody>
      </p:sp>
      <p:sp>
        <p:nvSpPr>
          <p:cNvPr id="72" name="Oval 71">
            <a:extLst>
              <a:ext uri="{FF2B5EF4-FFF2-40B4-BE49-F238E27FC236}">
                <a16:creationId xmlns:a16="http://schemas.microsoft.com/office/drawing/2014/main" id="{F715FDB5-D7A0-EA26-9824-4E08880D9C88}"/>
              </a:ext>
            </a:extLst>
          </p:cNvPr>
          <p:cNvSpPr/>
          <p:nvPr/>
        </p:nvSpPr>
        <p:spPr>
          <a:xfrm>
            <a:off x="11389998" y="4700408"/>
            <a:ext cx="198717" cy="198717"/>
          </a:xfrm>
          <a:prstGeom prst="ellipse">
            <a:avLst/>
          </a:prstGeom>
          <a:solidFill>
            <a:srgbClr val="EB3939"/>
          </a:solidFill>
          <a:ln w="19050" cap="flat" cmpd="sng" algn="ctr">
            <a:noFill/>
            <a:prstDash val="solid"/>
            <a:miter lim="800000"/>
          </a:ln>
          <a:effectLst/>
        </p:spPr>
        <p:txBody>
          <a:bodyPr wrap="none" lIns="0" tIns="0" rIns="0" bIns="0" rtlCol="0" anchor="ctr"/>
          <a:lstStyle/>
          <a:p>
            <a:pPr algn="ctr" defTabSz="914400">
              <a:defRPr/>
            </a:pPr>
            <a:r>
              <a:rPr lang="en-US" sz="1100" kern="0">
                <a:solidFill>
                  <a:prstClr val="white"/>
                </a:solidFill>
                <a:latin typeface="Segoe UI Semibold" panose="020B0702040204020203" pitchFamily="34" charset="0"/>
                <a:cs typeface="Segoe UI Semibold" panose="020B0702040204020203" pitchFamily="34" charset="0"/>
              </a:rPr>
              <a:t>6</a:t>
            </a:r>
          </a:p>
        </p:txBody>
      </p:sp>
      <p:sp>
        <p:nvSpPr>
          <p:cNvPr id="73" name="Oval 72">
            <a:extLst>
              <a:ext uri="{FF2B5EF4-FFF2-40B4-BE49-F238E27FC236}">
                <a16:creationId xmlns:a16="http://schemas.microsoft.com/office/drawing/2014/main" id="{025F63B8-12DC-69B0-D874-D33CCB951E54}"/>
              </a:ext>
            </a:extLst>
          </p:cNvPr>
          <p:cNvSpPr/>
          <p:nvPr/>
        </p:nvSpPr>
        <p:spPr>
          <a:xfrm>
            <a:off x="11389998" y="5160656"/>
            <a:ext cx="198717" cy="198717"/>
          </a:xfrm>
          <a:prstGeom prst="ellipse">
            <a:avLst/>
          </a:prstGeom>
          <a:solidFill>
            <a:srgbClr val="EB3939"/>
          </a:solidFill>
          <a:ln w="19050" cap="flat" cmpd="sng" algn="ctr">
            <a:noFill/>
            <a:prstDash val="solid"/>
            <a:miter lim="800000"/>
          </a:ln>
          <a:effectLst/>
        </p:spPr>
        <p:txBody>
          <a:bodyPr wrap="none" lIns="0" tIns="0" rIns="0" bIns="0" rtlCol="0" anchor="ctr"/>
          <a:lstStyle/>
          <a:p>
            <a:pPr algn="ctr" defTabSz="914400">
              <a:defRPr/>
            </a:pPr>
            <a:r>
              <a:rPr lang="en-US" sz="1100" kern="0">
                <a:solidFill>
                  <a:prstClr val="white"/>
                </a:solidFill>
                <a:latin typeface="Segoe UI Semibold" panose="020B0702040204020203" pitchFamily="34" charset="0"/>
                <a:cs typeface="Segoe UI Semibold" panose="020B0702040204020203" pitchFamily="34" charset="0"/>
              </a:rPr>
              <a:t>7</a:t>
            </a:r>
          </a:p>
        </p:txBody>
      </p:sp>
      <p:sp>
        <p:nvSpPr>
          <p:cNvPr id="74" name="Oval 73">
            <a:extLst>
              <a:ext uri="{FF2B5EF4-FFF2-40B4-BE49-F238E27FC236}">
                <a16:creationId xmlns:a16="http://schemas.microsoft.com/office/drawing/2014/main" id="{7520105C-EEEB-ED2B-B748-0E2CC486903D}"/>
              </a:ext>
            </a:extLst>
          </p:cNvPr>
          <p:cNvSpPr/>
          <p:nvPr/>
        </p:nvSpPr>
        <p:spPr>
          <a:xfrm>
            <a:off x="6790096" y="4712014"/>
            <a:ext cx="198717" cy="198717"/>
          </a:xfrm>
          <a:prstGeom prst="ellipse">
            <a:avLst/>
          </a:prstGeom>
          <a:solidFill>
            <a:srgbClr val="EB3939"/>
          </a:solidFill>
          <a:ln w="19050" cap="flat" cmpd="sng" algn="ctr">
            <a:noFill/>
            <a:prstDash val="solid"/>
            <a:miter lim="800000"/>
          </a:ln>
          <a:effectLst/>
        </p:spPr>
        <p:txBody>
          <a:bodyPr wrap="none" lIns="0" tIns="0" rIns="0" bIns="0" rtlCol="0" anchor="ctr"/>
          <a:lstStyle/>
          <a:p>
            <a:pPr algn="ctr" defTabSz="914400">
              <a:defRPr/>
            </a:pPr>
            <a:r>
              <a:rPr lang="en-US" sz="1100" kern="0">
                <a:solidFill>
                  <a:prstClr val="white"/>
                </a:solidFill>
                <a:latin typeface="Segoe UI Semibold" panose="020B0702040204020203" pitchFamily="34" charset="0"/>
                <a:cs typeface="Segoe UI Semibold" panose="020B0702040204020203" pitchFamily="34" charset="0"/>
              </a:rPr>
              <a:t>5</a:t>
            </a:r>
          </a:p>
        </p:txBody>
      </p:sp>
      <p:sp>
        <p:nvSpPr>
          <p:cNvPr id="77" name="Oval 76">
            <a:extLst>
              <a:ext uri="{FF2B5EF4-FFF2-40B4-BE49-F238E27FC236}">
                <a16:creationId xmlns:a16="http://schemas.microsoft.com/office/drawing/2014/main" id="{E574B29B-1F08-059A-1A3A-10123A3D269D}"/>
              </a:ext>
            </a:extLst>
          </p:cNvPr>
          <p:cNvSpPr/>
          <p:nvPr/>
        </p:nvSpPr>
        <p:spPr>
          <a:xfrm>
            <a:off x="11379558" y="2725738"/>
            <a:ext cx="198717" cy="198717"/>
          </a:xfrm>
          <a:prstGeom prst="ellipse">
            <a:avLst/>
          </a:prstGeom>
          <a:solidFill>
            <a:srgbClr val="EB3939"/>
          </a:solidFill>
          <a:ln w="19050" cap="flat" cmpd="sng" algn="ctr">
            <a:noFill/>
            <a:prstDash val="solid"/>
            <a:miter lim="800000"/>
          </a:ln>
          <a:effectLst/>
        </p:spPr>
        <p:txBody>
          <a:bodyPr wrap="none" lIns="0" tIns="0" rIns="0" bIns="0" rtlCol="0" anchor="ctr"/>
          <a:lstStyle/>
          <a:p>
            <a:pPr algn="ctr" defTabSz="914400">
              <a:defRPr/>
            </a:pPr>
            <a:r>
              <a:rPr lang="en-US" sz="1100" kern="0" dirty="0">
                <a:solidFill>
                  <a:prstClr val="white"/>
                </a:solidFill>
                <a:latin typeface="Segoe UI Semibold" panose="020B0702040204020203" pitchFamily="34" charset="0"/>
                <a:cs typeface="Segoe UI Semibold" panose="020B0702040204020203" pitchFamily="34" charset="0"/>
              </a:rPr>
              <a:t>4</a:t>
            </a:r>
          </a:p>
        </p:txBody>
      </p:sp>
      <p:grpSp>
        <p:nvGrpSpPr>
          <p:cNvPr id="5" name="Group 4">
            <a:extLst>
              <a:ext uri="{FF2B5EF4-FFF2-40B4-BE49-F238E27FC236}">
                <a16:creationId xmlns:a16="http://schemas.microsoft.com/office/drawing/2014/main" id="{755CE19F-57CC-2D3E-5C0B-4D942A6B46BD}"/>
              </a:ext>
            </a:extLst>
          </p:cNvPr>
          <p:cNvGrpSpPr/>
          <p:nvPr/>
        </p:nvGrpSpPr>
        <p:grpSpPr>
          <a:xfrm>
            <a:off x="-1" y="5529997"/>
            <a:ext cx="5876924" cy="1231764"/>
            <a:chOff x="-1" y="5529997"/>
            <a:chExt cx="5876924" cy="1231764"/>
          </a:xfrm>
        </p:grpSpPr>
        <p:pic>
          <p:nvPicPr>
            <p:cNvPr id="11" name="Picture 10">
              <a:extLst>
                <a:ext uri="{FF2B5EF4-FFF2-40B4-BE49-F238E27FC236}">
                  <a16:creationId xmlns:a16="http://schemas.microsoft.com/office/drawing/2014/main" id="{208E31E3-A9EE-7B16-DB05-CDBA04EFE7D7}"/>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1" y="5529997"/>
              <a:ext cx="5876924" cy="1231764"/>
            </a:xfrm>
            <a:prstGeom prst="rect">
              <a:avLst/>
            </a:prstGeom>
          </p:spPr>
        </p:pic>
        <p:pic>
          <p:nvPicPr>
            <p:cNvPr id="4" name="Picture 3">
              <a:extLst>
                <a:ext uri="{FF2B5EF4-FFF2-40B4-BE49-F238E27FC236}">
                  <a16:creationId xmlns:a16="http://schemas.microsoft.com/office/drawing/2014/main" id="{533331B7-3743-0358-BBB8-4D4CE28BEC4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398214" y="6492240"/>
              <a:ext cx="800212" cy="269521"/>
            </a:xfrm>
            <a:prstGeom prst="rect">
              <a:avLst/>
            </a:prstGeom>
          </p:spPr>
        </p:pic>
      </p:grpSp>
      <p:sp>
        <p:nvSpPr>
          <p:cNvPr id="6" name="Oval 5">
            <a:extLst>
              <a:ext uri="{FF2B5EF4-FFF2-40B4-BE49-F238E27FC236}">
                <a16:creationId xmlns:a16="http://schemas.microsoft.com/office/drawing/2014/main" id="{D8734298-4BB7-9976-DBDE-48E78F2342C4}"/>
              </a:ext>
            </a:extLst>
          </p:cNvPr>
          <p:cNvSpPr/>
          <p:nvPr/>
        </p:nvSpPr>
        <p:spPr>
          <a:xfrm>
            <a:off x="3155429" y="6219910"/>
            <a:ext cx="198717" cy="198717"/>
          </a:xfrm>
          <a:prstGeom prst="ellipse">
            <a:avLst/>
          </a:prstGeom>
          <a:solidFill>
            <a:srgbClr val="EB3939"/>
          </a:solidFill>
          <a:ln w="19050" cap="flat" cmpd="sng" algn="ctr">
            <a:noFill/>
            <a:prstDash val="solid"/>
            <a:miter lim="800000"/>
          </a:ln>
          <a:effectLst/>
        </p:spPr>
        <p:txBody>
          <a:bodyPr wrap="none"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3</a:t>
            </a:r>
          </a:p>
        </p:txBody>
      </p:sp>
    </p:spTree>
    <p:extLst>
      <p:ext uri="{BB962C8B-B14F-4D97-AF65-F5344CB8AC3E}">
        <p14:creationId xmlns:p14="http://schemas.microsoft.com/office/powerpoint/2010/main" val="4161875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47D5B-786C-2634-A6E2-C5B5E2DFC5A1}"/>
              </a:ext>
            </a:extLst>
          </p:cNvPr>
          <p:cNvSpPr>
            <a:spLocks noGrp="1"/>
          </p:cNvSpPr>
          <p:nvPr>
            <p:ph type="title"/>
          </p:nvPr>
        </p:nvSpPr>
        <p:spPr>
          <a:xfrm>
            <a:off x="588263" y="3150414"/>
            <a:ext cx="3182027" cy="553998"/>
          </a:xfrm>
        </p:spPr>
        <p:txBody>
          <a:bodyPr/>
          <a:lstStyle/>
          <a:p>
            <a:r>
              <a:rPr lang="en-AE"/>
              <a:t>Agenda</a:t>
            </a:r>
          </a:p>
        </p:txBody>
      </p:sp>
      <p:sp>
        <p:nvSpPr>
          <p:cNvPr id="3" name="Text Placeholder 2">
            <a:extLst>
              <a:ext uri="{FF2B5EF4-FFF2-40B4-BE49-F238E27FC236}">
                <a16:creationId xmlns:a16="http://schemas.microsoft.com/office/drawing/2014/main" id="{076260E6-072A-06FF-FA7E-7A6B17774A53}"/>
              </a:ext>
            </a:extLst>
          </p:cNvPr>
          <p:cNvSpPr>
            <a:spLocks noGrp="1"/>
          </p:cNvSpPr>
          <p:nvPr>
            <p:ph type="body" sz="quarter" idx="11"/>
          </p:nvPr>
        </p:nvSpPr>
        <p:spPr>
          <a:xfrm>
            <a:off x="4941888" y="2202465"/>
            <a:ext cx="6817990" cy="2449901"/>
          </a:xfrm>
        </p:spPr>
        <p:txBody>
          <a:bodyPr/>
          <a:lstStyle/>
          <a:p>
            <a:r>
              <a:rPr lang="en-AE" sz="2400"/>
              <a:t>Custom Engine Agents Overview</a:t>
            </a:r>
          </a:p>
          <a:p>
            <a:r>
              <a:rPr lang="en-AE" sz="2400"/>
              <a:t>Introduction to Teams Toolkit</a:t>
            </a:r>
          </a:p>
          <a:p>
            <a:r>
              <a:rPr lang="en-AE" sz="2400"/>
              <a:t>Getting started w</a:t>
            </a:r>
            <a:r>
              <a:rPr lang="en-US" sz="2400"/>
              <a:t>it</a:t>
            </a:r>
            <a:r>
              <a:rPr lang="en-AE" sz="2400"/>
              <a:t>h Microsoft 365 Agents SDK</a:t>
            </a:r>
          </a:p>
          <a:p>
            <a:r>
              <a:rPr lang="en-AE" sz="2400"/>
              <a:t>Advancing agents with Teams AI library</a:t>
            </a:r>
          </a:p>
          <a:p>
            <a:r>
              <a:rPr lang="en-AE" sz="2400"/>
              <a:t>Summary &amp; Resources</a:t>
            </a:r>
          </a:p>
        </p:txBody>
      </p:sp>
    </p:spTree>
    <p:extLst>
      <p:ext uri="{BB962C8B-B14F-4D97-AF65-F5344CB8AC3E}">
        <p14:creationId xmlns:p14="http://schemas.microsoft.com/office/powerpoint/2010/main" val="734172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D940E-94D0-261E-6917-D8DF4361F217}"/>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8DCFE678-1113-563A-AB5E-90BC806D8BDB}"/>
              </a:ext>
              <a:ext uri="{C183D7F6-B498-43B3-948B-1728B52AA6E4}">
                <adec:decorative xmlns:adec="http://schemas.microsoft.com/office/drawing/2017/decorative" val="1"/>
              </a:ext>
            </a:extLst>
          </p:cNvPr>
          <p:cNvSpPr>
            <a:spLocks/>
          </p:cNvSpPr>
          <p:nvPr/>
        </p:nvSpPr>
        <p:spPr bwMode="auto">
          <a:xfrm>
            <a:off x="7430245" y="2305878"/>
            <a:ext cx="4645798" cy="2484783"/>
          </a:xfrm>
          <a:prstGeom prst="roundRect">
            <a:avLst>
              <a:gd name="adj" fmla="val 31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ext Placeholder 1">
            <a:extLst>
              <a:ext uri="{FF2B5EF4-FFF2-40B4-BE49-F238E27FC236}">
                <a16:creationId xmlns:a16="http://schemas.microsoft.com/office/drawing/2014/main" id="{D43C7293-EB98-5C4B-0218-8AF06BAECAE3}"/>
              </a:ext>
            </a:extLst>
          </p:cNvPr>
          <p:cNvSpPr>
            <a:spLocks noGrp="1"/>
          </p:cNvSpPr>
          <p:nvPr>
            <p:ph type="body" sz="quarter" idx="14"/>
          </p:nvPr>
        </p:nvSpPr>
        <p:spPr>
          <a:xfrm>
            <a:off x="7543801" y="2645051"/>
            <a:ext cx="4820478" cy="1996523"/>
          </a:xfrm>
        </p:spPr>
        <p:txBody>
          <a:bodyPr>
            <a:normAutofit/>
          </a:bodyPr>
          <a:lstStyle/>
          <a:p>
            <a:r>
              <a:rPr lang="en-US" sz="2800">
                <a:latin typeface="+mn-lt"/>
              </a:rPr>
              <a:t>Strengthen collaboration and engagement with a familiar agent UX across chats, channels and meetings</a:t>
            </a:r>
          </a:p>
          <a:p>
            <a:endParaRPr lang="en-US"/>
          </a:p>
        </p:txBody>
      </p:sp>
      <p:sp>
        <p:nvSpPr>
          <p:cNvPr id="14" name="Title 12">
            <a:extLst>
              <a:ext uri="{FF2B5EF4-FFF2-40B4-BE49-F238E27FC236}">
                <a16:creationId xmlns:a16="http://schemas.microsoft.com/office/drawing/2014/main" id="{3217E83A-0E61-1AA5-619B-FC9C294449D2}"/>
              </a:ext>
            </a:extLst>
          </p:cNvPr>
          <p:cNvSpPr txBox="1">
            <a:spLocks/>
          </p:cNvSpPr>
          <p:nvPr/>
        </p:nvSpPr>
        <p:spPr>
          <a:xfrm>
            <a:off x="322580" y="243182"/>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Teams Collaborative Agent UX</a:t>
            </a:r>
          </a:p>
        </p:txBody>
      </p:sp>
      <p:pic>
        <p:nvPicPr>
          <p:cNvPr id="16" name="Picture 15">
            <a:extLst>
              <a:ext uri="{FF2B5EF4-FFF2-40B4-BE49-F238E27FC236}">
                <a16:creationId xmlns:a16="http://schemas.microsoft.com/office/drawing/2014/main" id="{2DF04A7C-DF85-9A48-1FBE-C4970755272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0" y="1033985"/>
            <a:ext cx="7430245" cy="5671796"/>
          </a:xfrm>
          <a:prstGeom prst="rect">
            <a:avLst/>
          </a:prstGeom>
        </p:spPr>
      </p:pic>
    </p:spTree>
    <p:extLst>
      <p:ext uri="{BB962C8B-B14F-4D97-AF65-F5344CB8AC3E}">
        <p14:creationId xmlns:p14="http://schemas.microsoft.com/office/powerpoint/2010/main" val="831142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DBE3BE81-5818-185B-2A07-3ED28528014A}"/>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BFC6FB7D-289C-1F2C-0D80-743EEFE749D1}"/>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C4C5A69F-E17A-5450-B085-A16987D262E1}"/>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810EEE3C-C8BE-2BAB-D755-55DCA4779C34}"/>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B219A3EE-3A95-5ADE-288B-4E0DB47DB9E5}"/>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1D2AB18C-D586-C4B4-D459-88294A59D549}"/>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a:ln>
                  <a:noFill/>
                </a:ln>
                <a:solidFill>
                  <a:schemeClr val="bg1"/>
                </a:solidFill>
                <a:latin typeface="Segoe UI Semibold"/>
              </a:rPr>
              <a:t>Agent architecture</a:t>
            </a:r>
            <a:br>
              <a:rPr lang="en-IN" sz="5400" spc="0">
                <a:ln>
                  <a:noFill/>
                </a:ln>
                <a:solidFill>
                  <a:schemeClr val="bg1"/>
                </a:solidFill>
                <a:latin typeface="Segoe UI Semibold"/>
              </a:rPr>
            </a:br>
            <a:endPar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ECE02523-EE4B-A7EA-0961-1586590CF9EB}"/>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65F96B12-3FC8-259D-A46B-3570C42B2AD5}"/>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3ECF4A91-5059-C88F-522E-5C8414DB63D2}"/>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CE206ED6-2A5C-B2FB-6988-1F963675C4DD}"/>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8FD8BE7A-7110-5C59-8DA7-DCDFD0EAD512}"/>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87CB8A0D-5287-B301-B71B-C72B9E195EFC}"/>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4FB924C0-595E-0BE5-6341-E67DF26EA9B1}"/>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C60EE04B-8F51-BDFE-56F1-69742D09CC2D}"/>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5C58FFFB-11E6-F8A9-4AAE-65253A62A416}"/>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44BF143C-4F73-A5EC-6014-4995E57E5326}"/>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9FFD50FA-C7B3-B4B3-781B-9409F5DD4614}"/>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F08756B9-51AE-0A87-83B7-266A7E0A1BA8}"/>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0F70790D-6EB1-EA16-FD8E-B594CFF29309}"/>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1F64A6E2-D7CF-D1A6-E61E-1C9C1EADA8F2}"/>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562A7310-4DA1-2A8D-710F-FB62A0D272CD}"/>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15AADD45-C109-4E68-9F67-0889896BDCDF}"/>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FBFCF510-0BAA-96B3-A2AE-E9127313FF5B}"/>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1220F39D-334F-40C9-33CC-0AC71C9E8B83}"/>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A308DE2C-704B-BFA8-164F-E98AAD84683C}"/>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0752EA3E-FD8B-8B99-534B-E0507B3E8DD4}"/>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98DA4C75-0FA2-E2B4-D668-E9144FC69186}"/>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3452857E-A7F5-0DCF-78DD-E7DBD7ADD110}"/>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54E6E017-AA04-792C-5D3B-1614E14523B6}"/>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6CF9B13C-FE7A-A1B7-92EC-3A3AAD594B63}"/>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0AD8A1FA-C605-B188-529B-1E6802E0BBD8}"/>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13A46D8E-4338-513E-EBA8-7B1B467D7C31}"/>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5839AED5-B3F6-A571-C232-E453D1F7FB3B}"/>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3E71481A-CDD1-32FA-A9A2-246E4FA6E204}"/>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17305BEB-8B61-45F4-3229-F845886B5441}"/>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10404FEB-C005-E922-8120-8FE92AFF89A6}"/>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D19A8A9A-A55A-385F-0851-D66517908517}"/>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F66424E7-F5F6-A6C4-4091-F020C8A4932B}"/>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C8DE7F28-6B8F-8CAD-F538-C46DAF7EBEEC}"/>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4C7C1499-9928-D0DD-910A-5E936FBCA6BD}"/>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A1525FC0-CB4E-CAFF-80B4-0600F467D87C}"/>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9AC7A61-9166-8BE3-78BD-75E6AA0E1630}"/>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431332E-8E0A-DE5F-8601-9D4C28976E62}"/>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5B3D540-D43A-B3ED-7A5A-C4816C2B689B}"/>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8A0CD59-F9D2-B211-CBB3-CE4D785EFE5E}"/>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5D3E2704-1A64-651A-32C2-A6E4AEBEB9A3}"/>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8D65F42B-6081-5EA8-3A83-7260CA123443}"/>
                </a:ext>
              </a:extLst>
            </p:cNvPr>
            <p:cNvSpPr>
              <a:spLocks/>
            </p:cNvSpPr>
            <p:nvPr/>
          </p:nvSpPr>
          <p:spPr>
            <a:xfrm>
              <a:off x="6484617" y="1417798"/>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F1AA0CE0-A267-5086-7B51-123CCF472144}"/>
                </a:ext>
              </a:extLst>
            </p:cNvPr>
            <p:cNvSpPr>
              <a:spLocks/>
            </p:cNvSpPr>
            <p:nvPr/>
          </p:nvSpPr>
          <p:spPr>
            <a:xfrm>
              <a:off x="6484617" y="2828369"/>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D444FA5C-A2F4-4D2C-4F73-2BB7F1358C6B}"/>
                </a:ext>
              </a:extLst>
            </p:cNvPr>
            <p:cNvSpPr/>
            <p:nvPr/>
          </p:nvSpPr>
          <p:spPr>
            <a:xfrm>
              <a:off x="3850823" y="1420811"/>
              <a:ext cx="1811456" cy="4011059"/>
            </a:xfrm>
            <a:prstGeom prst="roundRect">
              <a:avLst>
                <a:gd name="adj" fmla="val 832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5BEAF2E1-E8A6-3624-BAD8-FD0C38C83169}"/>
                </a:ext>
              </a:extLst>
            </p:cNvPr>
            <p:cNvSpPr/>
            <p:nvPr/>
          </p:nvSpPr>
          <p:spPr bwMode="auto">
            <a:xfrm>
              <a:off x="3368847" y="5775960"/>
              <a:ext cx="6050920" cy="494328"/>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159C9E6B-3A62-9BE3-B94A-36268118B2B7}"/>
                </a:ext>
              </a:extLst>
            </p:cNvPr>
            <p:cNvSpPr>
              <a:spLocks/>
            </p:cNvSpPr>
            <p:nvPr/>
          </p:nvSpPr>
          <p:spPr>
            <a:xfrm>
              <a:off x="6516661" y="4240322"/>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091F2C"/>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99297185-73F9-369E-18EC-F2A52178B5C7}"/>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F33E59D9-B3EE-0151-3F07-44DFF0503CDB}"/>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497DADBE-E565-C2F3-D413-267AA2E9F20C}"/>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091F2C"/>
                  </a:solidFill>
                  <a:effectLst/>
                  <a:uLnTx/>
                  <a:uFillTx/>
                  <a:latin typeface="Segoe UI"/>
                  <a:ea typeface="+mn-ea"/>
                  <a:cs typeface="+mn-cs"/>
                </a:rPr>
              </a:br>
              <a:r>
                <a:rPr kumimoji="0" lang="en-US" sz="1600" b="0" i="0" u="none" strike="noStrike" kern="1200" cap="none" spc="0" normalizeH="0" baseline="0" noProof="0">
                  <a:ln w="3175">
                    <a:noFill/>
                  </a:ln>
                  <a:solidFill>
                    <a:srgbClr val="091F2C"/>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EABE78B4-8F60-8E08-FE50-043EC3286048}"/>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212FC2A8-1A78-4917-4524-D197EE967AE5}"/>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091F2C"/>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19A3A03A-F877-BE35-CC7A-17638FF50885}"/>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833F34F4-7049-7B8D-2E53-580FA3391BF6}"/>
                  </a:ext>
                </a:extLst>
              </p:cNvPr>
              <p:cNvSpPr>
                <a:spLocks/>
              </p:cNvSpPr>
              <p:nvPr/>
            </p:nvSpPr>
            <p:spPr bwMode="auto">
              <a:xfrm>
                <a:off x="8160794" y="619914"/>
                <a:ext cx="606627"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2B1E9ED6-DA52-E870-E8FD-CD76A68B0615}"/>
                  </a:ext>
                </a:extLst>
              </p:cNvPr>
              <p:cNvSpPr>
                <a:spLocks/>
              </p:cNvSpPr>
              <p:nvPr/>
            </p:nvSpPr>
            <p:spPr bwMode="auto">
              <a:xfrm>
                <a:off x="8808015"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580F1162-9AAD-DF24-1EE6-236873E22BCC}"/>
                  </a:ext>
                </a:extLst>
              </p:cNvPr>
              <p:cNvSpPr>
                <a:spLocks/>
              </p:cNvSpPr>
              <p:nvPr/>
            </p:nvSpPr>
            <p:spPr bwMode="auto">
              <a:xfrm>
                <a:off x="6910681"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0E0F0D8F-C703-F6D3-B93F-368E43449CBC}"/>
                  </a:ext>
                </a:extLst>
              </p:cNvPr>
              <p:cNvSpPr>
                <a:spLocks/>
              </p:cNvSpPr>
              <p:nvPr/>
            </p:nvSpPr>
            <p:spPr bwMode="auto">
              <a:xfrm>
                <a:off x="7531239"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76C83082-788F-CD03-5F8C-5588CC3A16A5}"/>
                  </a:ext>
                </a:extLst>
              </p:cNvPr>
              <p:cNvSpPr>
                <a:spLocks/>
              </p:cNvSpPr>
              <p:nvPr/>
            </p:nvSpPr>
            <p:spPr bwMode="auto">
              <a:xfrm>
                <a:off x="5628818"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50866141-A75A-D1F3-05CC-E17766923FD1}"/>
                  </a:ext>
                </a:extLst>
              </p:cNvPr>
              <p:cNvSpPr>
                <a:spLocks/>
              </p:cNvSpPr>
              <p:nvPr/>
            </p:nvSpPr>
            <p:spPr bwMode="auto">
              <a:xfrm>
                <a:off x="6246201" y="619914"/>
                <a:ext cx="621792"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5853C1DA-5CF2-5E15-209B-6844396F99DA}"/>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23F3A0E1-BF83-FDB6-BBAA-916D18A15625}"/>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C01A2E9C-F1C6-5CF2-90A5-6D7C6E0C8D47}"/>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11E4184C-5DD9-A3E2-BCE3-CA4504C61B66}"/>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228422DF-97D3-3EA0-3D25-2C932D367D81}"/>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8D60C6A7-F4F5-D787-AB09-1320162078B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3BC37BF2-F35D-DF02-3DAC-0C672D703770}"/>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AEA2BA6F-BFEC-D3EE-B020-112418365735}"/>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FB35C9E8-E0D6-7042-654B-F7C56C576CD4}"/>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B29F528B-FC97-4CC1-91FE-D50DD42B3B2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B18B30F1-7969-CD8F-D604-E5199B7C50E0}"/>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A82ACAC9-C1C3-1801-F43C-EF5DB5673B3E}"/>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47D9E68-3F3E-8597-E00A-9BFDA5EAF752}"/>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E647960-8A3D-E97A-8AD3-2EB4B06449A0}"/>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76E5F6-C86E-CB30-E220-045A3B695AAE}"/>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666476F-8B25-2884-B8A0-94C1F6571BAD}"/>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EB17274-D51F-17AA-7CB5-155853B0FD2A}"/>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6EE9132-15F7-1695-E009-F6149F9E838C}"/>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40445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3F1B684F-2D7D-2B5B-6BD6-84A6D2C1BD7F}"/>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825BF522-4AE9-0C23-EC24-3CF4CA76B3E3}"/>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15BE0F14-E646-19D8-1FCC-13FA6EAB086D}"/>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FFA26CA7-455B-7040-E855-142549C5A902}"/>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2064B1E9-4D04-3544-4BFB-90D144F69229}"/>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CD55F539-CD14-914A-D8CC-C7CC1B269064}"/>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a:ln>
                  <a:noFill/>
                </a:ln>
                <a:solidFill>
                  <a:schemeClr val="bg1"/>
                </a:solidFill>
                <a:latin typeface="Segoe UI Semibold"/>
              </a:rPr>
              <a:t>Agent architecture</a:t>
            </a:r>
            <a:br>
              <a:rPr lang="en-IN" sz="5400" spc="0">
                <a:ln>
                  <a:noFill/>
                </a:ln>
                <a:solidFill>
                  <a:schemeClr val="bg1"/>
                </a:solidFill>
                <a:latin typeface="Segoe UI Semibold"/>
              </a:rPr>
            </a:br>
            <a:endPar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7CBACFEB-70DD-FEFE-9761-109FCFEF449B}"/>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1E4A571F-3A3B-5775-6E59-AF828AD02516}"/>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F11625B0-8EAE-36B7-71F3-C5421B003744}"/>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8A4CB138-8DA8-E929-95F0-E9E6FF689BE3}"/>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4A67F6C5-4B2A-32C9-890E-76C2CD477176}"/>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C20B731D-50FD-2676-0FB6-732D4FA7264D}"/>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DA1D4BDE-ACE7-921B-0E41-3411876640A4}"/>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DACEFE96-B890-0BED-EC4D-E98416DD80F0}"/>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D6DD219E-A77F-7856-B128-3FECB30180F8}"/>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D6D7D6CD-9551-E965-41CB-D1C5809400CC}"/>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BD1B4733-F1F9-17CA-C8C0-EC6B78E4385C}"/>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CDB8CF1E-2DA1-4585-8210-67C559D38D64}"/>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CD4C6C2F-A965-9340-8F6E-D06BDF8D42E5}"/>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50E076F7-2BD4-681B-8961-F064023D9023}"/>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53CB011B-D165-8373-48C0-962C5C29177E}"/>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30EFF906-36BD-96B5-719D-AA18225FF16F}"/>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2D85EA7E-452E-D8F8-0E96-83FEC7007736}"/>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C34093C9-7020-7BB2-3A7F-245A4CC103E7}"/>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3869D400-F46F-2099-7AA5-3FBCFDABB68C}"/>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6D95F233-9D33-59A3-52D5-F1397758C951}"/>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E7FEBCA8-119F-E4FD-AC05-5F6BAF6DFD6D}"/>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0F2FE115-AEF5-6174-F18A-140F139B719A}"/>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9EE13006-6DAF-F79F-C7C2-99FE67854930}"/>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E30C3482-B04C-EC5D-6701-65EE40497744}"/>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8F8BC748-C305-232D-F2AE-A81742462AD2}"/>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1A536E73-FB9A-FE19-99B7-A2A4AAB77A5D}"/>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DC4B150F-DACD-678B-5E28-F98E70A42A89}"/>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533E8839-54FF-96C4-27D3-D0C4CFE813C6}"/>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FA2327FF-2EF7-58A6-1F7E-F8C8EBC3E6BF}"/>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AFADCF59-6CFF-3C38-67C8-6DABB287A035}"/>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708A8D31-D20B-7FC1-8A9F-0965E36480B9}"/>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7F23478E-CB91-D8E7-2586-5244444577D3}"/>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F543B461-6AF2-FA13-0AE6-859C469BA02D}"/>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21266AA2-F34F-600D-A6F3-BCC8277AA995}"/>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34639436-1DDA-FCF8-25A6-A7B40D0EA596}"/>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565E55B-799E-FF55-C390-018BCE857146}"/>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5A3D448-5554-3072-42C5-014E5E8E53FD}"/>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84168C-2C6F-E400-9062-DA23AFF08794}"/>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65114D8-5DAB-00DE-A64F-6C122BC14D4D}"/>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2E8BFA12-B708-A28E-19DC-16B2CB92AD1B}"/>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78" name="Rectangle: Rounded Corners 77">
              <a:extLst>
                <a:ext uri="{FF2B5EF4-FFF2-40B4-BE49-F238E27FC236}">
                  <a16:creationId xmlns:a16="http://schemas.microsoft.com/office/drawing/2014/main" id="{CDF80605-3A14-C95E-23BC-DBCE8BEEE39C}"/>
                </a:ext>
              </a:extLst>
            </p:cNvPr>
            <p:cNvSpPr>
              <a:spLocks/>
            </p:cNvSpPr>
            <p:nvPr/>
          </p:nvSpPr>
          <p:spPr>
            <a:xfrm>
              <a:off x="6484617" y="2828369"/>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33009AEA-6A22-B75C-F7A3-426CA3AAA1CB}"/>
                </a:ext>
              </a:extLst>
            </p:cNvPr>
            <p:cNvSpPr/>
            <p:nvPr/>
          </p:nvSpPr>
          <p:spPr>
            <a:xfrm>
              <a:off x="3850823" y="1420811"/>
              <a:ext cx="1811456" cy="4011059"/>
            </a:xfrm>
            <a:prstGeom prst="roundRect">
              <a:avLst>
                <a:gd name="adj" fmla="val 832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D5BC7CF5-272B-C0C3-1D1B-A950C7DCBE2F}"/>
                </a:ext>
              </a:extLst>
            </p:cNvPr>
            <p:cNvSpPr/>
            <p:nvPr/>
          </p:nvSpPr>
          <p:spPr bwMode="auto">
            <a:xfrm>
              <a:off x="3368847" y="5775960"/>
              <a:ext cx="6050920" cy="494328"/>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3AE2CE40-B3B9-D817-EE62-0F76EF3927DA}"/>
                </a:ext>
              </a:extLst>
            </p:cNvPr>
            <p:cNvSpPr>
              <a:spLocks/>
            </p:cNvSpPr>
            <p:nvPr/>
          </p:nvSpPr>
          <p:spPr>
            <a:xfrm>
              <a:off x="6516661" y="4240322"/>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091F2C"/>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F6684175-5FA3-A37B-7F96-B02299E3A893}"/>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Orchestrator</a:t>
              </a:r>
            </a:p>
          </p:txBody>
        </p:sp>
        <p:sp>
          <p:nvSpPr>
            <p:cNvPr id="93" name="Rectangle 92">
              <a:extLst>
                <a:ext uri="{FF2B5EF4-FFF2-40B4-BE49-F238E27FC236}">
                  <a16:creationId xmlns:a16="http://schemas.microsoft.com/office/drawing/2014/main" id="{ADBF5647-6C3E-47EB-3E74-C655702EA75F}"/>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091F2C"/>
                  </a:solidFill>
                  <a:effectLst/>
                  <a:uLnTx/>
                  <a:uFillTx/>
                  <a:latin typeface="Segoe UI"/>
                  <a:ea typeface="+mn-ea"/>
                  <a:cs typeface="+mn-cs"/>
                </a:rPr>
              </a:br>
              <a:r>
                <a:rPr kumimoji="0" lang="en-US" sz="1600" b="0" i="0" u="none" strike="noStrike" kern="1200" cap="none" spc="0" normalizeH="0" baseline="0" noProof="0">
                  <a:ln w="3175">
                    <a:noFill/>
                  </a:ln>
                  <a:solidFill>
                    <a:srgbClr val="091F2C"/>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2EB83758-DEE4-B238-67BC-6A1E4F9E0EA2}"/>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2C9510EF-3CCD-FB9D-9787-6D4917ED3099}"/>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091F2C"/>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E945BBD1-4D2C-11EC-0FB4-2F2FD97FF8B7}"/>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7A20B195-9E8F-E757-18AB-45E497512A88}"/>
                  </a:ext>
                </a:extLst>
              </p:cNvPr>
              <p:cNvSpPr>
                <a:spLocks/>
              </p:cNvSpPr>
              <p:nvPr/>
            </p:nvSpPr>
            <p:spPr bwMode="auto">
              <a:xfrm>
                <a:off x="8160794" y="619914"/>
                <a:ext cx="606627"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32131A87-10E9-1631-1F82-1D2D45E5C422}"/>
                  </a:ext>
                </a:extLst>
              </p:cNvPr>
              <p:cNvSpPr>
                <a:spLocks/>
              </p:cNvSpPr>
              <p:nvPr/>
            </p:nvSpPr>
            <p:spPr bwMode="auto">
              <a:xfrm>
                <a:off x="8808015"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CDFCF9FB-0BA4-D9BA-4353-78C82E185B1A}"/>
                  </a:ext>
                </a:extLst>
              </p:cNvPr>
              <p:cNvSpPr>
                <a:spLocks/>
              </p:cNvSpPr>
              <p:nvPr/>
            </p:nvSpPr>
            <p:spPr bwMode="auto">
              <a:xfrm>
                <a:off x="6910681"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D89DC2A7-8647-BAFC-2142-6A3AE88006EB}"/>
                  </a:ext>
                </a:extLst>
              </p:cNvPr>
              <p:cNvSpPr>
                <a:spLocks/>
              </p:cNvSpPr>
              <p:nvPr/>
            </p:nvSpPr>
            <p:spPr bwMode="auto">
              <a:xfrm>
                <a:off x="7531239"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500D790A-837D-9363-409A-E694F400CCC8}"/>
                  </a:ext>
                </a:extLst>
              </p:cNvPr>
              <p:cNvSpPr>
                <a:spLocks/>
              </p:cNvSpPr>
              <p:nvPr/>
            </p:nvSpPr>
            <p:spPr bwMode="auto">
              <a:xfrm>
                <a:off x="5628818"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F86FC5F4-348E-8B2A-FFD9-CB156EA1F440}"/>
                  </a:ext>
                </a:extLst>
              </p:cNvPr>
              <p:cNvSpPr>
                <a:spLocks/>
              </p:cNvSpPr>
              <p:nvPr/>
            </p:nvSpPr>
            <p:spPr bwMode="auto">
              <a:xfrm>
                <a:off x="6246201" y="619914"/>
                <a:ext cx="621792"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2F077375-B8ED-5AB6-9F56-8D4E344391A9}"/>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E486CCBC-84EC-74F7-C365-7ED449E94241}"/>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00BCA57D-D0C1-E0B9-ED33-D8287DF3B506}"/>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FE86CE40-1637-663C-90C3-CC0CEAED4724}"/>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92E63438-B2F2-BCE6-86D8-5CE0F9E28A76}"/>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83FA8E66-B0F9-17F7-5A5F-8489240ACA3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7965D5F3-9A7E-8541-FD85-C4FBC863DD42}"/>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70F2C862-0DFF-C71F-D744-A254852B0999}"/>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A6146953-2D56-7101-6AE9-C7659C9BF6E2}"/>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C97F591E-F25A-F462-8975-79F0F19E6566}"/>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2323188C-59D0-1FDA-EC2C-45C8313913B9}"/>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A66167D5-7275-AFEA-EA6C-52D8D4A8353A}"/>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081C60B8-6A92-7BAE-F14F-B8CC25DD3A87}"/>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78A8CC5-5732-DFFC-32CF-F7D3E496D721}"/>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3110C3A-8F19-7E19-7C0A-876E3B66A4B1}"/>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98CB8AA-4DE2-7690-B114-E66A4D46CE90}"/>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1915758-0C91-AE81-7341-81D6F723C5EC}"/>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9B72C14-7242-4DF1-E0C2-8824E2CC26E5}"/>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3" name="Rounded Rectangle 20">
            <a:extLst>
              <a:ext uri="{FF2B5EF4-FFF2-40B4-BE49-F238E27FC236}">
                <a16:creationId xmlns:a16="http://schemas.microsoft.com/office/drawing/2014/main" id="{B6C116C2-1619-CC92-20F1-664C24BE66FF}"/>
              </a:ext>
            </a:extLst>
          </p:cNvPr>
          <p:cNvSpPr/>
          <p:nvPr/>
        </p:nvSpPr>
        <p:spPr>
          <a:xfrm>
            <a:off x="3087512" y="296996"/>
            <a:ext cx="6619173" cy="6241147"/>
          </a:xfrm>
          <a:prstGeom prst="roundRect">
            <a:avLst>
              <a:gd name="adj" fmla="val 4005"/>
            </a:avLst>
          </a:prstGeom>
          <a:solidFill>
            <a:schemeClr val="bg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6121393C-53C8-DD51-1F21-CB7CD39DEDCE}"/>
              </a:ext>
            </a:extLst>
          </p:cNvPr>
          <p:cNvSpPr>
            <a:spLocks/>
          </p:cNvSpPr>
          <p:nvPr/>
        </p:nvSpPr>
        <p:spPr>
          <a:xfrm>
            <a:off x="6484617" y="1430914"/>
            <a:ext cx="3051390" cy="1169790"/>
          </a:xfrm>
          <a:prstGeom prst="roundRect">
            <a:avLst>
              <a:gd name="adj" fmla="val 8300"/>
            </a:avLst>
          </a:prstGeom>
          <a:solidFill>
            <a:srgbClr val="D5D1C5"/>
          </a:solid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42EDB2B1-DEA4-39EB-7B69-24B3F1EED65F}"/>
              </a:ext>
            </a:extLst>
          </p:cNvPr>
          <p:cNvSpPr/>
          <p:nvPr/>
        </p:nvSpPr>
        <p:spPr>
          <a:xfrm>
            <a:off x="6467183" y="1619153"/>
            <a:ext cx="3152085" cy="784830"/>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dirty="0">
                <a:ln w="3175">
                  <a:noFill/>
                </a:ln>
                <a:solidFill>
                  <a:schemeClr val="bg1"/>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lang="en-US" sz="2600" kern="0" spc="-25" dirty="0">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rPr>
              <a:t>Microsoft Graph</a:t>
            </a:r>
          </a:p>
        </p:txBody>
      </p:sp>
    </p:spTree>
    <p:extLst>
      <p:ext uri="{BB962C8B-B14F-4D97-AF65-F5344CB8AC3E}">
        <p14:creationId xmlns:p14="http://schemas.microsoft.com/office/powerpoint/2010/main" val="1418386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ED7BFD3C-8880-57A8-ABF6-D80423B47646}"/>
              </a:ext>
            </a:extLst>
          </p:cNvPr>
          <p:cNvSpPr/>
          <p:nvPr/>
        </p:nvSpPr>
        <p:spPr bwMode="auto">
          <a:xfrm>
            <a:off x="4153819" y="2237590"/>
            <a:ext cx="9197294" cy="3636085"/>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0" name="TextBox 59">
            <a:extLst>
              <a:ext uri="{FF2B5EF4-FFF2-40B4-BE49-F238E27FC236}">
                <a16:creationId xmlns:a16="http://schemas.microsoft.com/office/drawing/2014/main" id="{97BFEA2E-8C84-6549-F863-31E73AB14102}"/>
              </a:ext>
            </a:extLst>
          </p:cNvPr>
          <p:cNvSpPr txBox="1"/>
          <p:nvPr/>
        </p:nvSpPr>
        <p:spPr>
          <a:xfrm>
            <a:off x="6501554" y="3071402"/>
            <a:ext cx="8546950" cy="2400657"/>
          </a:xfrm>
          <a:prstGeom prst="rect">
            <a:avLst/>
          </a:prstGeom>
          <a:noFill/>
        </p:spPr>
        <p:txBody>
          <a:bodyPr wrap="square">
            <a:spAutoFit/>
          </a:bodyPr>
          <a:lstStyle/>
          <a:p>
            <a:pPr marL="285750" indent="-285750">
              <a:spcAft>
                <a:spcPts val="1800"/>
              </a:spcAft>
              <a:buFont typeface="Arial" panose="020B0604020202020204" pitchFamily="34" charset="0"/>
              <a:buChar char="•"/>
            </a:pPr>
            <a:r>
              <a:rPr lang="en-US"/>
              <a:t>Post meeting transcripts</a:t>
            </a:r>
          </a:p>
          <a:p>
            <a:pPr marL="285750" indent="-285750">
              <a:spcAft>
                <a:spcPts val="1800"/>
              </a:spcAft>
              <a:buFont typeface="Arial" panose="020B0604020202020204" pitchFamily="34" charset="0"/>
              <a:buChar char="•"/>
            </a:pPr>
            <a:r>
              <a:rPr lang="en-US"/>
              <a:t>Messages in chats, channels, and meetings</a:t>
            </a:r>
          </a:p>
          <a:p>
            <a:pPr marL="285750" indent="-285750">
              <a:spcAft>
                <a:spcPts val="1800"/>
              </a:spcAft>
              <a:buFont typeface="Arial" panose="020B0604020202020204" pitchFamily="34" charset="0"/>
              <a:buChar char="•"/>
            </a:pPr>
            <a:r>
              <a:rPr lang="en-US"/>
              <a:t>Files</a:t>
            </a:r>
          </a:p>
          <a:p>
            <a:pPr marL="285750" indent="-285750">
              <a:spcAft>
                <a:spcPts val="1800"/>
              </a:spcAft>
              <a:buFont typeface="Arial" panose="020B0604020202020204" pitchFamily="34" charset="0"/>
              <a:buChar char="•"/>
            </a:pPr>
            <a:r>
              <a:rPr lang="en-US"/>
              <a:t>Roster</a:t>
            </a:r>
          </a:p>
          <a:p>
            <a:pPr marL="285750" indent="-285750">
              <a:spcAft>
                <a:spcPts val="1800"/>
              </a:spcAft>
              <a:buFont typeface="Arial" panose="020B0604020202020204" pitchFamily="34" charset="0"/>
              <a:buChar char="•"/>
            </a:pPr>
            <a:r>
              <a:rPr lang="en-US"/>
              <a:t>Roles</a:t>
            </a:r>
          </a:p>
        </p:txBody>
      </p:sp>
      <p:sp>
        <p:nvSpPr>
          <p:cNvPr id="19" name="TextBox 18">
            <a:extLst>
              <a:ext uri="{FF2B5EF4-FFF2-40B4-BE49-F238E27FC236}">
                <a16:creationId xmlns:a16="http://schemas.microsoft.com/office/drawing/2014/main" id="{E8B0716F-529A-27EE-F764-7DF14D12ED2D}"/>
              </a:ext>
            </a:extLst>
          </p:cNvPr>
          <p:cNvSpPr txBox="1"/>
          <p:nvPr/>
        </p:nvSpPr>
        <p:spPr>
          <a:xfrm>
            <a:off x="3689130" y="490409"/>
            <a:ext cx="2418422" cy="567619"/>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7296750F-D317-90AE-E3B6-C9113D717FD0}"/>
              </a:ext>
            </a:extLst>
          </p:cNvPr>
          <p:cNvSpPr>
            <a:spLocks noGrp="1"/>
          </p:cNvSpPr>
          <p:nvPr>
            <p:ph type="title"/>
          </p:nvPr>
        </p:nvSpPr>
        <p:spPr>
          <a:xfrm>
            <a:off x="588263" y="457200"/>
            <a:ext cx="11018520" cy="1107996"/>
          </a:xfrm>
        </p:spPr>
        <p:txBody>
          <a:bodyPr/>
          <a:lstStyle/>
          <a:p>
            <a:pPr algn="ctr"/>
            <a:r>
              <a:rPr lang="en-US" sz="3600">
                <a:cs typeface="Segoe UI"/>
              </a:rPr>
              <a:t>Knowledge</a:t>
            </a:r>
            <a:r>
              <a:rPr lang="en-US">
                <a:cs typeface="Segoe UI"/>
              </a:rPr>
              <a:t> Sources for</a:t>
            </a:r>
            <a:br>
              <a:rPr lang="en-US">
                <a:cs typeface="Segoe UI"/>
              </a:rPr>
            </a:br>
            <a:r>
              <a:rPr lang="en-US">
                <a:cs typeface="Segoe UI"/>
              </a:rPr>
              <a:t>Collaborative Agents</a:t>
            </a:r>
            <a:endParaRPr lang="uk-UA" sz="4000">
              <a:cs typeface="Segoe UI"/>
            </a:endParaRPr>
          </a:p>
        </p:txBody>
      </p:sp>
      <p:grpSp>
        <p:nvGrpSpPr>
          <p:cNvPr id="23" name="Group 22">
            <a:extLst>
              <a:ext uri="{FF2B5EF4-FFF2-40B4-BE49-F238E27FC236}">
                <a16:creationId xmlns:a16="http://schemas.microsoft.com/office/drawing/2014/main" id="{38F4362C-F724-40FA-05BA-D95BA3D26822}"/>
              </a:ext>
              <a:ext uri="{C183D7F6-B498-43B3-948B-1728B52AA6E4}">
                <adec:decorative xmlns:adec="http://schemas.microsoft.com/office/drawing/2017/decorative" val="1"/>
              </a:ext>
            </a:extLst>
          </p:cNvPr>
          <p:cNvGrpSpPr/>
          <p:nvPr/>
        </p:nvGrpSpPr>
        <p:grpSpPr>
          <a:xfrm>
            <a:off x="4439384" y="3388497"/>
            <a:ext cx="1795159" cy="897579"/>
            <a:chOff x="136436" y="5460922"/>
            <a:chExt cx="2011680" cy="1005840"/>
          </a:xfrm>
        </p:grpSpPr>
        <p:sp>
          <p:nvSpPr>
            <p:cNvPr id="24" name="Rectangle: Rounded Corners 23">
              <a:extLst>
                <a:ext uri="{FF2B5EF4-FFF2-40B4-BE49-F238E27FC236}">
                  <a16:creationId xmlns:a16="http://schemas.microsoft.com/office/drawing/2014/main" id="{F9CE6D66-9EB0-9B81-59B2-5DE8D5110362}"/>
                </a:ext>
              </a:extLst>
            </p:cNvPr>
            <p:cNvSpPr/>
            <p:nvPr/>
          </p:nvSpPr>
          <p:spPr bwMode="auto">
            <a:xfrm>
              <a:off x="136436" y="5460922"/>
              <a:ext cx="2011680" cy="1005840"/>
            </a:xfrm>
            <a:prstGeom prst="roundRect">
              <a:avLst>
                <a:gd name="adj" fmla="val 50000"/>
              </a:avLst>
            </a:pr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5" name="Group 24">
              <a:extLst>
                <a:ext uri="{FF2B5EF4-FFF2-40B4-BE49-F238E27FC236}">
                  <a16:creationId xmlns:a16="http://schemas.microsoft.com/office/drawing/2014/main" id="{35B02E99-0034-645C-667C-5C92422A8979}"/>
                </a:ext>
              </a:extLst>
            </p:cNvPr>
            <p:cNvGrpSpPr/>
            <p:nvPr/>
          </p:nvGrpSpPr>
          <p:grpSpPr>
            <a:xfrm>
              <a:off x="481236" y="5606090"/>
              <a:ext cx="1322080" cy="715505"/>
              <a:chOff x="355326" y="5539426"/>
              <a:chExt cx="1322080" cy="715505"/>
            </a:xfrm>
          </p:grpSpPr>
          <p:grpSp>
            <p:nvGrpSpPr>
              <p:cNvPr id="26" name="Group 25">
                <a:extLst>
                  <a:ext uri="{FF2B5EF4-FFF2-40B4-BE49-F238E27FC236}">
                    <a16:creationId xmlns:a16="http://schemas.microsoft.com/office/drawing/2014/main" id="{B06429E6-8D69-5CFE-E11B-D6BD5CE412BF}"/>
                  </a:ext>
                </a:extLst>
              </p:cNvPr>
              <p:cNvGrpSpPr/>
              <p:nvPr/>
            </p:nvGrpSpPr>
            <p:grpSpPr>
              <a:xfrm>
                <a:off x="355326" y="5539426"/>
                <a:ext cx="1178662" cy="683911"/>
                <a:chOff x="1942396" y="4739503"/>
                <a:chExt cx="1178662" cy="683911"/>
              </a:xfrm>
            </p:grpSpPr>
            <p:sp>
              <p:nvSpPr>
                <p:cNvPr id="30" name="Oval 29">
                  <a:extLst>
                    <a:ext uri="{FF2B5EF4-FFF2-40B4-BE49-F238E27FC236}">
                      <a16:creationId xmlns:a16="http://schemas.microsoft.com/office/drawing/2014/main" id="{E495F1D1-AA6B-DFCF-A49D-64CEEBB157F2}"/>
                    </a:ext>
                  </a:extLst>
                </p:cNvPr>
                <p:cNvSpPr/>
                <p:nvPr/>
              </p:nvSpPr>
              <p:spPr>
                <a:xfrm>
                  <a:off x="2109601"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1" name="Oval 30">
                  <a:extLst>
                    <a:ext uri="{FF2B5EF4-FFF2-40B4-BE49-F238E27FC236}">
                      <a16:creationId xmlns:a16="http://schemas.microsoft.com/office/drawing/2014/main" id="{E28E3CE9-9ADC-978F-BABD-0398B30F713F}"/>
                    </a:ext>
                  </a:extLst>
                </p:cNvPr>
                <p:cNvSpPr/>
                <p:nvPr/>
              </p:nvSpPr>
              <p:spPr>
                <a:xfrm>
                  <a:off x="2456016"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2" name="Oval 31">
                  <a:extLst>
                    <a:ext uri="{FF2B5EF4-FFF2-40B4-BE49-F238E27FC236}">
                      <a16:creationId xmlns:a16="http://schemas.microsoft.com/office/drawing/2014/main" id="{CE983591-E8F8-1410-2239-060D52C0CECB}"/>
                    </a:ext>
                  </a:extLst>
                </p:cNvPr>
                <p:cNvSpPr/>
                <p:nvPr/>
              </p:nvSpPr>
              <p:spPr>
                <a:xfrm>
                  <a:off x="2802432"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3" name="Oval 32">
                  <a:extLst>
                    <a:ext uri="{FF2B5EF4-FFF2-40B4-BE49-F238E27FC236}">
                      <a16:creationId xmlns:a16="http://schemas.microsoft.com/office/drawing/2014/main" id="{D353C60B-4FF2-E462-1B86-F15CD6DF8699}"/>
                    </a:ext>
                  </a:extLst>
                </p:cNvPr>
                <p:cNvSpPr/>
                <p:nvPr/>
              </p:nvSpPr>
              <p:spPr>
                <a:xfrm>
                  <a:off x="2100937"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4" name="Oval 33">
                  <a:extLst>
                    <a:ext uri="{FF2B5EF4-FFF2-40B4-BE49-F238E27FC236}">
                      <a16:creationId xmlns:a16="http://schemas.microsoft.com/office/drawing/2014/main" id="{4D0FDB44-99B7-7215-8665-CB0EFF5C4C0E}"/>
                    </a:ext>
                  </a:extLst>
                </p:cNvPr>
                <p:cNvSpPr/>
                <p:nvPr/>
              </p:nvSpPr>
              <p:spPr>
                <a:xfrm>
                  <a:off x="2447352"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5" name="Oval 34">
                  <a:extLst>
                    <a:ext uri="{FF2B5EF4-FFF2-40B4-BE49-F238E27FC236}">
                      <a16:creationId xmlns:a16="http://schemas.microsoft.com/office/drawing/2014/main" id="{D9C8E82D-B4DA-99EA-E2AB-11D7183C5193}"/>
                    </a:ext>
                  </a:extLst>
                </p:cNvPr>
                <p:cNvSpPr/>
                <p:nvPr/>
              </p:nvSpPr>
              <p:spPr>
                <a:xfrm>
                  <a:off x="2793768"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6" name="Oval 35">
                  <a:extLst>
                    <a:ext uri="{FF2B5EF4-FFF2-40B4-BE49-F238E27FC236}">
                      <a16:creationId xmlns:a16="http://schemas.microsoft.com/office/drawing/2014/main" id="{920550A8-1F73-B646-9401-CE32B84EDB72}"/>
                    </a:ext>
                  </a:extLst>
                </p:cNvPr>
                <p:cNvSpPr/>
                <p:nvPr/>
              </p:nvSpPr>
              <p:spPr>
                <a:xfrm>
                  <a:off x="1942396"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7" name="Oval 36">
                  <a:extLst>
                    <a:ext uri="{FF2B5EF4-FFF2-40B4-BE49-F238E27FC236}">
                      <a16:creationId xmlns:a16="http://schemas.microsoft.com/office/drawing/2014/main" id="{42C83D4E-C7E2-5E87-99F4-DF677A70DFF5}"/>
                    </a:ext>
                  </a:extLst>
                </p:cNvPr>
                <p:cNvSpPr/>
                <p:nvPr/>
              </p:nvSpPr>
              <p:spPr>
                <a:xfrm>
                  <a:off x="2288811"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8" name="Oval 37">
                  <a:extLst>
                    <a:ext uri="{FF2B5EF4-FFF2-40B4-BE49-F238E27FC236}">
                      <a16:creationId xmlns:a16="http://schemas.microsoft.com/office/drawing/2014/main" id="{8A7FC7B5-A7A7-E137-6476-B2386C8F9681}"/>
                    </a:ext>
                  </a:extLst>
                </p:cNvPr>
                <p:cNvSpPr/>
                <p:nvPr/>
              </p:nvSpPr>
              <p:spPr>
                <a:xfrm>
                  <a:off x="2635227"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9" name="Oval 38">
                  <a:extLst>
                    <a:ext uri="{FF2B5EF4-FFF2-40B4-BE49-F238E27FC236}">
                      <a16:creationId xmlns:a16="http://schemas.microsoft.com/office/drawing/2014/main" id="{FA66A5A6-2DBD-9D40-927D-AC63B5EEAC82}"/>
                    </a:ext>
                  </a:extLst>
                </p:cNvPr>
                <p:cNvSpPr/>
                <p:nvPr/>
              </p:nvSpPr>
              <p:spPr>
                <a:xfrm>
                  <a:off x="2962517" y="5000314"/>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40" name="Straight Connector 39">
                  <a:extLst>
                    <a:ext uri="{FF2B5EF4-FFF2-40B4-BE49-F238E27FC236}">
                      <a16:creationId xmlns:a16="http://schemas.microsoft.com/office/drawing/2014/main" id="{404730C7-F0B3-261E-EA2C-717CB68245D0}"/>
                    </a:ext>
                  </a:extLst>
                </p:cNvPr>
                <p:cNvCxnSpPr>
                  <a:cxnSpLocks/>
                  <a:stCxn id="35" idx="7"/>
                  <a:endCxn id="39" idx="4"/>
                </p:cNvCxnSpPr>
                <p:nvPr/>
              </p:nvCxnSpPr>
              <p:spPr>
                <a:xfrm flipV="1">
                  <a:off x="2929091" y="5158854"/>
                  <a:ext cx="112697" cy="129236"/>
                </a:xfrm>
                <a:prstGeom prst="line">
                  <a:avLst/>
                </a:prstGeom>
                <a:noFill/>
                <a:ln w="12700" cap="flat" cmpd="sng" algn="ctr">
                  <a:solidFill>
                    <a:srgbClr val="FFFFFF"/>
                  </a:solidFill>
                  <a:prstDash val="solid"/>
                  <a:miter lim="800000"/>
                </a:ln>
                <a:effectLst/>
              </p:spPr>
            </p:cxnSp>
            <p:cxnSp>
              <p:nvCxnSpPr>
                <p:cNvPr id="41" name="Straight Connector 40">
                  <a:extLst>
                    <a:ext uri="{FF2B5EF4-FFF2-40B4-BE49-F238E27FC236}">
                      <a16:creationId xmlns:a16="http://schemas.microsoft.com/office/drawing/2014/main" id="{1F4059A2-C263-2E0D-EE4B-DEC628A07657}"/>
                    </a:ext>
                  </a:extLst>
                </p:cNvPr>
                <p:cNvCxnSpPr>
                  <a:cxnSpLocks/>
                  <a:stCxn id="39" idx="0"/>
                  <a:endCxn id="32" idx="5"/>
                </p:cNvCxnSpPr>
                <p:nvPr/>
              </p:nvCxnSpPr>
              <p:spPr>
                <a:xfrm flipH="1" flipV="1">
                  <a:off x="2937755" y="4874825"/>
                  <a:ext cx="104033" cy="125488"/>
                </a:xfrm>
                <a:prstGeom prst="line">
                  <a:avLst/>
                </a:prstGeom>
                <a:noFill/>
                <a:ln w="12700" cap="flat" cmpd="sng" algn="ctr">
                  <a:solidFill>
                    <a:srgbClr val="FFFFFF"/>
                  </a:solidFill>
                  <a:prstDash val="solid"/>
                  <a:miter lim="800000"/>
                </a:ln>
                <a:effectLst/>
              </p:spPr>
            </p:cxnSp>
            <p:cxnSp>
              <p:nvCxnSpPr>
                <p:cNvPr id="42" name="Straight Connector 41">
                  <a:extLst>
                    <a:ext uri="{FF2B5EF4-FFF2-40B4-BE49-F238E27FC236}">
                      <a16:creationId xmlns:a16="http://schemas.microsoft.com/office/drawing/2014/main" id="{B412C031-8AE2-8BA4-385D-947B852FC409}"/>
                    </a:ext>
                  </a:extLst>
                </p:cNvPr>
                <p:cNvCxnSpPr>
                  <a:cxnSpLocks/>
                  <a:stCxn id="32" idx="3"/>
                  <a:endCxn id="38" idx="0"/>
                </p:cNvCxnSpPr>
                <p:nvPr/>
              </p:nvCxnSpPr>
              <p:spPr>
                <a:xfrm flipH="1">
                  <a:off x="2714497" y="4874825"/>
                  <a:ext cx="111152" cy="124046"/>
                </a:xfrm>
                <a:prstGeom prst="line">
                  <a:avLst/>
                </a:prstGeom>
                <a:noFill/>
                <a:ln w="12700" cap="flat" cmpd="sng" algn="ctr">
                  <a:solidFill>
                    <a:srgbClr val="FFFFFF"/>
                  </a:solidFill>
                  <a:prstDash val="solid"/>
                  <a:miter lim="800000"/>
                </a:ln>
                <a:effectLst/>
              </p:spPr>
            </p:cxnSp>
            <p:cxnSp>
              <p:nvCxnSpPr>
                <p:cNvPr id="43" name="Straight Connector 42">
                  <a:extLst>
                    <a:ext uri="{FF2B5EF4-FFF2-40B4-BE49-F238E27FC236}">
                      <a16:creationId xmlns:a16="http://schemas.microsoft.com/office/drawing/2014/main" id="{D49862FF-4D59-F69F-14AE-C87F6A90F2F9}"/>
                    </a:ext>
                  </a:extLst>
                </p:cNvPr>
                <p:cNvCxnSpPr>
                  <a:cxnSpLocks/>
                  <a:stCxn id="38" idx="0"/>
                  <a:endCxn id="31" idx="5"/>
                </p:cNvCxnSpPr>
                <p:nvPr/>
              </p:nvCxnSpPr>
              <p:spPr>
                <a:xfrm flipH="1" flipV="1">
                  <a:off x="2591339" y="4874825"/>
                  <a:ext cx="123159" cy="124046"/>
                </a:xfrm>
                <a:prstGeom prst="line">
                  <a:avLst/>
                </a:prstGeom>
                <a:noFill/>
                <a:ln w="12700" cap="flat" cmpd="sng" algn="ctr">
                  <a:solidFill>
                    <a:srgbClr val="FFFFFF"/>
                  </a:solidFill>
                  <a:prstDash val="solid"/>
                  <a:miter lim="800000"/>
                </a:ln>
                <a:effectLst/>
              </p:spPr>
            </p:cxnSp>
            <p:cxnSp>
              <p:nvCxnSpPr>
                <p:cNvPr id="44" name="Straight Connector 43">
                  <a:extLst>
                    <a:ext uri="{FF2B5EF4-FFF2-40B4-BE49-F238E27FC236}">
                      <a16:creationId xmlns:a16="http://schemas.microsoft.com/office/drawing/2014/main" id="{67840342-2719-2132-B596-C6DEBF699C93}"/>
                    </a:ext>
                  </a:extLst>
                </p:cNvPr>
                <p:cNvCxnSpPr>
                  <a:cxnSpLocks/>
                  <a:stCxn id="31" idx="3"/>
                  <a:endCxn id="37" idx="0"/>
                </p:cNvCxnSpPr>
                <p:nvPr/>
              </p:nvCxnSpPr>
              <p:spPr>
                <a:xfrm flipH="1">
                  <a:off x="2368081" y="4874825"/>
                  <a:ext cx="111152" cy="124046"/>
                </a:xfrm>
                <a:prstGeom prst="line">
                  <a:avLst/>
                </a:prstGeom>
                <a:noFill/>
                <a:ln w="12700" cap="flat" cmpd="sng" algn="ctr">
                  <a:solidFill>
                    <a:srgbClr val="FFFFFF"/>
                  </a:solidFill>
                  <a:prstDash val="solid"/>
                  <a:miter lim="800000"/>
                </a:ln>
                <a:effectLst/>
              </p:spPr>
            </p:cxnSp>
            <p:cxnSp>
              <p:nvCxnSpPr>
                <p:cNvPr id="45" name="Straight Connector 44">
                  <a:extLst>
                    <a:ext uri="{FF2B5EF4-FFF2-40B4-BE49-F238E27FC236}">
                      <a16:creationId xmlns:a16="http://schemas.microsoft.com/office/drawing/2014/main" id="{578552A9-A3C6-6D20-CEAE-3A36861E3CAA}"/>
                    </a:ext>
                  </a:extLst>
                </p:cNvPr>
                <p:cNvCxnSpPr>
                  <a:cxnSpLocks/>
                  <a:endCxn id="30" idx="5"/>
                </p:cNvCxnSpPr>
                <p:nvPr/>
              </p:nvCxnSpPr>
              <p:spPr>
                <a:xfrm flipH="1" flipV="1">
                  <a:off x="2244924" y="4874825"/>
                  <a:ext cx="122641" cy="112112"/>
                </a:xfrm>
                <a:prstGeom prst="line">
                  <a:avLst/>
                </a:prstGeom>
                <a:noFill/>
                <a:ln w="12700" cap="flat" cmpd="sng" algn="ctr">
                  <a:solidFill>
                    <a:srgbClr val="FFFFFF"/>
                  </a:solidFill>
                  <a:prstDash val="solid"/>
                  <a:miter lim="800000"/>
                </a:ln>
                <a:effectLst/>
              </p:spPr>
            </p:cxnSp>
            <p:cxnSp>
              <p:nvCxnSpPr>
                <p:cNvPr id="46" name="Straight Connector 45">
                  <a:extLst>
                    <a:ext uri="{FF2B5EF4-FFF2-40B4-BE49-F238E27FC236}">
                      <a16:creationId xmlns:a16="http://schemas.microsoft.com/office/drawing/2014/main" id="{CA9F1802-8648-6C2A-3696-27DF7B509884}"/>
                    </a:ext>
                  </a:extLst>
                </p:cNvPr>
                <p:cNvCxnSpPr>
                  <a:cxnSpLocks/>
                  <a:stCxn id="30" idx="3"/>
                  <a:endCxn id="36" idx="0"/>
                </p:cNvCxnSpPr>
                <p:nvPr/>
              </p:nvCxnSpPr>
              <p:spPr>
                <a:xfrm flipH="1">
                  <a:off x="2021666" y="4874825"/>
                  <a:ext cx="111152" cy="124046"/>
                </a:xfrm>
                <a:prstGeom prst="line">
                  <a:avLst/>
                </a:prstGeom>
                <a:noFill/>
                <a:ln w="12700" cap="flat" cmpd="sng" algn="ctr">
                  <a:solidFill>
                    <a:srgbClr val="FFFFFF"/>
                  </a:solidFill>
                  <a:prstDash val="solid"/>
                  <a:miter lim="800000"/>
                </a:ln>
                <a:effectLst/>
              </p:spPr>
            </p:cxnSp>
            <p:cxnSp>
              <p:nvCxnSpPr>
                <p:cNvPr id="47" name="Straight Connector 46">
                  <a:extLst>
                    <a:ext uri="{FF2B5EF4-FFF2-40B4-BE49-F238E27FC236}">
                      <a16:creationId xmlns:a16="http://schemas.microsoft.com/office/drawing/2014/main" id="{DF55F621-A43B-0E93-A4C3-362D6D1D55AF}"/>
                    </a:ext>
                  </a:extLst>
                </p:cNvPr>
                <p:cNvCxnSpPr>
                  <a:cxnSpLocks/>
                  <a:stCxn id="35" idx="1"/>
                  <a:endCxn id="38" idx="4"/>
                </p:cNvCxnSpPr>
                <p:nvPr/>
              </p:nvCxnSpPr>
              <p:spPr>
                <a:xfrm flipH="1" flipV="1">
                  <a:off x="2714497" y="5157412"/>
                  <a:ext cx="102488" cy="130678"/>
                </a:xfrm>
                <a:prstGeom prst="line">
                  <a:avLst/>
                </a:prstGeom>
                <a:noFill/>
                <a:ln w="12700" cap="flat" cmpd="sng" algn="ctr">
                  <a:solidFill>
                    <a:srgbClr val="FFFFFF"/>
                  </a:solidFill>
                  <a:prstDash val="solid"/>
                  <a:miter lim="800000"/>
                </a:ln>
                <a:effectLst/>
              </p:spPr>
            </p:cxnSp>
            <p:cxnSp>
              <p:nvCxnSpPr>
                <p:cNvPr id="48" name="Straight Connector 47">
                  <a:extLst>
                    <a:ext uri="{FF2B5EF4-FFF2-40B4-BE49-F238E27FC236}">
                      <a16:creationId xmlns:a16="http://schemas.microsoft.com/office/drawing/2014/main" id="{63BE3B9F-540A-00B7-9F2D-3A02B4BF3FEA}"/>
                    </a:ext>
                  </a:extLst>
                </p:cNvPr>
                <p:cNvCxnSpPr>
                  <a:cxnSpLocks/>
                  <a:stCxn id="38" idx="4"/>
                  <a:endCxn id="34" idx="7"/>
                </p:cNvCxnSpPr>
                <p:nvPr/>
              </p:nvCxnSpPr>
              <p:spPr>
                <a:xfrm flipH="1">
                  <a:off x="2582675" y="5157412"/>
                  <a:ext cx="131823" cy="130678"/>
                </a:xfrm>
                <a:prstGeom prst="line">
                  <a:avLst/>
                </a:prstGeom>
                <a:noFill/>
                <a:ln w="12700" cap="flat" cmpd="sng" algn="ctr">
                  <a:solidFill>
                    <a:srgbClr val="FFFFFF"/>
                  </a:solidFill>
                  <a:prstDash val="solid"/>
                  <a:miter lim="800000"/>
                </a:ln>
                <a:effectLst/>
              </p:spPr>
            </p:cxnSp>
            <p:cxnSp>
              <p:nvCxnSpPr>
                <p:cNvPr id="49" name="Straight Connector 48">
                  <a:extLst>
                    <a:ext uri="{FF2B5EF4-FFF2-40B4-BE49-F238E27FC236}">
                      <a16:creationId xmlns:a16="http://schemas.microsoft.com/office/drawing/2014/main" id="{C68906F3-9D26-F6B6-658B-317C552089DB}"/>
                    </a:ext>
                  </a:extLst>
                </p:cNvPr>
                <p:cNvCxnSpPr>
                  <a:cxnSpLocks/>
                  <a:stCxn id="34" idx="1"/>
                  <a:endCxn id="37" idx="4"/>
                </p:cNvCxnSpPr>
                <p:nvPr/>
              </p:nvCxnSpPr>
              <p:spPr>
                <a:xfrm flipH="1" flipV="1">
                  <a:off x="2368081" y="5157412"/>
                  <a:ext cx="102488" cy="130678"/>
                </a:xfrm>
                <a:prstGeom prst="line">
                  <a:avLst/>
                </a:prstGeom>
                <a:noFill/>
                <a:ln w="12700" cap="flat" cmpd="sng" algn="ctr">
                  <a:solidFill>
                    <a:srgbClr val="FFFFFF"/>
                  </a:solidFill>
                  <a:prstDash val="solid"/>
                  <a:miter lim="800000"/>
                </a:ln>
                <a:effectLst/>
              </p:spPr>
            </p:cxnSp>
            <p:cxnSp>
              <p:nvCxnSpPr>
                <p:cNvPr id="50" name="Straight Connector 49">
                  <a:extLst>
                    <a:ext uri="{FF2B5EF4-FFF2-40B4-BE49-F238E27FC236}">
                      <a16:creationId xmlns:a16="http://schemas.microsoft.com/office/drawing/2014/main" id="{ADDFBBBB-E0E0-A33E-C619-A8D90E6FF802}"/>
                    </a:ext>
                  </a:extLst>
                </p:cNvPr>
                <p:cNvCxnSpPr>
                  <a:cxnSpLocks/>
                  <a:stCxn id="37" idx="4"/>
                  <a:endCxn id="33" idx="7"/>
                </p:cNvCxnSpPr>
                <p:nvPr/>
              </p:nvCxnSpPr>
              <p:spPr>
                <a:xfrm flipH="1">
                  <a:off x="2236259" y="5157412"/>
                  <a:ext cx="131822" cy="130678"/>
                </a:xfrm>
                <a:prstGeom prst="line">
                  <a:avLst/>
                </a:prstGeom>
                <a:noFill/>
                <a:ln w="12700" cap="flat" cmpd="sng" algn="ctr">
                  <a:solidFill>
                    <a:srgbClr val="FFFFFF"/>
                  </a:solidFill>
                  <a:prstDash val="solid"/>
                  <a:miter lim="800000"/>
                </a:ln>
                <a:effectLst/>
              </p:spPr>
            </p:cxnSp>
            <p:cxnSp>
              <p:nvCxnSpPr>
                <p:cNvPr id="51" name="Straight Connector 50">
                  <a:extLst>
                    <a:ext uri="{FF2B5EF4-FFF2-40B4-BE49-F238E27FC236}">
                      <a16:creationId xmlns:a16="http://schemas.microsoft.com/office/drawing/2014/main" id="{76168D0A-DBC3-03FD-509C-E7B7B62F33D4}"/>
                    </a:ext>
                  </a:extLst>
                </p:cNvPr>
                <p:cNvCxnSpPr>
                  <a:cxnSpLocks/>
                  <a:stCxn id="33" idx="1"/>
                  <a:endCxn id="36" idx="4"/>
                </p:cNvCxnSpPr>
                <p:nvPr/>
              </p:nvCxnSpPr>
              <p:spPr>
                <a:xfrm flipH="1" flipV="1">
                  <a:off x="2021666" y="5157412"/>
                  <a:ext cx="102488" cy="130678"/>
                </a:xfrm>
                <a:prstGeom prst="line">
                  <a:avLst/>
                </a:prstGeom>
                <a:noFill/>
                <a:ln w="12700" cap="flat" cmpd="sng" algn="ctr">
                  <a:solidFill>
                    <a:srgbClr val="FFFFFF"/>
                  </a:solidFill>
                  <a:prstDash val="solid"/>
                  <a:miter lim="800000"/>
                </a:ln>
                <a:effectLst/>
              </p:spPr>
            </p:cxnSp>
            <p:cxnSp>
              <p:nvCxnSpPr>
                <p:cNvPr id="52" name="Straight Connector 51">
                  <a:extLst>
                    <a:ext uri="{FF2B5EF4-FFF2-40B4-BE49-F238E27FC236}">
                      <a16:creationId xmlns:a16="http://schemas.microsoft.com/office/drawing/2014/main" id="{E36D3510-4571-2F36-BCFB-A5539DDD1C76}"/>
                    </a:ext>
                  </a:extLst>
                </p:cNvPr>
                <p:cNvCxnSpPr>
                  <a:cxnSpLocks/>
                  <a:stCxn id="33" idx="6"/>
                  <a:endCxn id="34" idx="2"/>
                </p:cNvCxnSpPr>
                <p:nvPr/>
              </p:nvCxnSpPr>
              <p:spPr>
                <a:xfrm>
                  <a:off x="2259477" y="5344143"/>
                  <a:ext cx="187874" cy="0"/>
                </a:xfrm>
                <a:prstGeom prst="line">
                  <a:avLst/>
                </a:prstGeom>
                <a:noFill/>
                <a:ln w="12700" cap="flat" cmpd="sng" algn="ctr">
                  <a:solidFill>
                    <a:srgbClr val="FFFFFF"/>
                  </a:solidFill>
                  <a:prstDash val="solid"/>
                  <a:miter lim="800000"/>
                </a:ln>
                <a:effectLst/>
              </p:spPr>
            </p:cxnSp>
            <p:cxnSp>
              <p:nvCxnSpPr>
                <p:cNvPr id="53" name="Straight Connector 52">
                  <a:extLst>
                    <a:ext uri="{FF2B5EF4-FFF2-40B4-BE49-F238E27FC236}">
                      <a16:creationId xmlns:a16="http://schemas.microsoft.com/office/drawing/2014/main" id="{29175455-2906-E0E8-C0F6-04B334C61C81}"/>
                    </a:ext>
                  </a:extLst>
                </p:cNvPr>
                <p:cNvCxnSpPr>
                  <a:cxnSpLocks/>
                  <a:stCxn id="34" idx="6"/>
                  <a:endCxn id="35" idx="2"/>
                </p:cNvCxnSpPr>
                <p:nvPr/>
              </p:nvCxnSpPr>
              <p:spPr>
                <a:xfrm>
                  <a:off x="2605893" y="5344143"/>
                  <a:ext cx="187875" cy="0"/>
                </a:xfrm>
                <a:prstGeom prst="line">
                  <a:avLst/>
                </a:prstGeom>
                <a:noFill/>
                <a:ln w="12700" cap="flat" cmpd="sng" algn="ctr">
                  <a:solidFill>
                    <a:srgbClr val="FFFFFF"/>
                  </a:solidFill>
                  <a:prstDash val="solid"/>
                  <a:miter lim="800000"/>
                </a:ln>
                <a:effectLst/>
              </p:spPr>
            </p:cxnSp>
            <p:cxnSp>
              <p:nvCxnSpPr>
                <p:cNvPr id="54" name="Straight Connector 53">
                  <a:extLst>
                    <a:ext uri="{FF2B5EF4-FFF2-40B4-BE49-F238E27FC236}">
                      <a16:creationId xmlns:a16="http://schemas.microsoft.com/office/drawing/2014/main" id="{598711F1-136C-39E0-1592-1D01DA94E871}"/>
                    </a:ext>
                  </a:extLst>
                </p:cNvPr>
                <p:cNvCxnSpPr>
                  <a:cxnSpLocks/>
                  <a:stCxn id="32" idx="2"/>
                  <a:endCxn id="31" idx="6"/>
                </p:cNvCxnSpPr>
                <p:nvPr/>
              </p:nvCxnSpPr>
              <p:spPr>
                <a:xfrm flipH="1">
                  <a:off x="2614557" y="4818773"/>
                  <a:ext cx="187875" cy="0"/>
                </a:xfrm>
                <a:prstGeom prst="line">
                  <a:avLst/>
                </a:prstGeom>
                <a:noFill/>
                <a:ln w="12700" cap="flat" cmpd="sng" algn="ctr">
                  <a:solidFill>
                    <a:srgbClr val="FFFFFF"/>
                  </a:solidFill>
                  <a:prstDash val="solid"/>
                  <a:miter lim="800000"/>
                </a:ln>
                <a:effectLst/>
              </p:spPr>
            </p:cxnSp>
            <p:cxnSp>
              <p:nvCxnSpPr>
                <p:cNvPr id="55" name="Straight Connector 54">
                  <a:extLst>
                    <a:ext uri="{FF2B5EF4-FFF2-40B4-BE49-F238E27FC236}">
                      <a16:creationId xmlns:a16="http://schemas.microsoft.com/office/drawing/2014/main" id="{FAAD3419-7CB3-B9F6-DDF7-0B97A9B29F1C}"/>
                    </a:ext>
                  </a:extLst>
                </p:cNvPr>
                <p:cNvCxnSpPr>
                  <a:cxnSpLocks/>
                  <a:stCxn id="31" idx="2"/>
                  <a:endCxn id="30" idx="6"/>
                </p:cNvCxnSpPr>
                <p:nvPr/>
              </p:nvCxnSpPr>
              <p:spPr>
                <a:xfrm flipH="1">
                  <a:off x="2268141" y="4818773"/>
                  <a:ext cx="187874" cy="0"/>
                </a:xfrm>
                <a:prstGeom prst="line">
                  <a:avLst/>
                </a:prstGeom>
                <a:noFill/>
                <a:ln w="12700" cap="flat" cmpd="sng" algn="ctr">
                  <a:solidFill>
                    <a:srgbClr val="FFFFFF"/>
                  </a:solidFill>
                  <a:prstDash val="solid"/>
                  <a:miter lim="800000"/>
                </a:ln>
                <a:effectLst/>
              </p:spPr>
            </p:cxnSp>
          </p:grpSp>
          <p:grpSp>
            <p:nvGrpSpPr>
              <p:cNvPr id="27" name="Group 26">
                <a:extLst>
                  <a:ext uri="{FF2B5EF4-FFF2-40B4-BE49-F238E27FC236}">
                    <a16:creationId xmlns:a16="http://schemas.microsoft.com/office/drawing/2014/main" id="{AF50873E-76EF-D160-9D2F-5CA25A590903}"/>
                  </a:ext>
                  <a:ext uri="{C183D7F6-B498-43B3-948B-1728B52AA6E4}">
                    <adec:decorative xmlns:adec="http://schemas.microsoft.com/office/drawing/2017/decorative" val="1"/>
                  </a:ext>
                </a:extLst>
              </p:cNvPr>
              <p:cNvGrpSpPr/>
              <p:nvPr/>
            </p:nvGrpSpPr>
            <p:grpSpPr>
              <a:xfrm>
                <a:off x="1316481" y="5894006"/>
                <a:ext cx="360925" cy="360925"/>
                <a:chOff x="9972875" y="2343390"/>
                <a:chExt cx="919370" cy="919370"/>
              </a:xfrm>
            </p:grpSpPr>
            <p:sp>
              <p:nvSpPr>
                <p:cNvPr id="28" name="Oval 27">
                  <a:extLst>
                    <a:ext uri="{FF2B5EF4-FFF2-40B4-BE49-F238E27FC236}">
                      <a16:creationId xmlns:a16="http://schemas.microsoft.com/office/drawing/2014/main" id="{1D4EF88F-4506-5526-2101-1F6145711324}"/>
                    </a:ext>
                    <a:ext uri="{C183D7F6-B498-43B3-948B-1728B52AA6E4}">
                      <adec:decorative xmlns:adec="http://schemas.microsoft.com/office/drawing/2017/decorative" val="1"/>
                    </a:ext>
                  </a:extLst>
                </p:cNvPr>
                <p:cNvSpPr/>
                <p:nvPr/>
              </p:nvSpPr>
              <p:spPr bwMode="auto">
                <a:xfrm>
                  <a:off x="9972875" y="2343390"/>
                  <a:ext cx="919370" cy="919370"/>
                </a:xfrm>
                <a:prstGeom prst="ellipse">
                  <a:avLst/>
                </a:prstGeom>
                <a:solidFill>
                  <a:srgbClr val="FFFFFF"/>
                </a:solidFill>
                <a:ln w="25400" cap="flat" cmpd="sng" algn="ctr">
                  <a:solidFill>
                    <a:srgbClr val="0078D4"/>
                  </a:solidFill>
                  <a:prstDash val="soli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313"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29" name="Graphic 40">
                  <a:extLst>
                    <a:ext uri="{FF2B5EF4-FFF2-40B4-BE49-F238E27FC236}">
                      <a16:creationId xmlns:a16="http://schemas.microsoft.com/office/drawing/2014/main" id="{A8474E72-0FC4-54D0-CC61-618611C936E4}"/>
                    </a:ext>
                  </a:extLst>
                </p:cNvPr>
                <p:cNvSpPr>
                  <a:spLocks noChangeAspect="1"/>
                </p:cNvSpPr>
                <p:nvPr/>
              </p:nvSpPr>
              <p:spPr>
                <a:xfrm>
                  <a:off x="10175254" y="2548863"/>
                  <a:ext cx="514612" cy="508425"/>
                </a:xfrm>
                <a:custGeom>
                  <a:avLst/>
                  <a:gdLst>
                    <a:gd name="connsiteX0" fmla="*/ 76200 w 381000"/>
                    <a:gd name="connsiteY0" fmla="*/ 76200 h 376420"/>
                    <a:gd name="connsiteX1" fmla="*/ 76200 w 381000"/>
                    <a:gd name="connsiteY1" fmla="*/ 109538 h 376420"/>
                    <a:gd name="connsiteX2" fmla="*/ 45244 w 381000"/>
                    <a:gd name="connsiteY2" fmla="*/ 109538 h 376420"/>
                    <a:gd name="connsiteX3" fmla="*/ 0 w 381000"/>
                    <a:gd name="connsiteY3" fmla="*/ 154781 h 376420"/>
                    <a:gd name="connsiteX4" fmla="*/ 0 w 381000"/>
                    <a:gd name="connsiteY4" fmla="*/ 330994 h 376420"/>
                    <a:gd name="connsiteX5" fmla="*/ 45244 w 381000"/>
                    <a:gd name="connsiteY5" fmla="*/ 376238 h 376420"/>
                    <a:gd name="connsiteX6" fmla="*/ 259556 w 381000"/>
                    <a:gd name="connsiteY6" fmla="*/ 376238 h 376420"/>
                    <a:gd name="connsiteX7" fmla="*/ 264887 w 381000"/>
                    <a:gd name="connsiteY7" fmla="*/ 375927 h 376420"/>
                    <a:gd name="connsiteX8" fmla="*/ 252626 w 381000"/>
                    <a:gd name="connsiteY8" fmla="*/ 365943 h 376420"/>
                    <a:gd name="connsiteX9" fmla="*/ 209550 w 381000"/>
                    <a:gd name="connsiteY9" fmla="*/ 273844 h 376420"/>
                    <a:gd name="connsiteX10" fmla="*/ 209550 w 381000"/>
                    <a:gd name="connsiteY10" fmla="*/ 222307 h 376420"/>
                    <a:gd name="connsiteX11" fmla="*/ 234295 w 381000"/>
                    <a:gd name="connsiteY11" fmla="*/ 196146 h 376420"/>
                    <a:gd name="connsiteX12" fmla="*/ 234404 w 381000"/>
                    <a:gd name="connsiteY12" fmla="*/ 196140 h 376420"/>
                    <a:gd name="connsiteX13" fmla="*/ 235038 w 381000"/>
                    <a:gd name="connsiteY13" fmla="*/ 196098 h 376420"/>
                    <a:gd name="connsiteX14" fmla="*/ 237674 w 381000"/>
                    <a:gd name="connsiteY14" fmla="*/ 195885 h 376420"/>
                    <a:gd name="connsiteX15" fmla="*/ 246762 w 381000"/>
                    <a:gd name="connsiteY15" fmla="*/ 194836 h 376420"/>
                    <a:gd name="connsiteX16" fmla="*/ 265178 w 381000"/>
                    <a:gd name="connsiteY16" fmla="*/ 190463 h 376420"/>
                    <a:gd name="connsiteX17" fmla="*/ 278087 w 381000"/>
                    <a:gd name="connsiteY17" fmla="*/ 181386 h 376420"/>
                    <a:gd name="connsiteX18" fmla="*/ 284127 w 381000"/>
                    <a:gd name="connsiteY18" fmla="*/ 176118 h 376420"/>
                    <a:gd name="connsiteX19" fmla="*/ 285835 w 381000"/>
                    <a:gd name="connsiteY19" fmla="*/ 174533 h 376420"/>
                    <a:gd name="connsiteX20" fmla="*/ 286242 w 381000"/>
                    <a:gd name="connsiteY20" fmla="*/ 174147 h 376420"/>
                    <a:gd name="connsiteX21" fmla="*/ 286311 w 381000"/>
                    <a:gd name="connsiteY21" fmla="*/ 174080 h 376420"/>
                    <a:gd name="connsiteX22" fmla="*/ 304800 w 381000"/>
                    <a:gd name="connsiteY22" fmla="*/ 166688 h 376420"/>
                    <a:gd name="connsiteX23" fmla="*/ 304800 w 381000"/>
                    <a:gd name="connsiteY23" fmla="*/ 154781 h 376420"/>
                    <a:gd name="connsiteX24" fmla="*/ 259556 w 381000"/>
                    <a:gd name="connsiteY24" fmla="*/ 109538 h 376420"/>
                    <a:gd name="connsiteX25" fmla="*/ 228600 w 381000"/>
                    <a:gd name="connsiteY25" fmla="*/ 109538 h 376420"/>
                    <a:gd name="connsiteX26" fmla="*/ 228600 w 381000"/>
                    <a:gd name="connsiteY26" fmla="*/ 76200 h 376420"/>
                    <a:gd name="connsiteX27" fmla="*/ 152400 w 381000"/>
                    <a:gd name="connsiteY27" fmla="*/ 0 h 376420"/>
                    <a:gd name="connsiteX28" fmla="*/ 76200 w 381000"/>
                    <a:gd name="connsiteY28" fmla="*/ 76200 h 376420"/>
                    <a:gd name="connsiteX29" fmla="*/ 152400 w 381000"/>
                    <a:gd name="connsiteY29" fmla="*/ 23813 h 376420"/>
                    <a:gd name="connsiteX30" fmla="*/ 204788 w 381000"/>
                    <a:gd name="connsiteY30" fmla="*/ 76200 h 376420"/>
                    <a:gd name="connsiteX31" fmla="*/ 204788 w 381000"/>
                    <a:gd name="connsiteY31" fmla="*/ 109538 h 376420"/>
                    <a:gd name="connsiteX32" fmla="*/ 100013 w 381000"/>
                    <a:gd name="connsiteY32" fmla="*/ 109538 h 376420"/>
                    <a:gd name="connsiteX33" fmla="*/ 100013 w 381000"/>
                    <a:gd name="connsiteY33" fmla="*/ 76200 h 376420"/>
                    <a:gd name="connsiteX34" fmla="*/ 152400 w 381000"/>
                    <a:gd name="connsiteY34" fmla="*/ 23813 h 376420"/>
                    <a:gd name="connsiteX35" fmla="*/ 180975 w 381000"/>
                    <a:gd name="connsiteY35" fmla="*/ 242888 h 376420"/>
                    <a:gd name="connsiteX36" fmla="*/ 152400 w 381000"/>
                    <a:gd name="connsiteY36" fmla="*/ 271463 h 376420"/>
                    <a:gd name="connsiteX37" fmla="*/ 123825 w 381000"/>
                    <a:gd name="connsiteY37" fmla="*/ 242888 h 376420"/>
                    <a:gd name="connsiteX38" fmla="*/ 152400 w 381000"/>
                    <a:gd name="connsiteY38" fmla="*/ 214313 h 376420"/>
                    <a:gd name="connsiteX39" fmla="*/ 180975 w 381000"/>
                    <a:gd name="connsiteY39" fmla="*/ 242888 h 376420"/>
                    <a:gd name="connsiteX40" fmla="*/ 228600 w 381000"/>
                    <a:gd name="connsiteY40" fmla="*/ 221552 h 376420"/>
                    <a:gd name="connsiteX41" fmla="*/ 228600 w 381000"/>
                    <a:gd name="connsiteY41" fmla="*/ 276227 h 376420"/>
                    <a:gd name="connsiteX42" fmla="*/ 302156 w 381000"/>
                    <a:gd name="connsiteY42" fmla="*/ 375823 h 376420"/>
                    <a:gd name="connsiteX43" fmla="*/ 307419 w 381000"/>
                    <a:gd name="connsiteY43" fmla="*/ 375827 h 376420"/>
                    <a:gd name="connsiteX44" fmla="*/ 381000 w 381000"/>
                    <a:gd name="connsiteY44" fmla="*/ 278249 h 376420"/>
                    <a:gd name="connsiteX45" fmla="*/ 381000 w 381000"/>
                    <a:gd name="connsiteY45" fmla="*/ 221549 h 376420"/>
                    <a:gd name="connsiteX46" fmla="*/ 373759 w 381000"/>
                    <a:gd name="connsiteY46" fmla="*/ 214207 h 376420"/>
                    <a:gd name="connsiteX47" fmla="*/ 338124 w 381000"/>
                    <a:gd name="connsiteY47" fmla="*/ 208599 h 376420"/>
                    <a:gd name="connsiteX48" fmla="*/ 310272 w 381000"/>
                    <a:gd name="connsiteY48" fmla="*/ 188169 h 376420"/>
                    <a:gd name="connsiteX49" fmla="*/ 299325 w 381000"/>
                    <a:gd name="connsiteY49" fmla="*/ 188166 h 376420"/>
                    <a:gd name="connsiteX50" fmla="*/ 271464 w 381000"/>
                    <a:gd name="connsiteY50" fmla="*/ 208599 h 376420"/>
                    <a:gd name="connsiteX51" fmla="*/ 235842 w 381000"/>
                    <a:gd name="connsiteY51" fmla="*/ 214208 h 376420"/>
                    <a:gd name="connsiteX52" fmla="*/ 228600 w 381000"/>
                    <a:gd name="connsiteY52" fmla="*/ 221552 h 37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000" h="376420">
                      <a:moveTo>
                        <a:pt x="76200" y="76200"/>
                      </a:moveTo>
                      <a:lnTo>
                        <a:pt x="76200" y="109538"/>
                      </a:lnTo>
                      <a:lnTo>
                        <a:pt x="45244" y="109538"/>
                      </a:lnTo>
                      <a:cubicBezTo>
                        <a:pt x="20256" y="109538"/>
                        <a:pt x="0" y="129793"/>
                        <a:pt x="0" y="154781"/>
                      </a:cubicBezTo>
                      <a:lnTo>
                        <a:pt x="0" y="330994"/>
                      </a:lnTo>
                      <a:cubicBezTo>
                        <a:pt x="0" y="355982"/>
                        <a:pt x="20256" y="376238"/>
                        <a:pt x="45244" y="376238"/>
                      </a:cubicBezTo>
                      <a:lnTo>
                        <a:pt x="259556" y="376238"/>
                      </a:lnTo>
                      <a:cubicBezTo>
                        <a:pt x="261360" y="376238"/>
                        <a:pt x="263140" y="376132"/>
                        <a:pt x="264887" y="375927"/>
                      </a:cubicBezTo>
                      <a:cubicBezTo>
                        <a:pt x="260925" y="373007"/>
                        <a:pt x="256784" y="369684"/>
                        <a:pt x="252626" y="365943"/>
                      </a:cubicBezTo>
                      <a:cubicBezTo>
                        <a:pt x="232122" y="347495"/>
                        <a:pt x="209550" y="317144"/>
                        <a:pt x="209550" y="273844"/>
                      </a:cubicBezTo>
                      <a:lnTo>
                        <a:pt x="209550" y="222307"/>
                      </a:lnTo>
                      <a:cubicBezTo>
                        <a:pt x="209550" y="208403"/>
                        <a:pt x="220413" y="196916"/>
                        <a:pt x="234295" y="196146"/>
                      </a:cubicBezTo>
                      <a:lnTo>
                        <a:pt x="234404" y="196140"/>
                      </a:lnTo>
                      <a:cubicBezTo>
                        <a:pt x="234529" y="196132"/>
                        <a:pt x="234744" y="196118"/>
                        <a:pt x="235038" y="196098"/>
                      </a:cubicBezTo>
                      <a:cubicBezTo>
                        <a:pt x="235628" y="196056"/>
                        <a:pt x="236530" y="195987"/>
                        <a:pt x="237674" y="195885"/>
                      </a:cubicBezTo>
                      <a:cubicBezTo>
                        <a:pt x="239980" y="195680"/>
                        <a:pt x="243189" y="195344"/>
                        <a:pt x="246762" y="194836"/>
                      </a:cubicBezTo>
                      <a:cubicBezTo>
                        <a:pt x="254648" y="193713"/>
                        <a:pt x="261563" y="192104"/>
                        <a:pt x="265178" y="190463"/>
                      </a:cubicBezTo>
                      <a:cubicBezTo>
                        <a:pt x="267810" y="189267"/>
                        <a:pt x="272652" y="185901"/>
                        <a:pt x="278087" y="181386"/>
                      </a:cubicBezTo>
                      <a:cubicBezTo>
                        <a:pt x="280507" y="179374"/>
                        <a:pt x="282622" y="177493"/>
                        <a:pt x="284127" y="176118"/>
                      </a:cubicBezTo>
                      <a:cubicBezTo>
                        <a:pt x="284874" y="175435"/>
                        <a:pt x="285456" y="174891"/>
                        <a:pt x="285835" y="174533"/>
                      </a:cubicBezTo>
                      <a:lnTo>
                        <a:pt x="286242" y="174147"/>
                      </a:lnTo>
                      <a:lnTo>
                        <a:pt x="286311" y="174080"/>
                      </a:lnTo>
                      <a:cubicBezTo>
                        <a:pt x="291455" y="169091"/>
                        <a:pt x="298136" y="166626"/>
                        <a:pt x="304800" y="166688"/>
                      </a:cubicBezTo>
                      <a:lnTo>
                        <a:pt x="304800" y="154781"/>
                      </a:lnTo>
                      <a:cubicBezTo>
                        <a:pt x="304800" y="129793"/>
                        <a:pt x="284544" y="109538"/>
                        <a:pt x="259556" y="109538"/>
                      </a:cubicBezTo>
                      <a:lnTo>
                        <a:pt x="228600" y="109538"/>
                      </a:lnTo>
                      <a:lnTo>
                        <a:pt x="228600" y="76200"/>
                      </a:lnTo>
                      <a:cubicBezTo>
                        <a:pt x="228600" y="34116"/>
                        <a:pt x="194484" y="0"/>
                        <a:pt x="152400" y="0"/>
                      </a:cubicBezTo>
                      <a:cubicBezTo>
                        <a:pt x="110316" y="0"/>
                        <a:pt x="76200" y="34116"/>
                        <a:pt x="76200" y="76200"/>
                      </a:cubicBezTo>
                      <a:close/>
                      <a:moveTo>
                        <a:pt x="152400" y="23813"/>
                      </a:moveTo>
                      <a:cubicBezTo>
                        <a:pt x="181333" y="23813"/>
                        <a:pt x="204788" y="47267"/>
                        <a:pt x="204788" y="76200"/>
                      </a:cubicBezTo>
                      <a:lnTo>
                        <a:pt x="204788" y="109538"/>
                      </a:lnTo>
                      <a:lnTo>
                        <a:pt x="100013" y="109538"/>
                      </a:lnTo>
                      <a:lnTo>
                        <a:pt x="100013" y="76200"/>
                      </a:lnTo>
                      <a:cubicBezTo>
                        <a:pt x="100013" y="47267"/>
                        <a:pt x="123467" y="23813"/>
                        <a:pt x="152400" y="23813"/>
                      </a:cubicBezTo>
                      <a:close/>
                      <a:moveTo>
                        <a:pt x="180975" y="242888"/>
                      </a:moveTo>
                      <a:cubicBezTo>
                        <a:pt x="180975" y="258669"/>
                        <a:pt x="168182" y="271463"/>
                        <a:pt x="152400" y="271463"/>
                      </a:cubicBezTo>
                      <a:cubicBezTo>
                        <a:pt x="136618" y="271463"/>
                        <a:pt x="123825" y="258669"/>
                        <a:pt x="123825" y="242888"/>
                      </a:cubicBezTo>
                      <a:cubicBezTo>
                        <a:pt x="123825" y="227106"/>
                        <a:pt x="136618" y="214313"/>
                        <a:pt x="152400" y="214313"/>
                      </a:cubicBezTo>
                      <a:cubicBezTo>
                        <a:pt x="168182" y="214313"/>
                        <a:pt x="180975" y="227106"/>
                        <a:pt x="180975" y="242888"/>
                      </a:cubicBezTo>
                      <a:close/>
                      <a:moveTo>
                        <a:pt x="228600" y="221552"/>
                      </a:moveTo>
                      <a:lnTo>
                        <a:pt x="228600" y="276227"/>
                      </a:lnTo>
                      <a:cubicBezTo>
                        <a:pt x="228600" y="337974"/>
                        <a:pt x="288743" y="369549"/>
                        <a:pt x="302156" y="375823"/>
                      </a:cubicBezTo>
                      <a:cubicBezTo>
                        <a:pt x="303857" y="376619"/>
                        <a:pt x="305717" y="376619"/>
                        <a:pt x="307419" y="375827"/>
                      </a:cubicBezTo>
                      <a:cubicBezTo>
                        <a:pt x="320839" y="369580"/>
                        <a:pt x="381000" y="338228"/>
                        <a:pt x="381000" y="278249"/>
                      </a:cubicBezTo>
                      <a:lnTo>
                        <a:pt x="381000" y="221549"/>
                      </a:lnTo>
                      <a:cubicBezTo>
                        <a:pt x="381000" y="217561"/>
                        <a:pt x="377744" y="214343"/>
                        <a:pt x="373759" y="214207"/>
                      </a:cubicBezTo>
                      <a:cubicBezTo>
                        <a:pt x="364597" y="213893"/>
                        <a:pt x="348735" y="212739"/>
                        <a:pt x="338124" y="208599"/>
                      </a:cubicBezTo>
                      <a:cubicBezTo>
                        <a:pt x="328258" y="204749"/>
                        <a:pt x="316856" y="194597"/>
                        <a:pt x="310272" y="188169"/>
                      </a:cubicBezTo>
                      <a:cubicBezTo>
                        <a:pt x="307263" y="185232"/>
                        <a:pt x="302335" y="185231"/>
                        <a:pt x="299325" y="188166"/>
                      </a:cubicBezTo>
                      <a:cubicBezTo>
                        <a:pt x="292735" y="194593"/>
                        <a:pt x="281323" y="204748"/>
                        <a:pt x="271464" y="208599"/>
                      </a:cubicBezTo>
                      <a:cubicBezTo>
                        <a:pt x="260859" y="212742"/>
                        <a:pt x="245002" y="213895"/>
                        <a:pt x="235842" y="214208"/>
                      </a:cubicBezTo>
                      <a:cubicBezTo>
                        <a:pt x="231857" y="214344"/>
                        <a:pt x="228600" y="217563"/>
                        <a:pt x="228600" y="221552"/>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grpSp>
      <p:sp>
        <p:nvSpPr>
          <p:cNvPr id="58" name="Graphic 20">
            <a:extLst>
              <a:ext uri="{FF2B5EF4-FFF2-40B4-BE49-F238E27FC236}">
                <a16:creationId xmlns:a16="http://schemas.microsoft.com/office/drawing/2014/main" id="{F237E428-527B-0881-0E41-6FFB31F8743A}"/>
              </a:ext>
            </a:extLst>
          </p:cNvPr>
          <p:cNvSpPr/>
          <p:nvPr/>
        </p:nvSpPr>
        <p:spPr>
          <a:xfrm>
            <a:off x="2571181" y="2062266"/>
            <a:ext cx="798157" cy="665848"/>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gradFill>
            <a:gsLst>
              <a:gs pos="89000">
                <a:srgbClr val="C03BC4"/>
              </a:gs>
              <a:gs pos="37000">
                <a:srgbClr val="0078D4"/>
              </a:gs>
            </a:gsLst>
            <a:path path="circle">
              <a:fillToRect l="100000" t="100000"/>
            </a:path>
          </a:gradFill>
          <a:ln w="9525" cap="flat">
            <a:noFill/>
            <a:prstDash val="solid"/>
            <a:miter/>
          </a:ln>
        </p:spPr>
        <p:txBody>
          <a:bodyPr rtlCol="0" anchor="ctr"/>
          <a:lstStyle/>
          <a:p>
            <a:pPr defTabSz="857085">
              <a:defRPr/>
            </a:pPr>
            <a:endParaRPr lang="en-US" sz="1688" kern="0">
              <a:solidFill>
                <a:srgbClr val="FFFFFF"/>
              </a:solidFill>
              <a:latin typeface="Segoe UI"/>
            </a:endParaRPr>
          </a:p>
        </p:txBody>
      </p:sp>
      <p:sp>
        <p:nvSpPr>
          <p:cNvPr id="63" name="Rectangle 62">
            <a:extLst>
              <a:ext uri="{FF2B5EF4-FFF2-40B4-BE49-F238E27FC236}">
                <a16:creationId xmlns:a16="http://schemas.microsoft.com/office/drawing/2014/main" id="{926F3BF9-34E6-CF33-1D33-30C8258511F9}"/>
              </a:ext>
            </a:extLst>
          </p:cNvPr>
          <p:cNvSpPr/>
          <p:nvPr/>
        </p:nvSpPr>
        <p:spPr bwMode="auto">
          <a:xfrm>
            <a:off x="987298" y="1092378"/>
            <a:ext cx="2912493"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endPar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endParaRPr>
          </a:p>
        </p:txBody>
      </p:sp>
      <p:sp>
        <p:nvSpPr>
          <p:cNvPr id="65" name="TextBox 64">
            <a:extLst>
              <a:ext uri="{FF2B5EF4-FFF2-40B4-BE49-F238E27FC236}">
                <a16:creationId xmlns:a16="http://schemas.microsoft.com/office/drawing/2014/main" id="{438DB545-E542-3F56-8F10-6CACCA1540AC}"/>
              </a:ext>
            </a:extLst>
          </p:cNvPr>
          <p:cNvSpPr txBox="1"/>
          <p:nvPr/>
        </p:nvSpPr>
        <p:spPr>
          <a:xfrm>
            <a:off x="6297318" y="2536883"/>
            <a:ext cx="5557610" cy="338554"/>
          </a:xfrm>
          <a:prstGeom prst="rect">
            <a:avLst/>
          </a:prstGeom>
          <a:noFill/>
        </p:spPr>
        <p:txBody>
          <a:bodyPr wrap="square" lIns="0" tIns="0" rIns="0" bIns="0">
            <a:spAutoFit/>
          </a:bodyPr>
          <a:lstStyle/>
          <a:p>
            <a:pPr marL="0" marR="0" lvl="0" indent="0" algn="l" defTabSz="914400" rtl="0" eaLnBrk="1" fontAlgn="base" latinLnBrk="0" hangingPunct="1">
              <a:lnSpc>
                <a:spcPct val="100000"/>
              </a:lnSpc>
              <a:spcBef>
                <a:spcPct val="0"/>
              </a:spcBef>
              <a:spcAft>
                <a:spcPts val="1200"/>
              </a:spcAft>
              <a:buClrTx/>
              <a:buSzPct val="90000"/>
              <a:buFontTx/>
              <a:buNone/>
              <a:tabLst/>
              <a:defRPr/>
            </a:pPr>
            <a:r>
              <a:rPr kumimoji="0" lang="en-US" sz="22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in Graph for Contextual Awareness</a:t>
            </a:r>
          </a:p>
        </p:txBody>
      </p:sp>
      <p:pic>
        <p:nvPicPr>
          <p:cNvPr id="68" name="Graphic 67">
            <a:extLst>
              <a:ext uri="{FF2B5EF4-FFF2-40B4-BE49-F238E27FC236}">
                <a16:creationId xmlns:a16="http://schemas.microsoft.com/office/drawing/2014/main" id="{932A0C87-1F6D-707A-4A95-7D61F33FF3C4}"/>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412999" y="2780273"/>
            <a:ext cx="1186293" cy="1186293"/>
          </a:xfrm>
          <a:prstGeom prst="rect">
            <a:avLst/>
          </a:prstGeom>
        </p:spPr>
      </p:pic>
      <p:sp>
        <p:nvSpPr>
          <p:cNvPr id="69" name="TextBox 68">
            <a:extLst>
              <a:ext uri="{FF2B5EF4-FFF2-40B4-BE49-F238E27FC236}">
                <a16:creationId xmlns:a16="http://schemas.microsoft.com/office/drawing/2014/main" id="{28BB841B-C7F7-3A4A-0157-576112B4904D}"/>
              </a:ext>
            </a:extLst>
          </p:cNvPr>
          <p:cNvSpPr txBox="1"/>
          <p:nvPr/>
        </p:nvSpPr>
        <p:spPr>
          <a:xfrm>
            <a:off x="234389" y="4068818"/>
            <a:ext cx="1900858"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tx1"/>
                </a:solidFill>
                <a:effectLst/>
                <a:uLnTx/>
                <a:uFillTx/>
                <a:latin typeface="Segoe UI Semibold"/>
                <a:ea typeface="+mn-ea"/>
                <a:cs typeface="+mn-cs"/>
              </a:rPr>
              <a:t>Azure AI Search</a:t>
            </a:r>
          </a:p>
        </p:txBody>
      </p:sp>
      <p:pic>
        <p:nvPicPr>
          <p:cNvPr id="70" name="Picture 69" descr="A logo with a black background&#10;&#10;Description automatically generated">
            <a:extLst>
              <a:ext uri="{FF2B5EF4-FFF2-40B4-BE49-F238E27FC236}">
                <a16:creationId xmlns:a16="http://schemas.microsoft.com/office/drawing/2014/main" id="{A61C963F-0FA6-D152-A8A2-E23A4CB9EC10}"/>
              </a:ext>
            </a:extLst>
          </p:cNvPr>
          <p:cNvPicPr>
            <a:picLocks noChangeAspect="1"/>
          </p:cNvPicPr>
          <p:nvPr/>
        </p:nvPicPr>
        <p:blipFill>
          <a:blip r:embed="rId5" cstate="email">
            <a:extLst>
              <a:ext uri="{28A0092B-C50C-407E-A947-70E740481C1C}">
                <a14:useLocalDpi xmlns:a14="http://schemas.microsoft.com/office/drawing/2010/main"/>
              </a:ext>
              <a:ext uri="{837473B0-CC2E-450A-ABE3-18F120FF3D39}">
                <a1611:picAttrSrcUrl xmlns:a1611="http://schemas.microsoft.com/office/drawing/2016/11/main" r:id="rId6"/>
              </a:ext>
            </a:extLst>
          </a:blip>
          <a:stretch>
            <a:fillRect/>
          </a:stretch>
        </p:blipFill>
        <p:spPr>
          <a:xfrm>
            <a:off x="2436239" y="4474762"/>
            <a:ext cx="894741" cy="872373"/>
          </a:xfrm>
          <a:prstGeom prst="rect">
            <a:avLst/>
          </a:prstGeom>
        </p:spPr>
      </p:pic>
      <p:sp>
        <p:nvSpPr>
          <p:cNvPr id="71" name="TextBox 70">
            <a:extLst>
              <a:ext uri="{FF2B5EF4-FFF2-40B4-BE49-F238E27FC236}">
                <a16:creationId xmlns:a16="http://schemas.microsoft.com/office/drawing/2014/main" id="{05877013-F1E1-BAE3-B9B9-4C7BE2C939BD}"/>
              </a:ext>
            </a:extLst>
          </p:cNvPr>
          <p:cNvSpPr txBox="1"/>
          <p:nvPr/>
        </p:nvSpPr>
        <p:spPr>
          <a:xfrm>
            <a:off x="2197847" y="5412354"/>
            <a:ext cx="132056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0">
                <a:latin typeface="Segoe UI Semibold"/>
              </a:rPr>
              <a:t>SharePoint</a:t>
            </a:r>
          </a:p>
        </p:txBody>
      </p:sp>
      <p:sp>
        <p:nvSpPr>
          <p:cNvPr id="72" name="TextBox 71">
            <a:extLst>
              <a:ext uri="{FF2B5EF4-FFF2-40B4-BE49-F238E27FC236}">
                <a16:creationId xmlns:a16="http://schemas.microsoft.com/office/drawing/2014/main" id="{87F40241-E37F-A2B0-75BE-860A56D94046}"/>
              </a:ext>
            </a:extLst>
          </p:cNvPr>
          <p:cNvSpPr txBox="1"/>
          <p:nvPr/>
        </p:nvSpPr>
        <p:spPr>
          <a:xfrm>
            <a:off x="4396459" y="4393904"/>
            <a:ext cx="1900858"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chemeClr val="tx1"/>
                </a:solidFill>
                <a:effectLst/>
                <a:uLnTx/>
                <a:uFillTx/>
                <a:latin typeface="Segoe UI Semibold"/>
                <a:ea typeface="+mn-ea"/>
                <a:cs typeface="+mn-cs"/>
              </a:rPr>
              <a:t>Microsoft Graph</a:t>
            </a:r>
          </a:p>
        </p:txBody>
      </p:sp>
      <p:sp>
        <p:nvSpPr>
          <p:cNvPr id="73" name="TextBox 72">
            <a:extLst>
              <a:ext uri="{FF2B5EF4-FFF2-40B4-BE49-F238E27FC236}">
                <a16:creationId xmlns:a16="http://schemas.microsoft.com/office/drawing/2014/main" id="{660897BD-A462-19A8-B60C-60B26F456D08}"/>
              </a:ext>
            </a:extLst>
          </p:cNvPr>
          <p:cNvSpPr txBox="1"/>
          <p:nvPr/>
        </p:nvSpPr>
        <p:spPr>
          <a:xfrm>
            <a:off x="2321061" y="2813481"/>
            <a:ext cx="132056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0">
                <a:latin typeface="Segoe UI Semibold"/>
              </a:rPr>
              <a:t>Web</a:t>
            </a:r>
          </a:p>
        </p:txBody>
      </p:sp>
    </p:spTree>
    <p:extLst>
      <p:ext uri="{BB962C8B-B14F-4D97-AF65-F5344CB8AC3E}">
        <p14:creationId xmlns:p14="http://schemas.microsoft.com/office/powerpoint/2010/main" val="1612131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5B356A47-EB88-3511-CAE8-3210C18A567A}"/>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DEF9E2F2-76F7-5AB6-9FCB-A57BD1CB3044}"/>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A4D70429-199B-2F34-946A-DD16DF4A327C}"/>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C498A2E9-CB0C-63C8-61A3-93216A7A112E}"/>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C82F415F-1EC1-173A-3000-247BCDAF8246}"/>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A1BC0FC3-1CE7-9E73-800C-574DF7DD3D92}"/>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a:ln>
                  <a:noFill/>
                </a:ln>
                <a:solidFill>
                  <a:schemeClr val="bg1"/>
                </a:solidFill>
                <a:latin typeface="Segoe UI Semibold"/>
              </a:rPr>
              <a:t>Agent architecture</a:t>
            </a:r>
            <a:br>
              <a:rPr lang="en-IN" sz="5400" spc="0">
                <a:ln>
                  <a:noFill/>
                </a:ln>
                <a:solidFill>
                  <a:schemeClr val="bg1"/>
                </a:solidFill>
                <a:latin typeface="Segoe UI Semibold"/>
              </a:rPr>
            </a:br>
            <a:endPar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C3DC08BE-8F46-482B-27DF-9C77FA47F3B9}"/>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EA4C6313-DB99-F387-0954-37EF6F73D366}"/>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25424629-9EB4-4363-3F25-30A9F48AE29F}"/>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DF2ED1AD-9F09-5C1C-93AB-452A31120A72}"/>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6FCB622E-1FC9-48A4-A202-1EB5C7F371A0}"/>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1D866EF4-9299-EDF4-E3C9-06FE83D7A1A1}"/>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43EBB6D9-C112-AF7A-708E-D572431C57CE}"/>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2AC0E54D-00E4-F226-8790-8F274DE033F6}"/>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53F8CB17-2475-FB4A-C767-B2D381AA44A6}"/>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F60ABFBF-938C-4D83-EAC9-6AF46AA3DD81}"/>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EBCD84C6-BAA4-A5A9-CFAB-AD8F8EC19E95}"/>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633DD811-2DD0-1F2E-0090-6D6A90E36BC3}"/>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42D4846F-CEE4-2E75-4F4E-571EA2C29ADF}"/>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CC5988BD-35AD-15D8-1385-57E9F07958B2}"/>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9F0835FF-56C9-960A-7010-8214FB6CF7AB}"/>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C60DE968-8F40-4B02-4CD5-67E2D6E2A72F}"/>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234AB9BB-4EBE-3E8C-03DD-27F2977BE4EB}"/>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33B4EFD7-01DF-0302-388D-4FF5C708AC10}"/>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405D4018-FEAB-C788-CECF-6C52D92D088E}"/>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B9430B63-D8C1-3200-8ED9-C9911F51EEFE}"/>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DBAF7E11-E4B3-DC2D-7343-49531B03A2B6}"/>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ECE994D9-69B0-BB5D-63D1-F52BBC2FD237}"/>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27F2C260-E6E9-E18D-7C15-EE8D81AFDB9C}"/>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1081E611-E3A9-70F8-380F-ACD623CB63E0}"/>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E602E1FD-3185-DF57-D891-62A9B212CFC9}"/>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B292D8A5-09A8-F469-35DB-2CB561A31B5E}"/>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735A5258-15B7-5814-770E-2F7256DEDE31}"/>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0B5E60DD-663E-8E7F-600F-84CB2413C6A1}"/>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751C2F21-5AA9-4284-CE9A-4A34CDF5D96F}"/>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CAA45737-98AD-4B3D-CF21-2711F32BD169}"/>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21FB9EC8-0C80-3438-9C7B-81433C448C3D}"/>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EA697476-B108-1A77-3030-5D1781F6A736}"/>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FF73058C-E8D5-3ADA-7F3A-03FDD778F4A8}"/>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1F3D0299-BF63-3C17-A9E4-EC29A5D9599D}"/>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02D94B97-5CC5-77CD-4A17-44AFEFBE6205}"/>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BB99D29-4F5A-CA32-DE61-8E820F2484AE}"/>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78C818C-0675-D229-D1D7-23E5C9ED8C75}"/>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E3F3214-2766-DE2F-20FD-885D5CBC5E31}"/>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25103BD-6121-6163-9171-BC297DD755F6}"/>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CAB1C862-4E27-713C-D0A0-B60310AF332A}"/>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78" name="Rectangle: Rounded Corners 77">
              <a:extLst>
                <a:ext uri="{FF2B5EF4-FFF2-40B4-BE49-F238E27FC236}">
                  <a16:creationId xmlns:a16="http://schemas.microsoft.com/office/drawing/2014/main" id="{BBCBDC01-319C-AFD4-07E8-89FA24621251}"/>
                </a:ext>
              </a:extLst>
            </p:cNvPr>
            <p:cNvSpPr>
              <a:spLocks/>
            </p:cNvSpPr>
            <p:nvPr/>
          </p:nvSpPr>
          <p:spPr>
            <a:xfrm>
              <a:off x="6484617" y="2828369"/>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69DC1D31-AF55-50AB-DA4C-C11041C4D677}"/>
                </a:ext>
              </a:extLst>
            </p:cNvPr>
            <p:cNvSpPr/>
            <p:nvPr/>
          </p:nvSpPr>
          <p:spPr>
            <a:xfrm>
              <a:off x="3850823" y="1420811"/>
              <a:ext cx="1811456" cy="4011059"/>
            </a:xfrm>
            <a:prstGeom prst="roundRect">
              <a:avLst>
                <a:gd name="adj" fmla="val 832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5CD5E4D6-E0D3-46A6-C28E-74DF19CCCA32}"/>
                </a:ext>
              </a:extLst>
            </p:cNvPr>
            <p:cNvSpPr/>
            <p:nvPr/>
          </p:nvSpPr>
          <p:spPr bwMode="auto">
            <a:xfrm>
              <a:off x="3368847" y="5775960"/>
              <a:ext cx="6050920" cy="494328"/>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8A0FBED6-2393-D4E2-759A-02CE2C3AF853}"/>
                </a:ext>
              </a:extLst>
            </p:cNvPr>
            <p:cNvSpPr>
              <a:spLocks/>
            </p:cNvSpPr>
            <p:nvPr/>
          </p:nvSpPr>
          <p:spPr>
            <a:xfrm>
              <a:off x="6516661" y="4240322"/>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091F2C"/>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0DAD33AB-849E-9B33-8BA6-00278029E878}"/>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Orchestrator</a:t>
              </a:r>
            </a:p>
          </p:txBody>
        </p:sp>
        <p:sp>
          <p:nvSpPr>
            <p:cNvPr id="93" name="Rectangle 92">
              <a:extLst>
                <a:ext uri="{FF2B5EF4-FFF2-40B4-BE49-F238E27FC236}">
                  <a16:creationId xmlns:a16="http://schemas.microsoft.com/office/drawing/2014/main" id="{AA3F3941-8EA5-580D-5273-EC2DE7636183}"/>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091F2C"/>
                  </a:solidFill>
                  <a:effectLst/>
                  <a:uLnTx/>
                  <a:uFillTx/>
                  <a:latin typeface="Segoe UI"/>
                  <a:ea typeface="+mn-ea"/>
                  <a:cs typeface="+mn-cs"/>
                </a:rPr>
              </a:br>
              <a:r>
                <a:rPr kumimoji="0" lang="en-US" sz="1600" b="0" i="0" u="none" strike="noStrike" kern="1200" cap="none" spc="0" normalizeH="0" baseline="0" noProof="0">
                  <a:ln w="3175">
                    <a:noFill/>
                  </a:ln>
                  <a:solidFill>
                    <a:srgbClr val="091F2C"/>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C177FF0B-92BD-B259-427C-69C29E100A9B}"/>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5702348F-82FF-C189-B876-CCE32D08061B}"/>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091F2C"/>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96ABF7E4-0306-EC26-87FA-2DC62024F45F}"/>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165689AB-8359-4065-4E0A-C82895B1326C}"/>
                  </a:ext>
                </a:extLst>
              </p:cNvPr>
              <p:cNvSpPr>
                <a:spLocks/>
              </p:cNvSpPr>
              <p:nvPr/>
            </p:nvSpPr>
            <p:spPr bwMode="auto">
              <a:xfrm>
                <a:off x="8160794" y="619914"/>
                <a:ext cx="606627"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F8731888-9897-B69F-A14A-80414D6D7100}"/>
                  </a:ext>
                </a:extLst>
              </p:cNvPr>
              <p:cNvSpPr>
                <a:spLocks/>
              </p:cNvSpPr>
              <p:nvPr/>
            </p:nvSpPr>
            <p:spPr bwMode="auto">
              <a:xfrm>
                <a:off x="8808015"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9AFAA6D3-9B8F-5B27-3194-50E904B1B222}"/>
                  </a:ext>
                </a:extLst>
              </p:cNvPr>
              <p:cNvSpPr>
                <a:spLocks/>
              </p:cNvSpPr>
              <p:nvPr/>
            </p:nvSpPr>
            <p:spPr bwMode="auto">
              <a:xfrm>
                <a:off x="6910681"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13B7C6DB-DA45-E1F6-5056-D9E9D0152D18}"/>
                  </a:ext>
                </a:extLst>
              </p:cNvPr>
              <p:cNvSpPr>
                <a:spLocks/>
              </p:cNvSpPr>
              <p:nvPr/>
            </p:nvSpPr>
            <p:spPr bwMode="auto">
              <a:xfrm>
                <a:off x="7531239"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DA743947-C2C5-BB18-B35B-52702F4BF896}"/>
                  </a:ext>
                </a:extLst>
              </p:cNvPr>
              <p:cNvSpPr>
                <a:spLocks/>
              </p:cNvSpPr>
              <p:nvPr/>
            </p:nvSpPr>
            <p:spPr bwMode="auto">
              <a:xfrm>
                <a:off x="5628818"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20895EA2-AA39-1E52-5824-5481C0F0CB1B}"/>
                  </a:ext>
                </a:extLst>
              </p:cNvPr>
              <p:cNvSpPr>
                <a:spLocks/>
              </p:cNvSpPr>
              <p:nvPr/>
            </p:nvSpPr>
            <p:spPr bwMode="auto">
              <a:xfrm>
                <a:off x="6246201" y="619914"/>
                <a:ext cx="621792"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4BDE8226-DB9D-00F3-0E2D-4A6DE483B003}"/>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42E8F1AE-FD1E-A767-CFAE-36B9F3FB757B}"/>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39917EFD-86E7-CBF4-358F-DE5FE3EF2325}"/>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0B0CD907-F571-5607-7B6C-DFAE652DF623}"/>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0E77D3D9-6859-8FDC-93B4-3BB1E1364AF2}"/>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ECE62DC2-6F20-E8E9-D0FC-FB7D2AC725B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21112CBE-6D60-F8E2-52AD-51E704522B12}"/>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391A2190-8F33-7B9A-A783-86CC14E687F2}"/>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6FE8AE68-0ACB-02F6-EEF4-A21ABEFECE6C}"/>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66D3011D-8ACB-EF11-B472-1A935BB869AA}"/>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04E31B03-584C-7FA9-6367-E08C145DB85C}"/>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D4EDDB68-6A48-5A8F-8FC4-C59A77B28DBF}"/>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C9FAF10-33F8-4168-B39E-0782CA07A8E2}"/>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E898F68-932E-CB81-DE3C-66F0C60631EE}"/>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51A1E1F-2FA7-F7D7-EB5C-35745B660462}"/>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9317375-2E94-8E88-690C-CECE0EF1740B}"/>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3C571DB-094E-EA04-AB48-C8A66D0D5A30}"/>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672910D-6A54-E407-5078-AD60F2ED1BAA}"/>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3" name="Rounded Rectangle 20">
            <a:extLst>
              <a:ext uri="{FF2B5EF4-FFF2-40B4-BE49-F238E27FC236}">
                <a16:creationId xmlns:a16="http://schemas.microsoft.com/office/drawing/2014/main" id="{7EDF5975-1D71-53E1-8605-8B52B6D22C68}"/>
              </a:ext>
            </a:extLst>
          </p:cNvPr>
          <p:cNvSpPr/>
          <p:nvPr/>
        </p:nvSpPr>
        <p:spPr>
          <a:xfrm>
            <a:off x="3087512" y="296996"/>
            <a:ext cx="6619173" cy="6241147"/>
          </a:xfrm>
          <a:prstGeom prst="roundRect">
            <a:avLst>
              <a:gd name="adj" fmla="val 4005"/>
            </a:avLst>
          </a:prstGeom>
          <a:solidFill>
            <a:schemeClr val="bg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23D3C463-6C07-1605-383B-A8129421A617}"/>
              </a:ext>
            </a:extLst>
          </p:cNvPr>
          <p:cNvSpPr>
            <a:spLocks/>
          </p:cNvSpPr>
          <p:nvPr/>
        </p:nvSpPr>
        <p:spPr>
          <a:xfrm>
            <a:off x="6484617" y="1430914"/>
            <a:ext cx="3051390" cy="1169790"/>
          </a:xfrm>
          <a:prstGeom prst="roundRect">
            <a:avLst>
              <a:gd name="adj" fmla="val 8300"/>
            </a:avLst>
          </a:prstGeom>
          <a:solidFill>
            <a:srgbClr val="D5D1C5"/>
          </a:solid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C6F4A3F3-71AB-4CAE-93D8-BB214D8E5AF0}"/>
              </a:ext>
            </a:extLst>
          </p:cNvPr>
          <p:cNvSpPr/>
          <p:nvPr/>
        </p:nvSpPr>
        <p:spPr>
          <a:xfrm>
            <a:off x="6467183" y="1603764"/>
            <a:ext cx="3152085" cy="815608"/>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dirty="0">
                <a:ln w="3175">
                  <a:noFill/>
                </a:ln>
                <a:solidFill>
                  <a:srgbClr val="091F2C"/>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lang="en-US" sz="2800" kern="0" spc="-25" dirty="0">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rPr>
              <a:t>Memory</a:t>
            </a:r>
            <a:endParaRPr kumimoji="0" lang="en-US" sz="2600" b="0" i="0" u="none" strike="noStrike" kern="0" cap="none" spc="-25" normalizeH="0" baseline="0" noProof="0" dirty="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UI Semibold" pitchFamily="34" charset="0"/>
              <a:ea typeface="+mn-ea"/>
              <a:cs typeface="Segoe UI Semibold" pitchFamily="34" charset="-120"/>
            </a:endParaRPr>
          </a:p>
        </p:txBody>
      </p:sp>
    </p:spTree>
    <p:extLst>
      <p:ext uri="{BB962C8B-B14F-4D97-AF65-F5344CB8AC3E}">
        <p14:creationId xmlns:p14="http://schemas.microsoft.com/office/powerpoint/2010/main" val="2782208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957C9-D528-9F55-BB4B-15F00733C4C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1E03ED8D-CF67-BF48-5058-59A42F887060}"/>
              </a:ext>
            </a:extLst>
          </p:cNvPr>
          <p:cNvSpPr>
            <a:spLocks noGrp="1"/>
          </p:cNvSpPr>
          <p:nvPr>
            <p:ph type="title"/>
          </p:nvPr>
        </p:nvSpPr>
        <p:spPr/>
        <p:txBody>
          <a:bodyPr/>
          <a:lstStyle/>
          <a:p>
            <a:r>
              <a:rPr lang="en-US"/>
              <a:t>Importance of Memory in Agentic Systems</a:t>
            </a:r>
          </a:p>
        </p:txBody>
      </p:sp>
      <p:sp>
        <p:nvSpPr>
          <p:cNvPr id="8" name="Text Placeholder 7">
            <a:extLst>
              <a:ext uri="{FF2B5EF4-FFF2-40B4-BE49-F238E27FC236}">
                <a16:creationId xmlns:a16="http://schemas.microsoft.com/office/drawing/2014/main" id="{E568F50C-791F-52CD-6532-4D5E0207CC77}"/>
              </a:ext>
            </a:extLst>
          </p:cNvPr>
          <p:cNvSpPr>
            <a:spLocks noGrp="1"/>
          </p:cNvSpPr>
          <p:nvPr>
            <p:ph type="body" sz="quarter" idx="10"/>
          </p:nvPr>
        </p:nvSpPr>
        <p:spPr>
          <a:xfrm>
            <a:off x="678988" y="1434370"/>
            <a:ext cx="4575919" cy="4481227"/>
          </a:xfrm>
        </p:spPr>
        <p:txBody>
          <a:bodyPr/>
          <a:lstStyle/>
          <a:p>
            <a:r>
              <a:rPr lang="en-US" b="1"/>
              <a:t>Practical considerations</a:t>
            </a:r>
          </a:p>
          <a:p>
            <a:pPr marL="457200" indent="-457200">
              <a:buFont typeface="Arial" panose="020B0604020202020204" pitchFamily="34" charset="0"/>
              <a:buChar char="•"/>
            </a:pPr>
            <a:r>
              <a:rPr lang="en-US"/>
              <a:t>Personal preferences = better recommendations</a:t>
            </a:r>
          </a:p>
          <a:p>
            <a:pPr marL="457200" indent="-457200">
              <a:buFont typeface="Arial" panose="020B0604020202020204" pitchFamily="34" charset="0"/>
              <a:buChar char="•"/>
            </a:pPr>
            <a:r>
              <a:rPr lang="en-US"/>
              <a:t>Continuity of interaction</a:t>
            </a:r>
          </a:p>
          <a:p>
            <a:pPr marL="457200" indent="-457200">
              <a:buFont typeface="Arial" panose="020B0604020202020204" pitchFamily="34" charset="0"/>
              <a:buChar char="•"/>
            </a:pPr>
            <a:r>
              <a:rPr lang="en-US"/>
              <a:t>Better decision making</a:t>
            </a:r>
          </a:p>
          <a:p>
            <a:pPr marL="457200" indent="-457200">
              <a:buFont typeface="Arial" panose="020B0604020202020204" pitchFamily="34" charset="0"/>
              <a:buChar char="•"/>
            </a:pPr>
            <a:r>
              <a:rPr lang="en-US"/>
              <a:t>Reduces redundancy</a:t>
            </a:r>
          </a:p>
          <a:p>
            <a:pPr marL="457200" indent="-457200">
              <a:buFont typeface="Arial" panose="020B0604020202020204" pitchFamily="34" charset="0"/>
              <a:buChar char="•"/>
            </a:pPr>
            <a:r>
              <a:rPr lang="en-US"/>
              <a:t>Reduce hallucinations</a:t>
            </a:r>
          </a:p>
          <a:p>
            <a:pPr marL="457200"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sp>
        <p:nvSpPr>
          <p:cNvPr id="2" name="Text Placeholder 7">
            <a:extLst>
              <a:ext uri="{FF2B5EF4-FFF2-40B4-BE49-F238E27FC236}">
                <a16:creationId xmlns:a16="http://schemas.microsoft.com/office/drawing/2014/main" id="{915183BB-32F3-F062-C19B-E2015F86F351}"/>
              </a:ext>
            </a:extLst>
          </p:cNvPr>
          <p:cNvSpPr txBox="1">
            <a:spLocks/>
          </p:cNvSpPr>
          <p:nvPr/>
        </p:nvSpPr>
        <p:spPr>
          <a:xfrm>
            <a:off x="6223322" y="1434370"/>
            <a:ext cx="5289690" cy="24991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Emotional considerations</a:t>
            </a:r>
          </a:p>
          <a:p>
            <a:pPr marL="457200" indent="-457200">
              <a:buFont typeface="Arial" panose="020B0604020202020204" pitchFamily="34" charset="0"/>
              <a:buChar char="•"/>
            </a:pPr>
            <a:r>
              <a:rPr lang="en-US"/>
              <a:t>Builds trust</a:t>
            </a:r>
          </a:p>
          <a:p>
            <a:pPr marL="457200" indent="-457200">
              <a:buFont typeface="Arial" panose="020B0604020202020204" pitchFamily="34" charset="0"/>
              <a:buChar char="•"/>
            </a:pPr>
            <a:r>
              <a:rPr lang="en-US"/>
              <a:t>Reduces cognitive overhead</a:t>
            </a:r>
          </a:p>
          <a:p>
            <a:pPr marL="457200" indent="-457200">
              <a:buFont typeface="Arial" panose="020B0604020202020204" pitchFamily="34" charset="0"/>
              <a:buChar char="•"/>
            </a:pPr>
            <a:r>
              <a:rPr lang="en-US"/>
              <a:t>Enhances delight</a:t>
            </a:r>
          </a:p>
          <a:p>
            <a:pPr marL="457200" indent="-457200">
              <a:buFont typeface="Arial" panose="020B0604020202020204" pitchFamily="34" charset="0"/>
              <a:buChar char="•"/>
            </a:pPr>
            <a:r>
              <a:rPr lang="en-US"/>
              <a:t>Familiar interactions</a:t>
            </a:r>
          </a:p>
        </p:txBody>
      </p:sp>
    </p:spTree>
    <p:extLst>
      <p:ext uri="{BB962C8B-B14F-4D97-AF65-F5344CB8AC3E}">
        <p14:creationId xmlns:p14="http://schemas.microsoft.com/office/powerpoint/2010/main" val="3351081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1436-9622-36B9-23A4-57B2538433B1}"/>
              </a:ext>
            </a:extLst>
          </p:cNvPr>
          <p:cNvSpPr>
            <a:spLocks noGrp="1"/>
          </p:cNvSpPr>
          <p:nvPr>
            <p:ph type="title"/>
          </p:nvPr>
        </p:nvSpPr>
        <p:spPr/>
        <p:txBody>
          <a:bodyPr/>
          <a:lstStyle/>
          <a:p>
            <a:r>
              <a:rPr lang="en-US"/>
              <a:t>Memory with Teams AI Library</a:t>
            </a:r>
          </a:p>
        </p:txBody>
      </p:sp>
      <p:sp>
        <p:nvSpPr>
          <p:cNvPr id="3" name="Text Placeholder 2">
            <a:extLst>
              <a:ext uri="{FF2B5EF4-FFF2-40B4-BE49-F238E27FC236}">
                <a16:creationId xmlns:a16="http://schemas.microsoft.com/office/drawing/2014/main" id="{3F3B3E48-8D2C-7935-55CB-569741733B73}"/>
              </a:ext>
            </a:extLst>
          </p:cNvPr>
          <p:cNvSpPr>
            <a:spLocks noGrp="1"/>
          </p:cNvSpPr>
          <p:nvPr>
            <p:ph type="body" sz="quarter" idx="10"/>
          </p:nvPr>
        </p:nvSpPr>
        <p:spPr>
          <a:xfrm>
            <a:off x="586390" y="1434370"/>
            <a:ext cx="6860890" cy="2049792"/>
          </a:xfrm>
        </p:spPr>
        <p:txBody>
          <a:bodyPr/>
          <a:lstStyle/>
          <a:p>
            <a:pPr marL="457200" indent="-457200">
              <a:spcAft>
                <a:spcPts val="600"/>
              </a:spcAft>
              <a:buFont typeface="Arial" panose="020B0604020202020204" pitchFamily="34" charset="0"/>
              <a:buChar char="•"/>
            </a:pPr>
            <a:r>
              <a:rPr lang="en-US"/>
              <a:t>Automatic memory extraction</a:t>
            </a:r>
          </a:p>
          <a:p>
            <a:pPr marL="457200" indent="-457200">
              <a:spcAft>
                <a:spcPts val="600"/>
              </a:spcAft>
              <a:buFont typeface="Arial" panose="020B0604020202020204" pitchFamily="34" charset="0"/>
              <a:buChar char="•"/>
            </a:pPr>
            <a:r>
              <a:rPr lang="en-US"/>
              <a:t>Working Memory for recent interactions</a:t>
            </a:r>
          </a:p>
          <a:p>
            <a:pPr marL="457200" indent="-457200">
              <a:spcAft>
                <a:spcPts val="600"/>
              </a:spcAft>
              <a:buFont typeface="Arial" panose="020B0604020202020204" pitchFamily="34" charset="0"/>
              <a:buChar char="•"/>
            </a:pPr>
            <a:r>
              <a:rPr lang="en-US"/>
              <a:t>Long-term memory stores for persistent user information and future reference</a:t>
            </a:r>
          </a:p>
        </p:txBody>
      </p:sp>
      <p:pic>
        <p:nvPicPr>
          <p:cNvPr id="5" name="Picture 4">
            <a:extLst>
              <a:ext uri="{FF2B5EF4-FFF2-40B4-BE49-F238E27FC236}">
                <a16:creationId xmlns:a16="http://schemas.microsoft.com/office/drawing/2014/main" id="{C3041FF0-8CA4-6AB6-27EF-398028CE2A7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72654" y="4184333"/>
            <a:ext cx="4464192" cy="2326791"/>
          </a:xfrm>
          <a:prstGeom prst="rect">
            <a:avLst/>
          </a:prstGeom>
        </p:spPr>
      </p:pic>
      <p:pic>
        <p:nvPicPr>
          <p:cNvPr id="6" name="Picture 5">
            <a:extLst>
              <a:ext uri="{FF2B5EF4-FFF2-40B4-BE49-F238E27FC236}">
                <a16:creationId xmlns:a16="http://schemas.microsoft.com/office/drawing/2014/main" id="{D692246F-B013-3602-BC8E-FED816B355F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65664" y="92614"/>
            <a:ext cx="3473123" cy="6672771"/>
          </a:xfrm>
          <a:prstGeom prst="rect">
            <a:avLst/>
          </a:prstGeom>
        </p:spPr>
      </p:pic>
    </p:spTree>
    <p:extLst>
      <p:ext uri="{BB962C8B-B14F-4D97-AF65-F5344CB8AC3E}">
        <p14:creationId xmlns:p14="http://schemas.microsoft.com/office/powerpoint/2010/main" val="1001755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37E6416-D3D3-C0C4-B911-ADBA3F4C64C6}"/>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592F14DD-532D-0CB6-8152-5435F8DD6A2F}"/>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588DD33C-CF52-4FB4-998E-307FD4E57E83}"/>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C1E516DE-C675-F658-A622-5500CBF612EF}"/>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D1B6C166-3280-9EE5-9B04-DB9E1A537332}"/>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7B920F29-8DCD-781B-2EFC-835CDD0E2B08}"/>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a:ln>
                  <a:noFill/>
                </a:ln>
                <a:solidFill>
                  <a:schemeClr val="bg1"/>
                </a:solidFill>
                <a:latin typeface="Segoe UI Semibold"/>
              </a:rPr>
              <a:t>Agent architecture</a:t>
            </a:r>
            <a:br>
              <a:rPr lang="en-IN" sz="5400" spc="0">
                <a:ln>
                  <a:noFill/>
                </a:ln>
                <a:solidFill>
                  <a:schemeClr val="bg1"/>
                </a:solidFill>
                <a:latin typeface="Segoe UI Semibold"/>
              </a:rPr>
            </a:br>
            <a:endPar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49979841-26BF-6D80-9B47-CA66B5F14148}"/>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99D9E2B6-14ED-E769-D83B-B435121B36DD}"/>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4FB89455-A92C-C82D-8B1F-38EDA3FCFBE8}"/>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F20BB740-CDC8-CB35-53D7-3E12120DD1C1}"/>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F70B50EC-13E6-9ABE-CC39-60023074AD76}"/>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980E27D3-E96D-2A39-B54C-A589A5C2763C}"/>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B7061327-5516-9BA1-020E-1B281112337F}"/>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430A7444-A844-93AC-6538-947DD30E1322}"/>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A0D2E3CF-841C-BD69-158F-22A74D7A3C1D}"/>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78B6AABC-273A-8E08-E6DE-CE0624DFE033}"/>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6FD7EC52-7424-0F3C-D444-2B77A044C787}"/>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CF613649-0AAF-20AA-C619-D5EC5E8643DC}"/>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E0650A0B-4E76-3CD0-9F48-D093A20A5315}"/>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838F423E-973D-FE71-0839-3EE54498E0CC}"/>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8612198A-A5E4-3FFD-0106-897EDDDF8D90}"/>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B032B56C-36FF-FC38-28E6-E44625544AFC}"/>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A4F15BB2-27E1-5194-40ED-AD9DE9E79677}"/>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1D7FB06B-DB14-E34F-67BF-50973520F457}"/>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0B691179-8B63-AD84-02A9-24E5FB707501}"/>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7A31D32F-6155-5249-9272-279E5BF74AA1}"/>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17E70BBE-60F9-815F-B236-F4CC1D351F75}"/>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011C1724-D6F8-6714-A7CC-6777B4C62691}"/>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0EDD1699-DAB3-780D-EACB-5BB6F366F845}"/>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CE273836-A65C-4ECC-4DCE-4F9E81C59BFD}"/>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73454C00-6D83-9F78-AD3B-8A79363B94BF}"/>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A3921F65-F5BB-4CE7-A548-3D76BF66423F}"/>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9135FB53-9D86-9C5A-EB07-1D6FA88D7C04}"/>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BFE49C1B-2B88-839D-CE32-54457CC98B7A}"/>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80191AD7-5CB0-6F32-F549-C83EF3B93702}"/>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DB151758-AB5D-89C4-CE61-C3BBAA217421}"/>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66F3A32D-6B83-9AA3-6ABE-A067D40BBD0B}"/>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E3C7DBC1-9980-EA91-AED3-DED7CBADB0AE}"/>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93659AF3-8ADA-9FB1-6000-41B49C2A0AA3}"/>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F5FD4C75-7D11-9501-1E10-B0D7908147D1}"/>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52DB453E-EC46-4F99-3717-63B366E68E6A}"/>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7300ABD-06E2-3D41-78BE-09319BC43BA3}"/>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FB4707A-D248-15B2-006C-3E51339F119E}"/>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DC154A9-B437-1D0F-22F8-D59312393D94}"/>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477FA85-B310-820C-6285-AE745ABF125E}"/>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D96D214B-F3C8-B7AD-A28E-91080839BA44}"/>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70B3B5F5-8055-8FE1-A84A-AE8EE33AC566}"/>
                </a:ext>
              </a:extLst>
            </p:cNvPr>
            <p:cNvSpPr>
              <a:spLocks/>
            </p:cNvSpPr>
            <p:nvPr/>
          </p:nvSpPr>
          <p:spPr>
            <a:xfrm>
              <a:off x="6484617" y="1417798"/>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96FFAE59-1E48-3675-93BB-07D40AC9C216}"/>
                </a:ext>
              </a:extLst>
            </p:cNvPr>
            <p:cNvSpPr>
              <a:spLocks/>
            </p:cNvSpPr>
            <p:nvPr/>
          </p:nvSpPr>
          <p:spPr>
            <a:xfrm>
              <a:off x="6484617" y="2828369"/>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7D4AA774-42BD-12F8-A3B0-4CD94999B48A}"/>
                </a:ext>
              </a:extLst>
            </p:cNvPr>
            <p:cNvSpPr/>
            <p:nvPr/>
          </p:nvSpPr>
          <p:spPr>
            <a:xfrm>
              <a:off x="3850823" y="1420811"/>
              <a:ext cx="1811456" cy="4011059"/>
            </a:xfrm>
            <a:prstGeom prst="roundRect">
              <a:avLst>
                <a:gd name="adj" fmla="val 832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C46DA78E-8703-29AC-A918-8A858798179F}"/>
                </a:ext>
              </a:extLst>
            </p:cNvPr>
            <p:cNvSpPr/>
            <p:nvPr/>
          </p:nvSpPr>
          <p:spPr bwMode="auto">
            <a:xfrm>
              <a:off x="3368847" y="5775960"/>
              <a:ext cx="6050920" cy="494328"/>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2CA29A46-C9A9-6790-0E47-10BAD4B2C069}"/>
                </a:ext>
              </a:extLst>
            </p:cNvPr>
            <p:cNvSpPr>
              <a:spLocks/>
            </p:cNvSpPr>
            <p:nvPr/>
          </p:nvSpPr>
          <p:spPr>
            <a:xfrm>
              <a:off x="6516661" y="4240322"/>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091F2C"/>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1A00C6E1-7074-C833-AE90-992348A89595}"/>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24FFBC57-429B-890C-8BED-4780D7B5E882}"/>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51CF65D0-AEBC-0F48-870F-940BA6878E45}"/>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091F2C"/>
                  </a:solidFill>
                  <a:effectLst/>
                  <a:uLnTx/>
                  <a:uFillTx/>
                  <a:latin typeface="Segoe UI"/>
                  <a:ea typeface="+mn-ea"/>
                  <a:cs typeface="+mn-cs"/>
                </a:rPr>
              </a:br>
              <a:r>
                <a:rPr kumimoji="0" lang="en-US" sz="1600" b="0" i="0" u="none" strike="noStrike" kern="1200" cap="none" spc="0" normalizeH="0" baseline="0" noProof="0">
                  <a:ln w="3175">
                    <a:noFill/>
                  </a:ln>
                  <a:solidFill>
                    <a:srgbClr val="091F2C"/>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3529E2BD-D48F-8C73-BE53-E4E8A008605E}"/>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5EE7E2AF-ED35-A416-8ED1-2480967ACDB1}"/>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091F2C"/>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F2462802-994A-3A4E-DCDF-A7DCD66D6617}"/>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02F44F0B-F9BA-2E7C-521D-E8443F54EAB7}"/>
                  </a:ext>
                </a:extLst>
              </p:cNvPr>
              <p:cNvSpPr>
                <a:spLocks/>
              </p:cNvSpPr>
              <p:nvPr/>
            </p:nvSpPr>
            <p:spPr bwMode="auto">
              <a:xfrm>
                <a:off x="8160794" y="619914"/>
                <a:ext cx="606627"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806EE017-6C47-3D85-A05A-3F652C54659C}"/>
                  </a:ext>
                </a:extLst>
              </p:cNvPr>
              <p:cNvSpPr>
                <a:spLocks/>
              </p:cNvSpPr>
              <p:nvPr/>
            </p:nvSpPr>
            <p:spPr bwMode="auto">
              <a:xfrm>
                <a:off x="8808015"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FDF89B3B-4E48-96A4-3926-0ABAD5EB2AC2}"/>
                  </a:ext>
                </a:extLst>
              </p:cNvPr>
              <p:cNvSpPr>
                <a:spLocks/>
              </p:cNvSpPr>
              <p:nvPr/>
            </p:nvSpPr>
            <p:spPr bwMode="auto">
              <a:xfrm>
                <a:off x="6910681"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30F103F5-9C2E-82FD-8CB8-8CCFC06D18E4}"/>
                  </a:ext>
                </a:extLst>
              </p:cNvPr>
              <p:cNvSpPr>
                <a:spLocks/>
              </p:cNvSpPr>
              <p:nvPr/>
            </p:nvSpPr>
            <p:spPr bwMode="auto">
              <a:xfrm>
                <a:off x="7531239"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DE6BD7D3-F68C-4172-371A-2E41000A1365}"/>
                  </a:ext>
                </a:extLst>
              </p:cNvPr>
              <p:cNvSpPr>
                <a:spLocks/>
              </p:cNvSpPr>
              <p:nvPr/>
            </p:nvSpPr>
            <p:spPr bwMode="auto">
              <a:xfrm>
                <a:off x="5628818"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0F85C203-6FEE-3D4A-33DF-6DB607BA2F0D}"/>
                  </a:ext>
                </a:extLst>
              </p:cNvPr>
              <p:cNvSpPr>
                <a:spLocks/>
              </p:cNvSpPr>
              <p:nvPr/>
            </p:nvSpPr>
            <p:spPr bwMode="auto">
              <a:xfrm>
                <a:off x="6246201" y="619914"/>
                <a:ext cx="621792"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3B3A3A78-DB43-F769-EF0E-A6BEED8BCB42}"/>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422C59C4-E065-734A-024C-B3C91E3A3332}"/>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B74EA0A9-3DD4-D0F4-40CB-D1CA4854ABCD}"/>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561F1F5D-E9EC-96CA-C158-F3D024F499C3}"/>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AD2E99BA-002C-0FC6-FABD-61938426CE68}"/>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01BC6B74-2DF7-8B6A-8BF7-03F7B01C53C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E1E64A07-90C4-B72F-EC56-C99459136098}"/>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02CCE70B-0BBA-0404-7327-EFC38CDB0C22}"/>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FD4D60E9-3BA2-5F9D-22DA-44D33FAFFB1F}"/>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BEAEA17A-8FE9-FCF8-779C-D8DC2708320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D1BAD810-FD23-C609-5F85-6C90F90CF186}"/>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B16AFC68-C582-C1DB-BE8E-B28CC2CDD186}"/>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E7480B8-28EB-DA43-95FA-466B247D27CC}"/>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FC2A36D-65D3-B91A-49C4-6CA0B6BFFD43}"/>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1C9BC2-3CE3-6388-022D-B7660E2FBB85}"/>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95E5527E-7C34-88D3-7667-430C2E9B442F}"/>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A4EAF3C8-85F5-A71A-A3CF-9A23E6ABFE77}"/>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859AF71C-A2A9-73CF-7098-D3E21FBAD1DF}"/>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91511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4EB3153-39A4-366D-352C-5A4D5B33B228}"/>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366742E3-7CFA-3836-C2D2-FF35D8483070}"/>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2413348F-C548-4C08-8664-A4F29FA11870}"/>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2B1EF09D-60C3-80B7-902B-68A6568201AD}"/>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809C1A68-4675-BB1B-275D-D15A2EC19192}"/>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2B9562F4-35A6-0C1E-938A-A21FC6CDFD55}"/>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dirty="0">
                <a:ln>
                  <a:noFill/>
                </a:ln>
                <a:solidFill>
                  <a:schemeClr val="bg1"/>
                </a:solidFill>
                <a:latin typeface="Segoe UI Semibold"/>
              </a:rPr>
              <a:t>Agent architecture</a:t>
            </a:r>
            <a:br>
              <a:rPr lang="en-IN" sz="5400" spc="0" dirty="0">
                <a:ln>
                  <a:noFill/>
                </a:ln>
                <a:solidFill>
                  <a:schemeClr val="bg1"/>
                </a:solidFill>
                <a:latin typeface="Segoe UI Semibold"/>
              </a:rPr>
            </a:br>
            <a:endParaRPr kumimoji="0" lang="en-US" sz="2400" b="0" i="0" u="none" strike="noStrike" kern="1200" cap="none" spc="0" normalizeH="0" baseline="0" noProof="0" dirty="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2D4B1B71-DFEF-052F-8939-4C4323A6339E}"/>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2B9D5282-BB7A-FBDD-0EC4-A24248588B5E}"/>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A1C35EB0-D981-EF02-5E44-50643ACAA94A}"/>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0E2B6398-4621-9DD7-445B-BF6AC521F903}"/>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FD21E89D-D13B-0FEE-E2D1-CCD88727B6CC}"/>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5917D0CE-9C52-3F53-7E02-353084708938}"/>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D5C69E7E-FA78-72CE-830E-C638468A474A}"/>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B2DADDED-952F-458F-9C50-08A43BAE0EFE}"/>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57060F1D-885C-D255-B3DC-0D1E0EE27B4D}"/>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2EDADE8D-0351-D82A-BFA4-CCDFD7983D4F}"/>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36792CC5-446F-69DE-B153-E88B8BA06A73}"/>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B2A3FB7A-B529-58CA-E7BE-109ACA7D359F}"/>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2F905169-D339-2BE8-5050-2D1856DE721C}"/>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23853BBB-3405-443E-6EDF-B9E70DD95EED}"/>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BB6F7CEC-680F-7EA5-B397-DE9DD5AFDCEA}"/>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9F8D658E-8A77-FA9B-56C2-CC7536E8802B}"/>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D7A2E4FA-CBC3-3ABA-6A15-7C6ACD5940F9}"/>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FDE8D3F4-A5AC-962A-6F0C-AC7F53A4A6E7}"/>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836A409D-2EE2-4902-1B0A-D27183AAEF82}"/>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F8C2B084-2C17-8C83-5BBE-0D24F2F403AB}"/>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BD8AC91-5059-261A-E71C-340A6AF223F8}"/>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3F6245AD-7FDB-901C-81C0-6A07D7B95E41}"/>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C771E283-9AAD-260B-5CC6-B2071084468C}"/>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F304B5CA-41F6-5C2A-B10F-81EE27F0B3E5}"/>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800E36CD-C503-C3FD-417C-E023F0AC4E6B}"/>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3D321EFC-4775-6E4B-99E0-5AAC334B254A}"/>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3DDBE702-90E8-8732-0DC9-C6C9982502E4}"/>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83BA99AD-A58F-7C41-1CD3-02C95051B2FE}"/>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1AE2DA5E-8583-77C3-93F6-40D9C278F6E1}"/>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8C8DF767-4196-1472-5688-CFA6FBCF2AFC}"/>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96B1CF54-98D3-C91D-248D-BFE88A4CD305}"/>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03D1267A-4153-199F-3C1F-CBAFEB4A0032}"/>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ED499069-BD7B-79A8-10A8-BF67FC94BC9A}"/>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35BA7A7F-4D98-6506-4F2E-348DC8ECEE7D}"/>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C45E118D-1BA1-9862-AC2F-A2363EC34FD7}"/>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7DCC5C1-4726-1E11-676D-1FD7FC606214}"/>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4B3C962-8EDD-9F71-7DAD-BA297AC2A466}"/>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15B6F14-54CF-742F-14F3-034F8ED4043C}"/>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E8650939-8A34-B67E-ED38-547F639244E4}"/>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079E6B6B-66F1-11A8-63CA-6E11BD36B747}"/>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C5CA82EE-DDF4-7544-D93E-F8E6AE77CD34}"/>
                </a:ext>
              </a:extLst>
            </p:cNvPr>
            <p:cNvSpPr>
              <a:spLocks/>
            </p:cNvSpPr>
            <p:nvPr/>
          </p:nvSpPr>
          <p:spPr>
            <a:xfrm>
              <a:off x="6484617" y="1417798"/>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82" name="Rectangle: Rounded Corners 81">
              <a:extLst>
                <a:ext uri="{FF2B5EF4-FFF2-40B4-BE49-F238E27FC236}">
                  <a16:creationId xmlns:a16="http://schemas.microsoft.com/office/drawing/2014/main" id="{1408AF64-31EA-C03A-06B9-44824999A297}"/>
                </a:ext>
              </a:extLst>
            </p:cNvPr>
            <p:cNvSpPr/>
            <p:nvPr/>
          </p:nvSpPr>
          <p:spPr bwMode="auto">
            <a:xfrm>
              <a:off x="3368847" y="5775960"/>
              <a:ext cx="6050920" cy="494328"/>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98A8BBB1-86AA-AFEF-99B6-818E67B8B4B3}"/>
                </a:ext>
              </a:extLst>
            </p:cNvPr>
            <p:cNvSpPr>
              <a:spLocks/>
            </p:cNvSpPr>
            <p:nvPr/>
          </p:nvSpPr>
          <p:spPr>
            <a:xfrm>
              <a:off x="6516661" y="4240322"/>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091F2C"/>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54AD543F-6E2E-8BC7-5385-2147C5329547}"/>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08CC4FDC-7DE1-4E6D-6F83-62221E92D6CE}"/>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091F2C"/>
                  </a:solidFill>
                  <a:effectLst/>
                  <a:uLnTx/>
                  <a:uFillTx/>
                  <a:latin typeface="Segoe UI"/>
                  <a:ea typeface="+mn-ea"/>
                  <a:cs typeface="+mn-cs"/>
                </a:rPr>
              </a:br>
              <a:r>
                <a:rPr kumimoji="0" lang="en-US" sz="1600" b="0" i="0" u="none" strike="noStrike" kern="1200" cap="none" spc="0" normalizeH="0" baseline="0" noProof="0">
                  <a:ln w="3175">
                    <a:noFill/>
                  </a:ln>
                  <a:solidFill>
                    <a:srgbClr val="091F2C"/>
                  </a:solidFill>
                  <a:effectLst/>
                  <a:uLnTx/>
                  <a:uFillTx/>
                  <a:latin typeface="Segoe UI"/>
                  <a:ea typeface="+mn-ea"/>
                  <a:cs typeface="+mn-cs"/>
                </a:rPr>
                <a:t>self-learning</a:t>
              </a:r>
            </a:p>
          </p:txBody>
        </p:sp>
        <p:sp>
          <p:nvSpPr>
            <p:cNvPr id="109" name="Rectangle 108">
              <a:extLst>
                <a:ext uri="{FF2B5EF4-FFF2-40B4-BE49-F238E27FC236}">
                  <a16:creationId xmlns:a16="http://schemas.microsoft.com/office/drawing/2014/main" id="{37F85BC0-D251-69DB-02B3-FDF94E4FF50F}"/>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091F2C"/>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CC3AE674-32CC-6C7A-EEAE-C526A9CCCEEC}"/>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85CB7C2E-94CB-EBC4-A6FA-4B542196FAA0}"/>
                  </a:ext>
                </a:extLst>
              </p:cNvPr>
              <p:cNvSpPr>
                <a:spLocks/>
              </p:cNvSpPr>
              <p:nvPr/>
            </p:nvSpPr>
            <p:spPr bwMode="auto">
              <a:xfrm>
                <a:off x="8160794" y="619914"/>
                <a:ext cx="606627"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65257071-26D1-F89D-D57E-818226B18B14}"/>
                  </a:ext>
                </a:extLst>
              </p:cNvPr>
              <p:cNvSpPr>
                <a:spLocks/>
              </p:cNvSpPr>
              <p:nvPr/>
            </p:nvSpPr>
            <p:spPr bwMode="auto">
              <a:xfrm>
                <a:off x="8808015"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19A99D47-39FF-DE6D-AAA6-314662E59D76}"/>
                  </a:ext>
                </a:extLst>
              </p:cNvPr>
              <p:cNvSpPr>
                <a:spLocks/>
              </p:cNvSpPr>
              <p:nvPr/>
            </p:nvSpPr>
            <p:spPr bwMode="auto">
              <a:xfrm>
                <a:off x="6910681"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96CD0B6B-2994-608D-C95C-53E281DBE6D3}"/>
                  </a:ext>
                </a:extLst>
              </p:cNvPr>
              <p:cNvSpPr>
                <a:spLocks/>
              </p:cNvSpPr>
              <p:nvPr/>
            </p:nvSpPr>
            <p:spPr bwMode="auto">
              <a:xfrm>
                <a:off x="7531239"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BB2460C1-4E85-FAA0-EF1B-143ACB9D1162}"/>
                  </a:ext>
                </a:extLst>
              </p:cNvPr>
              <p:cNvSpPr>
                <a:spLocks/>
              </p:cNvSpPr>
              <p:nvPr/>
            </p:nvSpPr>
            <p:spPr bwMode="auto">
              <a:xfrm>
                <a:off x="5628818"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3664D13F-6960-1386-A451-8D2D72D61AF4}"/>
                  </a:ext>
                </a:extLst>
              </p:cNvPr>
              <p:cNvSpPr>
                <a:spLocks/>
              </p:cNvSpPr>
              <p:nvPr/>
            </p:nvSpPr>
            <p:spPr bwMode="auto">
              <a:xfrm>
                <a:off x="6246201" y="619914"/>
                <a:ext cx="621792"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F2D96882-FCBE-217F-49D3-72C35E2F641D}"/>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8A65C7EE-A35B-C554-0CD0-A278F0530BEC}"/>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A1E566CB-8A7B-747C-1198-8C36560DB2F1}"/>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F0F27E2F-3F0F-CC8F-A413-B9BDCD054F3D}"/>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9685DE9F-4531-DA86-7FC9-94447790BFC8}"/>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DDEAC4DA-DA43-75A0-5E3C-9FDE655DC70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C7DA7287-3F84-9047-43F6-AF6C439C0CE8}"/>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308249CB-C349-9791-504E-5B82015B839E}"/>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7A9FF695-7F3B-0B8D-1A85-481FE98F0E23}"/>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4AF8C29F-E179-8E95-8CF8-9FE3AF0ED7C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71E93032-AE95-C7B0-E15F-355288F3FA84}"/>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9D9C34CB-EFE4-4418-3D51-FFF6389665B9}"/>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BA543AA-48BA-6751-A421-8E2744724A2E}"/>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FC9EF8C7-AE06-1D3A-9FF7-667E9BAA848C}"/>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AA46651-5308-51D6-2514-BB74357B678E}"/>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D688886-2351-5C9E-B030-54E7C83C787A}"/>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544E222E-F81A-0B33-38BF-D5BFCB6E96FD}"/>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9CAA65F9-5D84-B019-3A30-1D78BA415B5E}"/>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3" name="Rounded Rectangle 20">
            <a:extLst>
              <a:ext uri="{FF2B5EF4-FFF2-40B4-BE49-F238E27FC236}">
                <a16:creationId xmlns:a16="http://schemas.microsoft.com/office/drawing/2014/main" id="{DCBB1AE2-4274-7C5B-6F16-DD5EFFABB7F1}"/>
              </a:ext>
            </a:extLst>
          </p:cNvPr>
          <p:cNvSpPr/>
          <p:nvPr/>
        </p:nvSpPr>
        <p:spPr>
          <a:xfrm>
            <a:off x="3084719" y="282976"/>
            <a:ext cx="6619173" cy="6241147"/>
          </a:xfrm>
          <a:prstGeom prst="roundRect">
            <a:avLst>
              <a:gd name="adj" fmla="val 4005"/>
            </a:avLst>
          </a:prstGeom>
          <a:solidFill>
            <a:schemeClr val="bg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21C91056-105B-F64F-20A3-DC1EB165013E}"/>
              </a:ext>
            </a:extLst>
          </p:cNvPr>
          <p:cNvSpPr/>
          <p:nvPr/>
        </p:nvSpPr>
        <p:spPr>
          <a:xfrm>
            <a:off x="3850823" y="1420811"/>
            <a:ext cx="1811456" cy="4011059"/>
          </a:xfrm>
          <a:prstGeom prst="roundRect">
            <a:avLst>
              <a:gd name="adj" fmla="val 8328"/>
            </a:avLst>
          </a:prstGeom>
          <a:solidFill>
            <a:srgbClr val="D5D1C5"/>
          </a:solid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5" name="Rectangle 4">
            <a:extLst>
              <a:ext uri="{FF2B5EF4-FFF2-40B4-BE49-F238E27FC236}">
                <a16:creationId xmlns:a16="http://schemas.microsoft.com/office/drawing/2014/main" id="{1DB08021-B473-0C33-B3BA-400437AEA98C}"/>
              </a:ext>
            </a:extLst>
          </p:cNvPr>
          <p:cNvSpPr>
            <a:spLocks/>
          </p:cNvSpPr>
          <p:nvPr/>
        </p:nvSpPr>
        <p:spPr>
          <a:xfrm>
            <a:off x="3524107" y="3182761"/>
            <a:ext cx="2466664" cy="461665"/>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2400" kern="0" spc="-25" dirty="0">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rPr>
              <a:t>Orchestrator</a:t>
            </a:r>
          </a:p>
        </p:txBody>
      </p:sp>
      <p:sp>
        <p:nvSpPr>
          <p:cNvPr id="7" name="Rectangle: Rounded Corners 6">
            <a:extLst>
              <a:ext uri="{FF2B5EF4-FFF2-40B4-BE49-F238E27FC236}">
                <a16:creationId xmlns:a16="http://schemas.microsoft.com/office/drawing/2014/main" id="{37D0760E-689A-2BAA-DC29-87A4CD9EF21F}"/>
              </a:ext>
            </a:extLst>
          </p:cNvPr>
          <p:cNvSpPr>
            <a:spLocks/>
          </p:cNvSpPr>
          <p:nvPr/>
        </p:nvSpPr>
        <p:spPr>
          <a:xfrm>
            <a:off x="6484617" y="2828369"/>
            <a:ext cx="3051390" cy="1169790"/>
          </a:xfrm>
          <a:prstGeom prst="roundRect">
            <a:avLst>
              <a:gd name="adj" fmla="val 8300"/>
            </a:avLst>
          </a:prstGeom>
          <a:solidFill>
            <a:srgbClr val="D5D1C5"/>
          </a:solid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DFF3CBC9-E772-3054-09D5-874E99A199F8}"/>
              </a:ext>
            </a:extLst>
          </p:cNvPr>
          <p:cNvSpPr/>
          <p:nvPr/>
        </p:nvSpPr>
        <p:spPr>
          <a:xfrm>
            <a:off x="6458066" y="2944235"/>
            <a:ext cx="3146225" cy="938719"/>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lang="en-US" sz="2400" kern="0" spc="-25" dirty="0">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rPr>
              <a:t>Skills</a:t>
            </a:r>
          </a:p>
          <a:p>
            <a:pPr lvl="0" algn="ctr" defTabSz="760067" fontAlgn="base">
              <a:spcBef>
                <a:spcPct val="0"/>
              </a:spcBef>
              <a:spcAft>
                <a:spcPts val="600"/>
              </a:spcAft>
              <a:tabLst>
                <a:tab pos="750370" algn="l"/>
              </a:tabLst>
              <a:defRPr/>
            </a:pPr>
            <a:r>
              <a:rPr lang="en-US" sz="1600" dirty="0">
                <a:ln w="3175">
                  <a:noFill/>
                </a:ln>
                <a:solidFill>
                  <a:schemeClr val="bg1"/>
                </a:solidFill>
              </a:rPr>
              <a:t>Actions, capabilities,                       triggers, workflows</a:t>
            </a:r>
          </a:p>
        </p:txBody>
      </p:sp>
    </p:spTree>
    <p:extLst>
      <p:ext uri="{BB962C8B-B14F-4D97-AF65-F5344CB8AC3E}">
        <p14:creationId xmlns:p14="http://schemas.microsoft.com/office/powerpoint/2010/main" val="2775942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C71197-CF64-4125-D4F0-E336217E1F02}"/>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1FDCA7C8-F954-C749-F31D-A3666F45AE79}"/>
              </a:ext>
            </a:extLst>
          </p:cNvPr>
          <p:cNvSpPr>
            <a:spLocks noGrp="1"/>
          </p:cNvSpPr>
          <p:nvPr>
            <p:ph type="title"/>
          </p:nvPr>
        </p:nvSpPr>
        <p:spPr/>
        <p:txBody>
          <a:bodyPr/>
          <a:lstStyle/>
          <a:p>
            <a:r>
              <a:rPr lang="en-US" b="1"/>
              <a:t>Custom Orchestration and Skills </a:t>
            </a:r>
          </a:p>
        </p:txBody>
      </p:sp>
      <p:sp>
        <p:nvSpPr>
          <p:cNvPr id="20" name="Rectangle: Rounded Corners 19">
            <a:extLst>
              <a:ext uri="{FF2B5EF4-FFF2-40B4-BE49-F238E27FC236}">
                <a16:creationId xmlns:a16="http://schemas.microsoft.com/office/drawing/2014/main" id="{1115711B-CD77-FB7D-7B2E-385A8E77119C}"/>
              </a:ext>
              <a:ext uri="{C183D7F6-B498-43B3-948B-1728B52AA6E4}">
                <adec:decorative xmlns:adec="http://schemas.microsoft.com/office/drawing/2017/decorative" val="1"/>
              </a:ext>
            </a:extLst>
          </p:cNvPr>
          <p:cNvSpPr>
            <a:spLocks/>
          </p:cNvSpPr>
          <p:nvPr/>
        </p:nvSpPr>
        <p:spPr bwMode="auto">
          <a:xfrm>
            <a:off x="7367183" y="2474044"/>
            <a:ext cx="4645798" cy="2484783"/>
          </a:xfrm>
          <a:prstGeom prst="roundRect">
            <a:avLst>
              <a:gd name="adj" fmla="val 31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1" name="Text Placeholder 1">
            <a:extLst>
              <a:ext uri="{FF2B5EF4-FFF2-40B4-BE49-F238E27FC236}">
                <a16:creationId xmlns:a16="http://schemas.microsoft.com/office/drawing/2014/main" id="{4C15BC49-B727-C632-8DE6-C6764EB37813}"/>
              </a:ext>
            </a:extLst>
          </p:cNvPr>
          <p:cNvSpPr txBox="1">
            <a:spLocks/>
          </p:cNvSpPr>
          <p:nvPr/>
        </p:nvSpPr>
        <p:spPr>
          <a:xfrm>
            <a:off x="7480739" y="2813217"/>
            <a:ext cx="4532242" cy="1996523"/>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Custom orchestration and skills enables your team to collaborate with a team of specialized agents</a:t>
            </a:r>
          </a:p>
          <a:p>
            <a:endParaRPr lang="en-US"/>
          </a:p>
        </p:txBody>
      </p:sp>
      <p:pic>
        <p:nvPicPr>
          <p:cNvPr id="23" name="Picture 22">
            <a:extLst>
              <a:ext uri="{FF2B5EF4-FFF2-40B4-BE49-F238E27FC236}">
                <a16:creationId xmlns:a16="http://schemas.microsoft.com/office/drawing/2014/main" id="{BDB7F9B1-8897-90CD-1B34-7DF4523B62C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1671" y="1477527"/>
            <a:ext cx="6582694" cy="4667901"/>
          </a:xfrm>
          <a:prstGeom prst="roundRect">
            <a:avLst>
              <a:gd name="adj" fmla="val 3377"/>
            </a:avLst>
          </a:prstGeom>
        </p:spPr>
      </p:pic>
    </p:spTree>
    <p:extLst>
      <p:ext uri="{BB962C8B-B14F-4D97-AF65-F5344CB8AC3E}">
        <p14:creationId xmlns:p14="http://schemas.microsoft.com/office/powerpoint/2010/main" val="4037791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BD941-489F-2030-12A9-D11D2DC738D1}"/>
              </a:ext>
            </a:extLst>
          </p:cNvPr>
          <p:cNvSpPr>
            <a:spLocks noGrp="1"/>
          </p:cNvSpPr>
          <p:nvPr>
            <p:ph type="title"/>
          </p:nvPr>
        </p:nvSpPr>
        <p:spPr>
          <a:xfrm>
            <a:off x="588263" y="199412"/>
            <a:ext cx="11018520" cy="811786"/>
          </a:xfrm>
        </p:spPr>
        <p:txBody>
          <a:bodyPr/>
          <a:lstStyle/>
          <a:p>
            <a:pPr algn="ctr"/>
            <a:r>
              <a:rPr lang="en-US"/>
              <a:t>Build agents on your terms</a:t>
            </a:r>
            <a:endParaRPr lang="en-AE"/>
          </a:p>
        </p:txBody>
      </p:sp>
      <p:sp>
        <p:nvSpPr>
          <p:cNvPr id="5" name="Rectangle: Rounded Corners 30">
            <a:extLst>
              <a:ext uri="{FF2B5EF4-FFF2-40B4-BE49-F238E27FC236}">
                <a16:creationId xmlns:a16="http://schemas.microsoft.com/office/drawing/2014/main" id="{74A90B2D-2402-EEEB-47C4-51899CAF12F9}"/>
              </a:ext>
              <a:ext uri="{C183D7F6-B498-43B3-948B-1728B52AA6E4}">
                <adec:decorative xmlns:adec="http://schemas.microsoft.com/office/drawing/2017/decorative" val="1"/>
              </a:ext>
            </a:extLst>
          </p:cNvPr>
          <p:cNvSpPr>
            <a:spLocks/>
          </p:cNvSpPr>
          <p:nvPr/>
        </p:nvSpPr>
        <p:spPr bwMode="auto">
          <a:xfrm>
            <a:off x="586740" y="1014844"/>
            <a:ext cx="11018520" cy="5255908"/>
          </a:xfrm>
          <a:prstGeom prst="roundRect">
            <a:avLst>
              <a:gd name="adj" fmla="val 3761"/>
            </a:avLst>
          </a:prstGeom>
          <a:solidFill>
            <a:schemeClr val="tx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F24C1F5E-C767-C15B-1AFE-E10167C62D4C}"/>
              </a:ext>
              <a:ext uri="{C183D7F6-B498-43B3-948B-1728B52AA6E4}">
                <adec:decorative xmlns:adec="http://schemas.microsoft.com/office/drawing/2017/decorative" val="1"/>
              </a:ext>
            </a:extLst>
          </p:cNvPr>
          <p:cNvSpPr txBox="1">
            <a:spLocks/>
          </p:cNvSpPr>
          <p:nvPr/>
        </p:nvSpPr>
        <p:spPr>
          <a:xfrm>
            <a:off x="723899" y="1102868"/>
            <a:ext cx="5226050" cy="3248695"/>
          </a:xfrm>
          <a:prstGeom prst="roundRect">
            <a:avLst>
              <a:gd name="adj" fmla="val 4700"/>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kern="0" cap="none" spc="0" normalizeH="0" baseline="0">
                <a:ln>
                  <a:noFill/>
                </a:ln>
                <a:solidFill>
                  <a:srgbClr val="FFFFFF"/>
                </a:solidFill>
                <a:effectLst/>
                <a:uLnTx/>
                <a:uFillTx/>
                <a:latin typeface="Segoe UI"/>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sp>
        <p:nvSpPr>
          <p:cNvPr id="7" name="TextBox 6">
            <a:extLst>
              <a:ext uri="{FF2B5EF4-FFF2-40B4-BE49-F238E27FC236}">
                <a16:creationId xmlns:a16="http://schemas.microsoft.com/office/drawing/2014/main" id="{67EA8C53-40C3-CFF6-6BFD-31AF980F1D4F}"/>
              </a:ext>
              <a:ext uri="{C183D7F6-B498-43B3-948B-1728B52AA6E4}">
                <adec:decorative xmlns:adec="http://schemas.microsoft.com/office/drawing/2017/decorative" val="1"/>
              </a:ext>
            </a:extLst>
          </p:cNvPr>
          <p:cNvSpPr txBox="1">
            <a:spLocks/>
          </p:cNvSpPr>
          <p:nvPr/>
        </p:nvSpPr>
        <p:spPr>
          <a:xfrm>
            <a:off x="723900" y="4491761"/>
            <a:ext cx="10744200" cy="1641831"/>
          </a:xfrm>
          <a:prstGeom prst="roundRect">
            <a:avLst>
              <a:gd name="adj" fmla="val 7891"/>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kern="0" cap="none" spc="0" normalizeH="0" baseline="0">
                <a:ln>
                  <a:noFill/>
                </a:ln>
                <a:solidFill>
                  <a:srgbClr val="FFFFFF"/>
                </a:solidFill>
                <a:effectLst/>
                <a:uLnTx/>
                <a:uFillTx/>
                <a:latin typeface="Segoe UI"/>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chemeClr val="tx1"/>
              </a:solidFill>
              <a:effectLst/>
              <a:uLnTx/>
              <a:uFillTx/>
              <a:latin typeface="Segoe UI"/>
              <a:cs typeface="Segoe UI" pitchFamily="34" charset="0"/>
            </a:endParaRPr>
          </a:p>
        </p:txBody>
      </p:sp>
      <p:sp>
        <p:nvSpPr>
          <p:cNvPr id="8" name="TextBox 7">
            <a:extLst>
              <a:ext uri="{FF2B5EF4-FFF2-40B4-BE49-F238E27FC236}">
                <a16:creationId xmlns:a16="http://schemas.microsoft.com/office/drawing/2014/main" id="{D28EE5FB-48B5-B67F-4CA8-3C646D1A3076}"/>
              </a:ext>
              <a:ext uri="{C183D7F6-B498-43B3-948B-1728B52AA6E4}">
                <adec:decorative xmlns:adec="http://schemas.microsoft.com/office/drawing/2017/decorative" val="1"/>
              </a:ext>
            </a:extLst>
          </p:cNvPr>
          <p:cNvSpPr txBox="1">
            <a:spLocks/>
          </p:cNvSpPr>
          <p:nvPr/>
        </p:nvSpPr>
        <p:spPr>
          <a:xfrm>
            <a:off x="6242052" y="1102868"/>
            <a:ext cx="5226050" cy="3248695"/>
          </a:xfrm>
          <a:prstGeom prst="roundRect">
            <a:avLst>
              <a:gd name="adj" fmla="val 4700"/>
            </a:avLst>
          </a:prstGeom>
          <a:solidFill>
            <a:srgbClr val="E8E6D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marR="0" lvl="0" indent="0" defTabSz="932472" fontAlgn="base">
              <a:lnSpc>
                <a:spcPct val="100000"/>
              </a:lnSpc>
              <a:spcBef>
                <a:spcPct val="0"/>
              </a:spcBef>
              <a:spcAft>
                <a:spcPct val="0"/>
              </a:spcAft>
              <a:buClrTx/>
              <a:buSzTx/>
              <a:buFontTx/>
              <a:buNone/>
              <a:tabLst/>
              <a:defRPr kumimoji="0" sz="2000" b="0" i="0" u="none" strike="noStrike" kern="0" cap="none" spc="0" normalizeH="0" baseline="0">
                <a:ln>
                  <a:noFill/>
                </a:ln>
                <a:solidFill>
                  <a:srgbClr val="FFFFFF"/>
                </a:solidFill>
                <a:effectLst/>
                <a:uLnTx/>
                <a:uFillTx/>
                <a:latin typeface="Segoe UI"/>
                <a:ea typeface="Segoe UI" pitchFamily="34"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cs typeface="Segoe UI" pitchFamily="34" charset="0"/>
            </a:endParaRPr>
          </a:p>
        </p:txBody>
      </p:sp>
      <p:pic>
        <p:nvPicPr>
          <p:cNvPr id="9" name="Picture 8">
            <a:extLst>
              <a:ext uri="{FF2B5EF4-FFF2-40B4-BE49-F238E27FC236}">
                <a16:creationId xmlns:a16="http://schemas.microsoft.com/office/drawing/2014/main" id="{7402126B-6156-1BDC-7231-898A4BA0A0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82400" y="3878715"/>
            <a:ext cx="2916000" cy="327071"/>
          </a:xfrm>
          <a:prstGeom prst="rect">
            <a:avLst/>
          </a:prstGeom>
        </p:spPr>
      </p:pic>
      <p:sp>
        <p:nvSpPr>
          <p:cNvPr id="10" name="TextBox 9">
            <a:extLst>
              <a:ext uri="{FF2B5EF4-FFF2-40B4-BE49-F238E27FC236}">
                <a16:creationId xmlns:a16="http://schemas.microsoft.com/office/drawing/2014/main" id="{0634F7E9-F467-97B2-CBD2-8C00CB0B0547}"/>
              </a:ext>
            </a:extLst>
          </p:cNvPr>
          <p:cNvSpPr txBox="1"/>
          <p:nvPr/>
        </p:nvSpPr>
        <p:spPr>
          <a:xfrm>
            <a:off x="6327548" y="3663674"/>
            <a:ext cx="710243" cy="36933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Deploy across</a:t>
            </a:r>
          </a:p>
        </p:txBody>
      </p:sp>
      <p:sp>
        <p:nvSpPr>
          <p:cNvPr id="11" name="TextBox 10">
            <a:extLst>
              <a:ext uri="{FF2B5EF4-FFF2-40B4-BE49-F238E27FC236}">
                <a16:creationId xmlns:a16="http://schemas.microsoft.com/office/drawing/2014/main" id="{34001A4A-ECDB-EE27-6D9B-97CCCB2F1D9C}"/>
              </a:ext>
            </a:extLst>
          </p:cNvPr>
          <p:cNvSpPr txBox="1"/>
          <p:nvPr/>
        </p:nvSpPr>
        <p:spPr>
          <a:xfrm>
            <a:off x="809394" y="3663674"/>
            <a:ext cx="710243" cy="369332"/>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Deploy across</a:t>
            </a:r>
          </a:p>
        </p:txBody>
      </p:sp>
      <p:sp>
        <p:nvSpPr>
          <p:cNvPr id="12" name="Rounded Rectangle 59">
            <a:extLst>
              <a:ext uri="{FF2B5EF4-FFF2-40B4-BE49-F238E27FC236}">
                <a16:creationId xmlns:a16="http://schemas.microsoft.com/office/drawing/2014/main" id="{A207F4CF-F2A9-B786-82A2-9EC791E4BDCB}"/>
              </a:ext>
            </a:extLst>
          </p:cNvPr>
          <p:cNvSpPr/>
          <p:nvPr/>
        </p:nvSpPr>
        <p:spPr bwMode="auto">
          <a:xfrm>
            <a:off x="6976919" y="2132845"/>
            <a:ext cx="3787617" cy="430887"/>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600"/>
              </a:spcAft>
              <a:buClrTx/>
              <a:buSzTx/>
              <a:buFontTx/>
              <a:buNone/>
              <a:tabLst/>
              <a:defRPr/>
            </a:pPr>
            <a:r>
              <a:rPr kumimoji="0" lang="en-US" sz="2800" b="0" i="0" u="none" strike="noStrike" kern="0" cap="none" spc="0" normalizeH="0" baseline="0" noProof="0">
                <a:ln w="3175">
                  <a:noFill/>
                </a:ln>
                <a:effectLst/>
                <a:uLnTx/>
                <a:uFillTx/>
                <a:latin typeface="Segoe UI Semibold"/>
                <a:ea typeface="+mn-ea"/>
                <a:cs typeface="Segoe UI" pitchFamily="34" charset="0"/>
              </a:rPr>
              <a:t>Custom engine agents</a:t>
            </a:r>
          </a:p>
        </p:txBody>
      </p:sp>
      <p:sp>
        <p:nvSpPr>
          <p:cNvPr id="13" name="TextBox 12">
            <a:extLst>
              <a:ext uri="{FF2B5EF4-FFF2-40B4-BE49-F238E27FC236}">
                <a16:creationId xmlns:a16="http://schemas.microsoft.com/office/drawing/2014/main" id="{A54A2F11-454B-ED8D-50F2-92F00EF7F0ED}"/>
              </a:ext>
            </a:extLst>
          </p:cNvPr>
          <p:cNvSpPr txBox="1">
            <a:spLocks/>
          </p:cNvSpPr>
          <p:nvPr/>
        </p:nvSpPr>
        <p:spPr>
          <a:xfrm>
            <a:off x="6416999" y="2627387"/>
            <a:ext cx="4876156" cy="276999"/>
          </a:xfrm>
          <a:prstGeom prst="rect">
            <a:avLst/>
          </a:prstGeom>
          <a:noFill/>
          <a:ln w="12700" cap="rnd" cmpd="sng" algn="ctr">
            <a:noFill/>
            <a:prstDash val="solid"/>
            <a:headEnd type="none" w="lg" len="sm"/>
            <a:tailEnd type="none" w="lg" len="sm"/>
          </a:ln>
          <a:effectLst/>
        </p:spPr>
        <p:txBody>
          <a:bodyPr rtlCol="0" anchor="ctr">
            <a:spAutoFit/>
          </a:bodyP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a:ea typeface="+mn-ea"/>
                <a:cs typeface="+mn-cs"/>
              </a:rPr>
              <a:t>Built and run on your custom AI engine</a:t>
            </a:r>
          </a:p>
        </p:txBody>
      </p:sp>
      <p:cxnSp>
        <p:nvCxnSpPr>
          <p:cNvPr id="14" name="Straight Connector 13">
            <a:extLst>
              <a:ext uri="{FF2B5EF4-FFF2-40B4-BE49-F238E27FC236}">
                <a16:creationId xmlns:a16="http://schemas.microsoft.com/office/drawing/2014/main" id="{A7AFA0FA-3245-8800-ED46-8068E46973AD}"/>
              </a:ext>
              <a:ext uri="{C183D7F6-B498-43B3-948B-1728B52AA6E4}">
                <adec:decorative xmlns:adec="http://schemas.microsoft.com/office/drawing/2017/decorative" val="1"/>
              </a:ext>
            </a:extLst>
          </p:cNvPr>
          <p:cNvCxnSpPr>
            <a:cxnSpLocks/>
          </p:cNvCxnSpPr>
          <p:nvPr/>
        </p:nvCxnSpPr>
        <p:spPr>
          <a:xfrm>
            <a:off x="6416999" y="3448106"/>
            <a:ext cx="4876156" cy="0"/>
          </a:xfrm>
          <a:prstGeom prst="line">
            <a:avLst/>
          </a:prstGeom>
          <a:noFill/>
          <a:ln w="9525" cap="flat" cmpd="sng" algn="ctr">
            <a:solidFill>
              <a:srgbClr val="EAEAEA"/>
            </a:solidFill>
            <a:prstDash val="solid"/>
            <a:headEnd type="none" w="lg" len="med"/>
            <a:tailEnd type="none" w="lg" len="med"/>
          </a:ln>
          <a:effectLst/>
        </p:spPr>
      </p:cxnSp>
      <p:sp>
        <p:nvSpPr>
          <p:cNvPr id="15" name="Graphic 32">
            <a:extLst>
              <a:ext uri="{FF2B5EF4-FFF2-40B4-BE49-F238E27FC236}">
                <a16:creationId xmlns:a16="http://schemas.microsoft.com/office/drawing/2014/main" id="{4F94421F-70B0-DE44-AAEC-61198796B99C}"/>
              </a:ext>
            </a:extLst>
          </p:cNvPr>
          <p:cNvSpPr/>
          <p:nvPr/>
        </p:nvSpPr>
        <p:spPr>
          <a:xfrm>
            <a:off x="8565238" y="1514808"/>
            <a:ext cx="606286" cy="575148"/>
          </a:xfrm>
          <a:custGeom>
            <a:avLst/>
            <a:gdLst>
              <a:gd name="connsiteX0" fmla="*/ 9525 w 200330"/>
              <a:gd name="connsiteY0" fmla="*/ 10001 h 190042"/>
              <a:gd name="connsiteX1" fmla="*/ 0 w 200330"/>
              <a:gd name="connsiteY1" fmla="*/ 33338 h 190042"/>
              <a:gd name="connsiteX2" fmla="*/ 0 w 200330"/>
              <a:gd name="connsiteY2" fmla="*/ 138113 h 190042"/>
              <a:gd name="connsiteX3" fmla="*/ 33338 w 200330"/>
              <a:gd name="connsiteY3" fmla="*/ 171450 h 190042"/>
              <a:gd name="connsiteX4" fmla="*/ 100146 w 200330"/>
              <a:gd name="connsiteY4" fmla="*/ 171450 h 190042"/>
              <a:gd name="connsiteX5" fmla="*/ 102813 w 200330"/>
              <a:gd name="connsiteY5" fmla="*/ 164440 h 190042"/>
              <a:gd name="connsiteX6" fmla="*/ 109766 w 200330"/>
              <a:gd name="connsiteY6" fmla="*/ 152400 h 190042"/>
              <a:gd name="connsiteX7" fmla="*/ 33338 w 200330"/>
              <a:gd name="connsiteY7" fmla="*/ 152400 h 190042"/>
              <a:gd name="connsiteX8" fmla="*/ 19050 w 200330"/>
              <a:gd name="connsiteY8" fmla="*/ 138113 h 190042"/>
              <a:gd name="connsiteX9" fmla="*/ 19050 w 200330"/>
              <a:gd name="connsiteY9" fmla="*/ 47625 h 190042"/>
              <a:gd name="connsiteX10" fmla="*/ 152400 w 200330"/>
              <a:gd name="connsiteY10" fmla="*/ 47625 h 190042"/>
              <a:gd name="connsiteX11" fmla="*/ 152400 w 200330"/>
              <a:gd name="connsiteY11" fmla="*/ 59569 h 190042"/>
              <a:gd name="connsiteX12" fmla="*/ 171450 w 200330"/>
              <a:gd name="connsiteY12" fmla="*/ 57236 h 190042"/>
              <a:gd name="connsiteX13" fmla="*/ 171450 w 200330"/>
              <a:gd name="connsiteY13" fmla="*/ 33338 h 190042"/>
              <a:gd name="connsiteX14" fmla="*/ 161925 w 200330"/>
              <a:gd name="connsiteY14" fmla="*/ 10001 h 190042"/>
              <a:gd name="connsiteX15" fmla="*/ 161925 w 200330"/>
              <a:gd name="connsiteY15" fmla="*/ 9525 h 190042"/>
              <a:gd name="connsiteX16" fmla="*/ 161449 w 200330"/>
              <a:gd name="connsiteY16" fmla="*/ 9525 h 190042"/>
              <a:gd name="connsiteX17" fmla="*/ 138113 w 200330"/>
              <a:gd name="connsiteY17" fmla="*/ 0 h 190042"/>
              <a:gd name="connsiteX18" fmla="*/ 33338 w 200330"/>
              <a:gd name="connsiteY18" fmla="*/ 0 h 190042"/>
              <a:gd name="connsiteX19" fmla="*/ 10001 w 200330"/>
              <a:gd name="connsiteY19" fmla="*/ 9525 h 190042"/>
              <a:gd name="connsiteX20" fmla="*/ 9525 w 200330"/>
              <a:gd name="connsiteY20" fmla="*/ 9525 h 190042"/>
              <a:gd name="connsiteX21" fmla="*/ 9525 w 200330"/>
              <a:gd name="connsiteY21" fmla="*/ 10001 h 190042"/>
              <a:gd name="connsiteX22" fmla="*/ 163944 w 200330"/>
              <a:gd name="connsiteY22" fmla="*/ 66675 h 190042"/>
              <a:gd name="connsiteX23" fmla="*/ 173088 w 200330"/>
              <a:gd name="connsiteY23" fmla="*/ 67094 h 190042"/>
              <a:gd name="connsiteX24" fmla="*/ 157363 w 200330"/>
              <a:gd name="connsiteY24" fmla="*/ 94317 h 190042"/>
              <a:gd name="connsiteX25" fmla="*/ 160953 w 200330"/>
              <a:gd name="connsiteY25" fmla="*/ 109621 h 190042"/>
              <a:gd name="connsiteX26" fmla="*/ 176257 w 200330"/>
              <a:gd name="connsiteY26" fmla="*/ 106031 h 190042"/>
              <a:gd name="connsiteX27" fmla="*/ 176603 w 200330"/>
              <a:gd name="connsiteY27" fmla="*/ 105432 h 190042"/>
              <a:gd name="connsiteX28" fmla="*/ 192329 w 200330"/>
              <a:gd name="connsiteY28" fmla="*/ 78200 h 190042"/>
              <a:gd name="connsiteX29" fmla="*/ 188653 w 200330"/>
              <a:gd name="connsiteY29" fmla="*/ 125217 h 190042"/>
              <a:gd name="connsiteX30" fmla="*/ 163992 w 200330"/>
              <a:gd name="connsiteY30" fmla="*/ 133083 h 190042"/>
              <a:gd name="connsiteX31" fmla="*/ 135122 w 200330"/>
              <a:gd name="connsiteY31" fmla="*/ 183090 h 190042"/>
              <a:gd name="connsiteX32" fmla="*/ 116143 w 200330"/>
              <a:gd name="connsiteY32" fmla="*/ 188181 h 190042"/>
              <a:gd name="connsiteX33" fmla="*/ 111052 w 200330"/>
              <a:gd name="connsiteY33" fmla="*/ 169202 h 190042"/>
              <a:gd name="connsiteX34" fmla="*/ 139875 w 200330"/>
              <a:gd name="connsiteY34" fmla="*/ 119291 h 190042"/>
              <a:gd name="connsiteX35" fmla="*/ 147558 w 200330"/>
              <a:gd name="connsiteY35" fmla="*/ 72775 h 190042"/>
              <a:gd name="connsiteX36" fmla="*/ 163944 w 200330"/>
              <a:gd name="connsiteY36" fmla="*/ 66675 h 190042"/>
              <a:gd name="connsiteX37" fmla="*/ 79077 w 200330"/>
              <a:gd name="connsiteY37" fmla="*/ 68990 h 190042"/>
              <a:gd name="connsiteX38" fmla="*/ 78651 w 200330"/>
              <a:gd name="connsiteY38" fmla="*/ 79083 h 190042"/>
              <a:gd name="connsiteX39" fmla="*/ 78648 w 200330"/>
              <a:gd name="connsiteY39" fmla="*/ 79086 h 190042"/>
              <a:gd name="connsiteX40" fmla="*/ 55817 w 200330"/>
              <a:gd name="connsiteY40" fmla="*/ 100013 h 190042"/>
              <a:gd name="connsiteX41" fmla="*/ 78648 w 200330"/>
              <a:gd name="connsiteY41" fmla="*/ 120939 h 190042"/>
              <a:gd name="connsiteX42" fmla="*/ 79086 w 200330"/>
              <a:gd name="connsiteY42" fmla="*/ 131035 h 190042"/>
              <a:gd name="connsiteX43" fmla="*/ 68990 w 200330"/>
              <a:gd name="connsiteY43" fmla="*/ 131474 h 190042"/>
              <a:gd name="connsiteX44" fmla="*/ 40415 w 200330"/>
              <a:gd name="connsiteY44" fmla="*/ 105280 h 190042"/>
              <a:gd name="connsiteX45" fmla="*/ 39973 w 200330"/>
              <a:gd name="connsiteY45" fmla="*/ 95187 h 190042"/>
              <a:gd name="connsiteX46" fmla="*/ 40415 w 200330"/>
              <a:gd name="connsiteY46" fmla="*/ 94745 h 190042"/>
              <a:gd name="connsiteX47" fmla="*/ 68990 w 200330"/>
              <a:gd name="connsiteY47" fmla="*/ 68551 h 190042"/>
              <a:gd name="connsiteX48" fmla="*/ 79083 w 200330"/>
              <a:gd name="connsiteY48" fmla="*/ 68986 h 190042"/>
              <a:gd name="connsiteX49" fmla="*/ 79086 w 200330"/>
              <a:gd name="connsiteY49" fmla="*/ 68990 h 190042"/>
              <a:gd name="connsiteX50" fmla="*/ 107223 w 200330"/>
              <a:gd name="connsiteY50" fmla="*/ 131474 h 190042"/>
              <a:gd name="connsiteX51" fmla="*/ 126463 w 200330"/>
              <a:gd name="connsiteY51" fmla="*/ 113833 h 190042"/>
              <a:gd name="connsiteX52" fmla="*/ 126387 w 200330"/>
              <a:gd name="connsiteY52" fmla="*/ 86116 h 190042"/>
              <a:gd name="connsiteX53" fmla="*/ 107223 w 200330"/>
              <a:gd name="connsiteY53" fmla="*/ 68551 h 190042"/>
              <a:gd name="connsiteX54" fmla="*/ 97126 w 200330"/>
              <a:gd name="connsiteY54" fmla="*/ 68990 h 190042"/>
              <a:gd name="connsiteX55" fmla="*/ 97565 w 200330"/>
              <a:gd name="connsiteY55" fmla="*/ 79086 h 190042"/>
              <a:gd name="connsiteX56" fmla="*/ 120396 w 200330"/>
              <a:gd name="connsiteY56" fmla="*/ 100013 h 190042"/>
              <a:gd name="connsiteX57" fmla="*/ 97565 w 200330"/>
              <a:gd name="connsiteY57" fmla="*/ 120939 h 190042"/>
              <a:gd name="connsiteX58" fmla="*/ 97126 w 200330"/>
              <a:gd name="connsiteY58" fmla="*/ 131035 h 190042"/>
              <a:gd name="connsiteX59" fmla="*/ 107223 w 200330"/>
              <a:gd name="connsiteY59" fmla="*/ 131474 h 19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0330" h="190042">
                <a:moveTo>
                  <a:pt x="9525" y="10001"/>
                </a:moveTo>
                <a:cubicBezTo>
                  <a:pt x="3629" y="16021"/>
                  <a:pt x="0" y="24251"/>
                  <a:pt x="0" y="33338"/>
                </a:cubicBezTo>
                <a:lnTo>
                  <a:pt x="0" y="138113"/>
                </a:lnTo>
                <a:cubicBezTo>
                  <a:pt x="0" y="156524"/>
                  <a:pt x="14926" y="171450"/>
                  <a:pt x="33338" y="171450"/>
                </a:cubicBezTo>
                <a:lnTo>
                  <a:pt x="100146" y="171450"/>
                </a:lnTo>
                <a:cubicBezTo>
                  <a:pt x="100632" y="169050"/>
                  <a:pt x="101517" y="166688"/>
                  <a:pt x="102813" y="164440"/>
                </a:cubicBezTo>
                <a:lnTo>
                  <a:pt x="109766" y="152400"/>
                </a:lnTo>
                <a:lnTo>
                  <a:pt x="33338" y="152400"/>
                </a:lnTo>
                <a:cubicBezTo>
                  <a:pt x="25447" y="152400"/>
                  <a:pt x="19050" y="146003"/>
                  <a:pt x="19050" y="138113"/>
                </a:cubicBezTo>
                <a:lnTo>
                  <a:pt x="19050" y="47625"/>
                </a:lnTo>
                <a:lnTo>
                  <a:pt x="152400" y="47625"/>
                </a:lnTo>
                <a:lnTo>
                  <a:pt x="152400" y="59569"/>
                </a:lnTo>
                <a:cubicBezTo>
                  <a:pt x="158493" y="57366"/>
                  <a:pt x="165005" y="56569"/>
                  <a:pt x="171450" y="57236"/>
                </a:cubicBezTo>
                <a:lnTo>
                  <a:pt x="171450" y="33338"/>
                </a:lnTo>
                <a:cubicBezTo>
                  <a:pt x="171450" y="24251"/>
                  <a:pt x="167821" y="16021"/>
                  <a:pt x="161925" y="10001"/>
                </a:cubicBezTo>
                <a:lnTo>
                  <a:pt x="161925" y="9525"/>
                </a:lnTo>
                <a:lnTo>
                  <a:pt x="161449" y="9525"/>
                </a:lnTo>
                <a:cubicBezTo>
                  <a:pt x="155223" y="3409"/>
                  <a:pt x="146840" y="-12"/>
                  <a:pt x="138113" y="0"/>
                </a:cubicBezTo>
                <a:lnTo>
                  <a:pt x="33338" y="0"/>
                </a:lnTo>
                <a:cubicBezTo>
                  <a:pt x="24251" y="0"/>
                  <a:pt x="16021" y="3629"/>
                  <a:pt x="10001" y="9525"/>
                </a:cubicBezTo>
                <a:lnTo>
                  <a:pt x="9525" y="9525"/>
                </a:lnTo>
                <a:lnTo>
                  <a:pt x="9525" y="10001"/>
                </a:lnTo>
                <a:close/>
                <a:moveTo>
                  <a:pt x="163944" y="66675"/>
                </a:moveTo>
                <a:cubicBezTo>
                  <a:pt x="166997" y="66393"/>
                  <a:pt x="170074" y="66534"/>
                  <a:pt x="173088" y="67094"/>
                </a:cubicBezTo>
                <a:lnTo>
                  <a:pt x="157363" y="94317"/>
                </a:lnTo>
                <a:cubicBezTo>
                  <a:pt x="154128" y="99534"/>
                  <a:pt x="155735" y="106386"/>
                  <a:pt x="160953" y="109621"/>
                </a:cubicBezTo>
                <a:cubicBezTo>
                  <a:pt x="166170" y="112856"/>
                  <a:pt x="173022" y="111248"/>
                  <a:pt x="176257" y="106031"/>
                </a:cubicBezTo>
                <a:cubicBezTo>
                  <a:pt x="176379" y="105835"/>
                  <a:pt x="176494" y="105635"/>
                  <a:pt x="176603" y="105432"/>
                </a:cubicBezTo>
                <a:lnTo>
                  <a:pt x="192329" y="78200"/>
                </a:lnTo>
                <a:cubicBezTo>
                  <a:pt x="204297" y="92198"/>
                  <a:pt x="202651" y="113248"/>
                  <a:pt x="188653" y="125217"/>
                </a:cubicBezTo>
                <a:cubicBezTo>
                  <a:pt x="181827" y="131053"/>
                  <a:pt x="172936" y="133889"/>
                  <a:pt x="163992" y="133083"/>
                </a:cubicBezTo>
                <a:lnTo>
                  <a:pt x="135122" y="183090"/>
                </a:lnTo>
                <a:cubicBezTo>
                  <a:pt x="131287" y="189736"/>
                  <a:pt x="122790" y="192016"/>
                  <a:pt x="116143" y="188181"/>
                </a:cubicBezTo>
                <a:cubicBezTo>
                  <a:pt x="109496" y="184346"/>
                  <a:pt x="107217" y="175849"/>
                  <a:pt x="111052" y="169202"/>
                </a:cubicBezTo>
                <a:lnTo>
                  <a:pt x="139875" y="119291"/>
                </a:lnTo>
                <a:cubicBezTo>
                  <a:pt x="129151" y="104324"/>
                  <a:pt x="132591" y="83498"/>
                  <a:pt x="147558" y="72775"/>
                </a:cubicBezTo>
                <a:cubicBezTo>
                  <a:pt x="152380" y="69320"/>
                  <a:pt x="158037" y="67214"/>
                  <a:pt x="163944" y="66675"/>
                </a:cubicBezTo>
                <a:close/>
                <a:moveTo>
                  <a:pt x="79077" y="68990"/>
                </a:moveTo>
                <a:cubicBezTo>
                  <a:pt x="81746" y="71894"/>
                  <a:pt x="81556" y="76414"/>
                  <a:pt x="78651" y="79083"/>
                </a:cubicBezTo>
                <a:cubicBezTo>
                  <a:pt x="78650" y="79084"/>
                  <a:pt x="78649" y="79085"/>
                  <a:pt x="78648" y="79086"/>
                </a:cubicBezTo>
                <a:lnTo>
                  <a:pt x="55817" y="100013"/>
                </a:lnTo>
                <a:lnTo>
                  <a:pt x="78648" y="120939"/>
                </a:lnTo>
                <a:cubicBezTo>
                  <a:pt x="81557" y="123606"/>
                  <a:pt x="81753" y="128126"/>
                  <a:pt x="79086" y="131035"/>
                </a:cubicBezTo>
                <a:cubicBezTo>
                  <a:pt x="76419" y="133945"/>
                  <a:pt x="71899" y="134141"/>
                  <a:pt x="68990" y="131474"/>
                </a:cubicBezTo>
                <a:lnTo>
                  <a:pt x="40415" y="105280"/>
                </a:lnTo>
                <a:cubicBezTo>
                  <a:pt x="37506" y="102615"/>
                  <a:pt x="37308" y="98096"/>
                  <a:pt x="39973" y="95187"/>
                </a:cubicBezTo>
                <a:cubicBezTo>
                  <a:pt x="40114" y="95033"/>
                  <a:pt x="40261" y="94886"/>
                  <a:pt x="40415" y="94745"/>
                </a:cubicBezTo>
                <a:lnTo>
                  <a:pt x="68990" y="68551"/>
                </a:lnTo>
                <a:cubicBezTo>
                  <a:pt x="71897" y="65884"/>
                  <a:pt x="76416" y="66079"/>
                  <a:pt x="79083" y="68986"/>
                </a:cubicBezTo>
                <a:cubicBezTo>
                  <a:pt x="79084" y="68987"/>
                  <a:pt x="79085" y="68988"/>
                  <a:pt x="79086" y="68990"/>
                </a:cubicBezTo>
                <a:close/>
                <a:moveTo>
                  <a:pt x="107223" y="131474"/>
                </a:moveTo>
                <a:lnTo>
                  <a:pt x="126463" y="113833"/>
                </a:lnTo>
                <a:cubicBezTo>
                  <a:pt x="123365" y="104858"/>
                  <a:pt x="123339" y="95108"/>
                  <a:pt x="126387" y="86116"/>
                </a:cubicBezTo>
                <a:lnTo>
                  <a:pt x="107223" y="68551"/>
                </a:lnTo>
                <a:cubicBezTo>
                  <a:pt x="104314" y="65884"/>
                  <a:pt x="99794" y="66081"/>
                  <a:pt x="97126" y="68990"/>
                </a:cubicBezTo>
                <a:cubicBezTo>
                  <a:pt x="94459" y="71899"/>
                  <a:pt x="94656" y="76419"/>
                  <a:pt x="97565" y="79086"/>
                </a:cubicBezTo>
                <a:lnTo>
                  <a:pt x="120396" y="100013"/>
                </a:lnTo>
                <a:lnTo>
                  <a:pt x="97565" y="120939"/>
                </a:lnTo>
                <a:cubicBezTo>
                  <a:pt x="94656" y="123606"/>
                  <a:pt x="94459" y="128126"/>
                  <a:pt x="97126" y="131035"/>
                </a:cubicBezTo>
                <a:cubicBezTo>
                  <a:pt x="99794" y="133945"/>
                  <a:pt x="104314" y="134141"/>
                  <a:pt x="107223" y="131474"/>
                </a:cubicBezTo>
                <a:close/>
              </a:path>
            </a:pathLst>
          </a:cu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pic>
        <p:nvPicPr>
          <p:cNvPr id="16" name="Picture 15">
            <a:extLst>
              <a:ext uri="{FF2B5EF4-FFF2-40B4-BE49-F238E27FC236}">
                <a16:creationId xmlns:a16="http://schemas.microsoft.com/office/drawing/2014/main" id="{99DCDF9E-F1A7-D4EE-5263-3DA48215B21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95482" y="3664867"/>
            <a:ext cx="1012230" cy="348108"/>
          </a:xfrm>
          <a:prstGeom prst="rect">
            <a:avLst/>
          </a:prstGeom>
        </p:spPr>
      </p:pic>
      <p:pic>
        <p:nvPicPr>
          <p:cNvPr id="17" name="Picture 16">
            <a:extLst>
              <a:ext uri="{FF2B5EF4-FFF2-40B4-BE49-F238E27FC236}">
                <a16:creationId xmlns:a16="http://schemas.microsoft.com/office/drawing/2014/main" id="{81239FE5-7377-AFD5-ACAB-7C790F1E1A9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61658" y="3663495"/>
            <a:ext cx="1585004" cy="350577"/>
          </a:xfrm>
          <a:prstGeom prst="rect">
            <a:avLst/>
          </a:prstGeom>
        </p:spPr>
      </p:pic>
      <p:sp>
        <p:nvSpPr>
          <p:cNvPr id="18" name="TextBox 17">
            <a:extLst>
              <a:ext uri="{FF2B5EF4-FFF2-40B4-BE49-F238E27FC236}">
                <a16:creationId xmlns:a16="http://schemas.microsoft.com/office/drawing/2014/main" id="{EEAAE335-56AB-A47A-99AA-AA3E698AD9E4}"/>
              </a:ext>
            </a:extLst>
          </p:cNvPr>
          <p:cNvSpPr txBox="1">
            <a:spLocks/>
          </p:cNvSpPr>
          <p:nvPr/>
        </p:nvSpPr>
        <p:spPr>
          <a:xfrm>
            <a:off x="814160" y="2627387"/>
            <a:ext cx="5045528" cy="276999"/>
          </a:xfrm>
          <a:prstGeom prst="rect">
            <a:avLst/>
          </a:prstGeom>
          <a:noFill/>
          <a:ln w="12700" cap="rnd" cmpd="sng" algn="ctr">
            <a:noFill/>
            <a:prstDash val="solid"/>
            <a:headEnd type="none" w="lg" len="sm"/>
            <a:tailEnd type="none" w="lg" len="sm"/>
          </a:ln>
          <a:effectLst/>
        </p:spPr>
        <p:txBody>
          <a:bodyPr wrap="square" rtlCol="0" anchor="ctr">
            <a:spAutoFit/>
          </a:bodyP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latin typeface="Segoe UI"/>
                <a:ea typeface="+mn-ea"/>
                <a:cs typeface="+mn-cs"/>
              </a:rPr>
              <a:t>Built and run on Microsoft 365 Copilot</a:t>
            </a:r>
          </a:p>
        </p:txBody>
      </p:sp>
      <p:sp>
        <p:nvSpPr>
          <p:cNvPr id="19" name="Rounded Rectangle 59">
            <a:extLst>
              <a:ext uri="{FF2B5EF4-FFF2-40B4-BE49-F238E27FC236}">
                <a16:creationId xmlns:a16="http://schemas.microsoft.com/office/drawing/2014/main" id="{10EBF876-BA6D-CC1C-1C25-E03F6BFA9C5F}"/>
              </a:ext>
            </a:extLst>
          </p:cNvPr>
          <p:cNvSpPr/>
          <p:nvPr/>
        </p:nvSpPr>
        <p:spPr bwMode="auto">
          <a:xfrm>
            <a:off x="1806862" y="2145882"/>
            <a:ext cx="3060122" cy="430887"/>
          </a:xfrm>
          <a:prstGeom prst="rect">
            <a:avLst/>
          </a:prstGeom>
          <a:noFill/>
          <a:ln w="19050"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600"/>
              </a:spcAft>
              <a:buClrTx/>
              <a:buSzTx/>
              <a:buFontTx/>
              <a:buNone/>
              <a:tabLst/>
              <a:defRPr/>
            </a:pPr>
            <a:r>
              <a:rPr kumimoji="0" lang="en-US" sz="2800" b="0" i="0" u="none" strike="noStrike" kern="0" cap="none" spc="0" normalizeH="0" baseline="0" noProof="0">
                <a:ln w="3175">
                  <a:noFill/>
                </a:ln>
                <a:effectLst/>
                <a:uLnTx/>
                <a:uFillTx/>
                <a:latin typeface="Segoe UI Semibold"/>
                <a:ea typeface="+mn-ea"/>
                <a:cs typeface="Segoe UI" pitchFamily="34" charset="0"/>
              </a:rPr>
              <a:t>Declarative agents</a:t>
            </a:r>
          </a:p>
        </p:txBody>
      </p:sp>
      <p:cxnSp>
        <p:nvCxnSpPr>
          <p:cNvPr id="20" name="Straight Connector 19">
            <a:extLst>
              <a:ext uri="{FF2B5EF4-FFF2-40B4-BE49-F238E27FC236}">
                <a16:creationId xmlns:a16="http://schemas.microsoft.com/office/drawing/2014/main" id="{1162B321-AF4D-05AC-B555-DA367792D17A}"/>
              </a:ext>
              <a:ext uri="{C183D7F6-B498-43B3-948B-1728B52AA6E4}">
                <adec:decorative xmlns:adec="http://schemas.microsoft.com/office/drawing/2017/decorative" val="1"/>
              </a:ext>
            </a:extLst>
          </p:cNvPr>
          <p:cNvCxnSpPr>
            <a:cxnSpLocks/>
          </p:cNvCxnSpPr>
          <p:nvPr/>
        </p:nvCxnSpPr>
        <p:spPr>
          <a:xfrm>
            <a:off x="898845" y="3448106"/>
            <a:ext cx="4876157" cy="0"/>
          </a:xfrm>
          <a:prstGeom prst="line">
            <a:avLst/>
          </a:prstGeom>
          <a:noFill/>
          <a:ln w="9525" cap="flat" cmpd="sng" algn="ctr">
            <a:solidFill>
              <a:srgbClr val="EAEAEA"/>
            </a:solidFill>
            <a:prstDash val="solid"/>
            <a:headEnd type="none" w="lg" len="med"/>
            <a:tailEnd type="none" w="lg" len="med"/>
          </a:ln>
          <a:effectLst/>
        </p:spPr>
      </p:cxnSp>
      <p:pic>
        <p:nvPicPr>
          <p:cNvPr id="21" name="Picture 20" descr="A rainbow colored logo on a black background&#10;&#10;Description automatically generated">
            <a:extLst>
              <a:ext uri="{FF2B5EF4-FFF2-40B4-BE49-F238E27FC236}">
                <a16:creationId xmlns:a16="http://schemas.microsoft.com/office/drawing/2014/main" id="{F94BDE7A-D4F1-EFF3-C1D9-542D1716B3DB}"/>
              </a:ext>
            </a:extLst>
          </p:cNvPr>
          <p:cNvPicPr>
            <a:picLocks/>
          </p:cNvPicPr>
          <p:nvPr/>
        </p:nvPicPr>
        <p:blipFill>
          <a:blip r:embed="rId6" cstate="email">
            <a:extLst>
              <a:ext uri="{28A0092B-C50C-407E-A947-70E740481C1C}">
                <a14:useLocalDpi xmlns:a14="http://schemas.microsoft.com/office/drawing/2010/main"/>
              </a:ext>
            </a:extLst>
          </a:blip>
          <a:srcRect/>
          <a:stretch/>
        </p:blipFill>
        <p:spPr>
          <a:xfrm>
            <a:off x="3064738" y="1542093"/>
            <a:ext cx="543165" cy="520579"/>
          </a:xfrm>
          <a:prstGeom prst="rect">
            <a:avLst/>
          </a:prstGeom>
        </p:spPr>
      </p:pic>
      <p:grpSp>
        <p:nvGrpSpPr>
          <p:cNvPr id="22" name="Group 21">
            <a:extLst>
              <a:ext uri="{FF2B5EF4-FFF2-40B4-BE49-F238E27FC236}">
                <a16:creationId xmlns:a16="http://schemas.microsoft.com/office/drawing/2014/main" id="{8C99B441-99FD-8BC6-13F3-4281D089DA39}"/>
              </a:ext>
            </a:extLst>
          </p:cNvPr>
          <p:cNvGrpSpPr/>
          <p:nvPr/>
        </p:nvGrpSpPr>
        <p:grpSpPr>
          <a:xfrm>
            <a:off x="7125701" y="3533199"/>
            <a:ext cx="3750343" cy="296736"/>
            <a:chOff x="7125701" y="3533199"/>
            <a:chExt cx="4167454" cy="359390"/>
          </a:xfrm>
        </p:grpSpPr>
        <p:pic>
          <p:nvPicPr>
            <p:cNvPr id="23" name="Picture 22">
              <a:extLst>
                <a:ext uri="{FF2B5EF4-FFF2-40B4-BE49-F238E27FC236}">
                  <a16:creationId xmlns:a16="http://schemas.microsoft.com/office/drawing/2014/main" id="{486439B6-D41E-F350-5B2C-490A6A2C9909}"/>
                </a:ext>
              </a:extLst>
            </p:cNvPr>
            <p:cNvPicPr>
              <a:picLocks noChangeAspect="1"/>
            </p:cNvPicPr>
            <p:nvPr/>
          </p:nvPicPr>
          <p:blipFill>
            <a:blip r:embed="rId7" cstate="email">
              <a:extLst>
                <a:ext uri="{28A0092B-C50C-407E-A947-70E740481C1C}">
                  <a14:useLocalDpi xmlns:a14="http://schemas.microsoft.com/office/drawing/2010/main"/>
                </a:ext>
              </a:extLst>
            </a:blip>
            <a:srcRect t="-1"/>
            <a:stretch/>
          </p:blipFill>
          <p:spPr>
            <a:xfrm>
              <a:off x="7125701" y="3533199"/>
              <a:ext cx="4167454" cy="359390"/>
            </a:xfrm>
            <a:prstGeom prst="rect">
              <a:avLst/>
            </a:prstGeom>
          </p:spPr>
        </p:pic>
        <p:sp>
          <p:nvSpPr>
            <p:cNvPr id="24" name="TextBox 23">
              <a:extLst>
                <a:ext uri="{FF2B5EF4-FFF2-40B4-BE49-F238E27FC236}">
                  <a16:creationId xmlns:a16="http://schemas.microsoft.com/office/drawing/2014/main" id="{1AABCAB1-5726-9E18-80A5-B7FDBE24E88A}"/>
                </a:ext>
              </a:extLst>
            </p:cNvPr>
            <p:cNvSpPr txBox="1"/>
            <p:nvPr/>
          </p:nvSpPr>
          <p:spPr>
            <a:xfrm>
              <a:off x="8657343" y="3597123"/>
              <a:ext cx="590185" cy="22365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a:ea typeface="+mn-ea"/>
                <a:cs typeface="+mn-cs"/>
              </a:endParaRPr>
            </a:p>
          </p:txBody>
        </p:sp>
      </p:grpSp>
      <p:sp>
        <p:nvSpPr>
          <p:cNvPr id="25" name="TextBox 24">
            <a:extLst>
              <a:ext uri="{FF2B5EF4-FFF2-40B4-BE49-F238E27FC236}">
                <a16:creationId xmlns:a16="http://schemas.microsoft.com/office/drawing/2014/main" id="{F7DF1D6A-A985-3B5A-9DE1-2279181AA7DE}"/>
              </a:ext>
            </a:extLst>
          </p:cNvPr>
          <p:cNvSpPr txBox="1">
            <a:spLocks/>
          </p:cNvSpPr>
          <p:nvPr/>
        </p:nvSpPr>
        <p:spPr>
          <a:xfrm>
            <a:off x="814160" y="3129136"/>
            <a:ext cx="5045528" cy="246221"/>
          </a:xfrm>
          <a:prstGeom prst="rect">
            <a:avLst/>
          </a:prstGeom>
          <a:noFill/>
          <a:ln w="12700" cap="rnd" cmpd="sng" algn="ctr">
            <a:noFill/>
            <a:prstDash val="solid"/>
            <a:headEnd type="none" w="lg" len="sm"/>
            <a:tailEnd type="none" w="lg" len="sm"/>
          </a:ln>
          <a:effectLst/>
        </p:spPr>
        <p:txBody>
          <a:bodyPr wrap="square" rtlCol="0" anchor="ctr">
            <a:spAutoFit/>
          </a:bodyP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light" panose="020B0502040204020203" pitchFamily="34" charset="0"/>
                <a:ea typeface="+mn-ea"/>
                <a:cs typeface="Segoe UI Semilight" panose="020B0502040204020203" pitchFamily="34" charset="0"/>
              </a:rPr>
              <a:t>Declare instructions, actions, and knowledge sources</a:t>
            </a:r>
          </a:p>
        </p:txBody>
      </p:sp>
      <p:sp>
        <p:nvSpPr>
          <p:cNvPr id="26" name="TextBox 25">
            <a:extLst>
              <a:ext uri="{FF2B5EF4-FFF2-40B4-BE49-F238E27FC236}">
                <a16:creationId xmlns:a16="http://schemas.microsoft.com/office/drawing/2014/main" id="{8E0D1247-99EB-FB64-E22F-FE1212A38BE4}"/>
              </a:ext>
            </a:extLst>
          </p:cNvPr>
          <p:cNvSpPr txBox="1">
            <a:spLocks/>
          </p:cNvSpPr>
          <p:nvPr/>
        </p:nvSpPr>
        <p:spPr>
          <a:xfrm>
            <a:off x="6416999" y="3124408"/>
            <a:ext cx="4876156" cy="246221"/>
          </a:xfrm>
          <a:prstGeom prst="rect">
            <a:avLst/>
          </a:prstGeom>
          <a:noFill/>
          <a:ln w="12700" cap="rnd" cmpd="sng" algn="ctr">
            <a:noFill/>
            <a:prstDash val="solid"/>
            <a:headEnd type="none" w="lg" len="sm"/>
            <a:tailEnd type="none" w="lg" len="sm"/>
          </a:ln>
          <a:effectLst/>
        </p:spPr>
        <p:txBody>
          <a:bodyPr rtlCol="0" anchor="ctr">
            <a:spAutoFit/>
          </a:bodyPr>
          <a:lstStyle>
            <a:defPPr>
              <a:defRPr lang="en-US"/>
            </a:defPPr>
            <a:lvl1pPr marR="0" lvl="0" indent="0" algn="ctr" defTabSz="761701" fontAlgn="auto">
              <a:lnSpc>
                <a:spcPct val="100000"/>
              </a:lnSpc>
              <a:spcBef>
                <a:spcPts val="0"/>
              </a:spcBef>
              <a:spcAft>
                <a:spcPts val="0"/>
              </a:spcAft>
              <a:buClrTx/>
              <a:buSzTx/>
              <a:buFontTx/>
              <a:buNone/>
              <a:tabLst/>
              <a:defRPr kumimoji="0" sz="1250" b="0" i="0" u="none" strike="noStrike" cap="none" spc="0" normalizeH="0" baseline="0">
                <a:ln>
                  <a:noFill/>
                </a:ln>
                <a:solidFill>
                  <a:srgbClr val="000000"/>
                </a:solidFill>
                <a:effectLst/>
                <a:uLnTx/>
                <a:uFillTx/>
                <a:latin typeface="Segoe UI"/>
              </a:defRPr>
            </a:lvl1pPr>
          </a:lstStyle>
          <a:p>
            <a:pPr marL="0" marR="0" lvl="0" indent="0" algn="ctr" defTabSz="761701"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solidFill>
                <a:effectLst/>
                <a:uLnTx/>
                <a:uFillTx/>
                <a:latin typeface="Segoe UI Semilight" panose="020B0502040204020203" pitchFamily="34" charset="0"/>
                <a:ea typeface="+mn-ea"/>
                <a:cs typeface="Segoe UI Semilight" panose="020B0502040204020203" pitchFamily="34" charset="0"/>
              </a:rPr>
              <a:t>Full control over orchestration, models and more</a:t>
            </a:r>
          </a:p>
        </p:txBody>
      </p:sp>
      <p:sp>
        <p:nvSpPr>
          <p:cNvPr id="27" name="Rectangle: Rounded Corners 18">
            <a:extLst>
              <a:ext uri="{FF2B5EF4-FFF2-40B4-BE49-F238E27FC236}">
                <a16:creationId xmlns:a16="http://schemas.microsoft.com/office/drawing/2014/main" id="{980F4422-7308-629A-C6E8-8978CF9740CC}"/>
              </a:ext>
              <a:ext uri="{C183D7F6-B498-43B3-948B-1728B52AA6E4}">
                <adec:decorative xmlns:adec="http://schemas.microsoft.com/office/drawing/2017/decorative" val="1"/>
              </a:ext>
            </a:extLst>
          </p:cNvPr>
          <p:cNvSpPr/>
          <p:nvPr/>
        </p:nvSpPr>
        <p:spPr bwMode="auto">
          <a:xfrm>
            <a:off x="6136196" y="1000869"/>
            <a:ext cx="5469064" cy="5269884"/>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8" name="Rectangle: Rounded Corners 25">
            <a:extLst>
              <a:ext uri="{FF2B5EF4-FFF2-40B4-BE49-F238E27FC236}">
                <a16:creationId xmlns:a16="http://schemas.microsoft.com/office/drawing/2014/main" id="{12E9EDC5-A350-09D5-9CEA-EE504CE979B7}"/>
              </a:ext>
              <a:ext uri="{C183D7F6-B498-43B3-948B-1728B52AA6E4}">
                <adec:decorative xmlns:adec="http://schemas.microsoft.com/office/drawing/2017/decorative" val="1"/>
              </a:ext>
            </a:extLst>
          </p:cNvPr>
          <p:cNvSpPr/>
          <p:nvPr/>
        </p:nvSpPr>
        <p:spPr bwMode="auto">
          <a:xfrm>
            <a:off x="8623300" y="3540158"/>
            <a:ext cx="1193800" cy="267402"/>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effectLst/>
              <a:uLnTx/>
              <a:uFillTx/>
              <a:latin typeface="Segoe UI Semibold"/>
              <a:ea typeface="+mn-ea"/>
              <a:cs typeface="+mn-cs"/>
            </a:endParaRPr>
          </a:p>
        </p:txBody>
      </p:sp>
      <p:grpSp>
        <p:nvGrpSpPr>
          <p:cNvPr id="29" name="Group 28">
            <a:extLst>
              <a:ext uri="{FF2B5EF4-FFF2-40B4-BE49-F238E27FC236}">
                <a16:creationId xmlns:a16="http://schemas.microsoft.com/office/drawing/2014/main" id="{42CEEEC6-FD4C-C465-2B70-27DCEBDB3F03}"/>
              </a:ext>
            </a:extLst>
          </p:cNvPr>
          <p:cNvGrpSpPr/>
          <p:nvPr/>
        </p:nvGrpSpPr>
        <p:grpSpPr>
          <a:xfrm>
            <a:off x="4221396" y="3626123"/>
            <a:ext cx="1456094" cy="384048"/>
            <a:chOff x="8657343" y="3486468"/>
            <a:chExt cx="1497391" cy="396660"/>
          </a:xfrm>
        </p:grpSpPr>
        <p:pic>
          <p:nvPicPr>
            <p:cNvPr id="30" name="Picture 29">
              <a:extLst>
                <a:ext uri="{FF2B5EF4-FFF2-40B4-BE49-F238E27FC236}">
                  <a16:creationId xmlns:a16="http://schemas.microsoft.com/office/drawing/2014/main" id="{FADF3591-647A-2654-7789-426908A11132}"/>
                </a:ext>
              </a:extLst>
            </p:cNvPr>
            <p:cNvPicPr>
              <a:picLocks noChangeAspect="1"/>
            </p:cNvPicPr>
            <p:nvPr/>
          </p:nvPicPr>
          <p:blipFill>
            <a:blip r:embed="rId8" cstate="email">
              <a:extLst>
                <a:ext uri="{28A0092B-C50C-407E-A947-70E740481C1C}">
                  <a14:useLocalDpi xmlns:a14="http://schemas.microsoft.com/office/drawing/2010/main"/>
                </a:ext>
              </a:extLst>
            </a:blip>
            <a:srcRect t="-13003"/>
            <a:stretch/>
          </p:blipFill>
          <p:spPr>
            <a:xfrm>
              <a:off x="8776364" y="3486468"/>
              <a:ext cx="1378370" cy="396660"/>
            </a:xfrm>
            <a:prstGeom prst="rect">
              <a:avLst/>
            </a:prstGeom>
          </p:spPr>
        </p:pic>
        <p:sp>
          <p:nvSpPr>
            <p:cNvPr id="31" name="TextBox 30">
              <a:extLst>
                <a:ext uri="{FF2B5EF4-FFF2-40B4-BE49-F238E27FC236}">
                  <a16:creationId xmlns:a16="http://schemas.microsoft.com/office/drawing/2014/main" id="{ED814914-F228-9BE2-2C03-5B988B2783DC}"/>
                </a:ext>
              </a:extLst>
            </p:cNvPr>
            <p:cNvSpPr txBox="1"/>
            <p:nvPr/>
          </p:nvSpPr>
          <p:spPr>
            <a:xfrm>
              <a:off x="8657343" y="3597123"/>
              <a:ext cx="590185" cy="1907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effectLst/>
                <a:uLnTx/>
                <a:uFillTx/>
                <a:latin typeface="Segoe UI"/>
                <a:ea typeface="+mn-ea"/>
                <a:cs typeface="+mn-cs"/>
              </a:endParaRPr>
            </a:p>
          </p:txBody>
        </p:sp>
      </p:grpSp>
      <p:sp>
        <p:nvSpPr>
          <p:cNvPr id="32" name="Rectangle: Rounded Corners 26">
            <a:extLst>
              <a:ext uri="{FF2B5EF4-FFF2-40B4-BE49-F238E27FC236}">
                <a16:creationId xmlns:a16="http://schemas.microsoft.com/office/drawing/2014/main" id="{958828C8-B729-7FB7-F768-0467062B05C1}"/>
              </a:ext>
            </a:extLst>
          </p:cNvPr>
          <p:cNvSpPr/>
          <p:nvPr/>
        </p:nvSpPr>
        <p:spPr bwMode="auto">
          <a:xfrm>
            <a:off x="898845" y="5050127"/>
            <a:ext cx="10394310"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effectLst/>
              <a:uLnTx/>
              <a:uFillTx/>
              <a:latin typeface="Segoe UI Semibold"/>
              <a:ea typeface="+mn-ea"/>
              <a:cs typeface="+mn-cs"/>
            </a:endParaRPr>
          </a:p>
        </p:txBody>
      </p:sp>
      <p:sp>
        <p:nvSpPr>
          <p:cNvPr id="33" name="TextBox 32">
            <a:extLst>
              <a:ext uri="{FF2B5EF4-FFF2-40B4-BE49-F238E27FC236}">
                <a16:creationId xmlns:a16="http://schemas.microsoft.com/office/drawing/2014/main" id="{ACDA54AD-B586-A0D2-487B-F0BE9FBB1727}"/>
              </a:ext>
            </a:extLst>
          </p:cNvPr>
          <p:cNvSpPr txBox="1"/>
          <p:nvPr/>
        </p:nvSpPr>
        <p:spPr>
          <a:xfrm>
            <a:off x="998754" y="5204015"/>
            <a:ext cx="748800"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No code</a:t>
            </a:r>
          </a:p>
        </p:txBody>
      </p:sp>
      <p:sp>
        <p:nvSpPr>
          <p:cNvPr id="34" name="TextBox 33">
            <a:extLst>
              <a:ext uri="{FF2B5EF4-FFF2-40B4-BE49-F238E27FC236}">
                <a16:creationId xmlns:a16="http://schemas.microsoft.com/office/drawing/2014/main" id="{3354E69C-9E56-B9E7-920B-0203F5E722F5}"/>
              </a:ext>
            </a:extLst>
          </p:cNvPr>
          <p:cNvSpPr txBox="1"/>
          <p:nvPr/>
        </p:nvSpPr>
        <p:spPr>
          <a:xfrm>
            <a:off x="10423247" y="5204015"/>
            <a:ext cx="749679"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Pro code</a:t>
            </a:r>
          </a:p>
        </p:txBody>
      </p:sp>
      <p:cxnSp>
        <p:nvCxnSpPr>
          <p:cNvPr id="35" name="Straight Arrow Connector 34">
            <a:extLst>
              <a:ext uri="{FF2B5EF4-FFF2-40B4-BE49-F238E27FC236}">
                <a16:creationId xmlns:a16="http://schemas.microsoft.com/office/drawing/2014/main" id="{4E88D1B5-88F3-7B6F-F8F9-288A082ECD7E}"/>
              </a:ext>
            </a:extLst>
          </p:cNvPr>
          <p:cNvCxnSpPr>
            <a:cxnSpLocks/>
          </p:cNvCxnSpPr>
          <p:nvPr/>
        </p:nvCxnSpPr>
        <p:spPr>
          <a:xfrm flipH="1">
            <a:off x="3601575" y="5308092"/>
            <a:ext cx="1378800" cy="0"/>
          </a:xfrm>
          <a:prstGeom prst="straightConnector1">
            <a:avLst/>
          </a:prstGeom>
          <a:noFill/>
          <a:ln w="25400" cap="rnd" cmpd="sng" algn="ctr">
            <a:solidFill>
              <a:srgbClr val="FFFFFF"/>
            </a:solidFill>
            <a:prstDash val="solid"/>
            <a:headEnd type="none" w="lg" len="med"/>
            <a:tailEnd type="arrow" w="lg" len="med"/>
          </a:ln>
          <a:effectLst/>
        </p:spPr>
      </p:cxnSp>
      <p:cxnSp>
        <p:nvCxnSpPr>
          <p:cNvPr id="36" name="Straight Arrow Connector 35">
            <a:extLst>
              <a:ext uri="{FF2B5EF4-FFF2-40B4-BE49-F238E27FC236}">
                <a16:creationId xmlns:a16="http://schemas.microsoft.com/office/drawing/2014/main" id="{43161266-F5A4-B3C3-051E-B2075E606C28}"/>
              </a:ext>
            </a:extLst>
          </p:cNvPr>
          <p:cNvCxnSpPr>
            <a:cxnSpLocks/>
          </p:cNvCxnSpPr>
          <p:nvPr/>
        </p:nvCxnSpPr>
        <p:spPr>
          <a:xfrm>
            <a:off x="6976999" y="5308092"/>
            <a:ext cx="1379163" cy="7737"/>
          </a:xfrm>
          <a:prstGeom prst="straightConnector1">
            <a:avLst/>
          </a:prstGeom>
          <a:noFill/>
          <a:ln w="25400" cap="rnd" cmpd="sng" algn="ctr">
            <a:solidFill>
              <a:srgbClr val="FFFFFF"/>
            </a:solidFill>
            <a:prstDash val="solid"/>
            <a:headEnd type="none" w="lg" len="med"/>
            <a:tailEnd type="arrow" w="lg" len="med"/>
          </a:ln>
          <a:effectLst/>
        </p:spPr>
      </p:cxnSp>
      <p:sp>
        <p:nvSpPr>
          <p:cNvPr id="37" name="Oval 36">
            <a:extLst>
              <a:ext uri="{FF2B5EF4-FFF2-40B4-BE49-F238E27FC236}">
                <a16:creationId xmlns:a16="http://schemas.microsoft.com/office/drawing/2014/main" id="{9D7E2EB9-266F-996C-DFE5-D1DC2B9557EC}"/>
              </a:ext>
            </a:extLst>
          </p:cNvPr>
          <p:cNvSpPr/>
          <p:nvPr/>
        </p:nvSpPr>
        <p:spPr bwMode="auto">
          <a:xfrm>
            <a:off x="2110741" y="4913396"/>
            <a:ext cx="796686" cy="796680"/>
          </a:xfrm>
          <a:prstGeom prst="ellipse">
            <a:avLst/>
          </a:prstGeom>
          <a:solidFill>
            <a:srgbClr val="FFFFFF"/>
          </a:solidFill>
          <a:ln w="9525" cap="flat" cmpd="sng" algn="ctr">
            <a:noFill/>
            <a:prstDash val="solid"/>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Segoe UI" pitchFamily="34" charset="0"/>
            </a:endParaRPr>
          </a:p>
        </p:txBody>
      </p:sp>
      <p:sp>
        <p:nvSpPr>
          <p:cNvPr id="38" name="Oval 37">
            <a:extLst>
              <a:ext uri="{FF2B5EF4-FFF2-40B4-BE49-F238E27FC236}">
                <a16:creationId xmlns:a16="http://schemas.microsoft.com/office/drawing/2014/main" id="{E14B271D-AF17-9465-23B0-A52A8AB6DC5F}"/>
              </a:ext>
            </a:extLst>
          </p:cNvPr>
          <p:cNvSpPr/>
          <p:nvPr/>
        </p:nvSpPr>
        <p:spPr bwMode="auto">
          <a:xfrm>
            <a:off x="5674522" y="4898672"/>
            <a:ext cx="796686" cy="796680"/>
          </a:xfrm>
          <a:prstGeom prst="ellipse">
            <a:avLst/>
          </a:prstGeom>
          <a:solidFill>
            <a:srgbClr val="FFFFFF"/>
          </a:solidFill>
          <a:ln w="9525" cap="flat" cmpd="sng" algn="ctr">
            <a:noFill/>
            <a:prstDash val="solid"/>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Segoe UI" pitchFamily="34" charset="0"/>
            </a:endParaRPr>
          </a:p>
        </p:txBody>
      </p:sp>
      <p:pic>
        <p:nvPicPr>
          <p:cNvPr id="39" name="Graphic 38">
            <a:extLst>
              <a:ext uri="{FF2B5EF4-FFF2-40B4-BE49-F238E27FC236}">
                <a16:creationId xmlns:a16="http://schemas.microsoft.com/office/drawing/2014/main" id="{6D98B100-CB46-61B0-7967-DE858D2189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20423" y="5044570"/>
            <a:ext cx="504884" cy="504884"/>
          </a:xfrm>
          <a:prstGeom prst="rect">
            <a:avLst/>
          </a:prstGeom>
          <a:effectLst/>
        </p:spPr>
      </p:pic>
      <p:pic>
        <p:nvPicPr>
          <p:cNvPr id="40" name="Picture 39" descr="A rainbow colored logo on a black background&#10;&#10;Description automatically generated">
            <a:extLst>
              <a:ext uri="{FF2B5EF4-FFF2-40B4-BE49-F238E27FC236}">
                <a16:creationId xmlns:a16="http://schemas.microsoft.com/office/drawing/2014/main" id="{E5243008-A3A2-CBB0-14CE-528827244202}"/>
              </a:ext>
            </a:extLst>
          </p:cNvPr>
          <p:cNvPicPr>
            <a:picLocks/>
          </p:cNvPicPr>
          <p:nvPr/>
        </p:nvPicPr>
        <p:blipFill>
          <a:blip r:embed="rId11" cstate="email">
            <a:extLst>
              <a:ext uri="{28A0092B-C50C-407E-A947-70E740481C1C}">
                <a14:useLocalDpi xmlns:a14="http://schemas.microsoft.com/office/drawing/2010/main"/>
              </a:ext>
            </a:extLst>
          </a:blip>
          <a:srcRect/>
          <a:stretch/>
        </p:blipFill>
        <p:spPr>
          <a:xfrm>
            <a:off x="2244433" y="5058090"/>
            <a:ext cx="529302" cy="507292"/>
          </a:xfrm>
          <a:prstGeom prst="rect">
            <a:avLst/>
          </a:prstGeom>
        </p:spPr>
      </p:pic>
      <p:grpSp>
        <p:nvGrpSpPr>
          <p:cNvPr id="41" name="Group 40">
            <a:extLst>
              <a:ext uri="{FF2B5EF4-FFF2-40B4-BE49-F238E27FC236}">
                <a16:creationId xmlns:a16="http://schemas.microsoft.com/office/drawing/2014/main" id="{C7AB79D3-E6D5-B4BD-E38D-0C0F3588723B}"/>
              </a:ext>
            </a:extLst>
          </p:cNvPr>
          <p:cNvGrpSpPr/>
          <p:nvPr/>
        </p:nvGrpSpPr>
        <p:grpSpPr>
          <a:xfrm>
            <a:off x="9236030" y="4897860"/>
            <a:ext cx="796686" cy="796680"/>
            <a:chOff x="9261410" y="2125797"/>
            <a:chExt cx="796686" cy="796680"/>
          </a:xfrm>
        </p:grpSpPr>
        <p:sp>
          <p:nvSpPr>
            <p:cNvPr id="42" name="Oval 41">
              <a:extLst>
                <a:ext uri="{FF2B5EF4-FFF2-40B4-BE49-F238E27FC236}">
                  <a16:creationId xmlns:a16="http://schemas.microsoft.com/office/drawing/2014/main" id="{30307E5F-C167-6EBB-485A-B28CE5E1AA2D}"/>
                </a:ext>
              </a:extLst>
            </p:cNvPr>
            <p:cNvSpPr/>
            <p:nvPr/>
          </p:nvSpPr>
          <p:spPr bwMode="auto">
            <a:xfrm>
              <a:off x="9261410" y="2125797"/>
              <a:ext cx="796686" cy="796680"/>
            </a:xfrm>
            <a:prstGeom prst="ellipse">
              <a:avLst/>
            </a:prstGeom>
            <a:solidFill>
              <a:srgbClr val="FFFFFF"/>
            </a:solidFill>
            <a:ln w="9525" cap="flat" cmpd="sng" algn="ctr">
              <a:noFill/>
              <a:prstDash val="solid"/>
              <a:headEnd type="none" w="med" len="med"/>
              <a:tailEnd type="none" w="med" len="med"/>
            </a:ln>
            <a:effectLst>
              <a:outerShdw blurRad="63500" sx="103000" sy="103000" algn="ctr" rotWithShape="0">
                <a:prstClr val="black">
                  <a:alpha val="5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effectLst/>
                <a:uLnTx/>
                <a:uFillTx/>
                <a:latin typeface="Segoe UI"/>
                <a:ea typeface="+mn-ea"/>
                <a:cs typeface="Segoe UI" pitchFamily="34" charset="0"/>
              </a:endParaRPr>
            </a:p>
          </p:txBody>
        </p:sp>
        <p:pic>
          <p:nvPicPr>
            <p:cNvPr id="43" name="Picture 42" descr="A blue ribbon with a cross&#10;&#10;AI-generated content may be incorrect.">
              <a:extLst>
                <a:ext uri="{FF2B5EF4-FFF2-40B4-BE49-F238E27FC236}">
                  <a16:creationId xmlns:a16="http://schemas.microsoft.com/office/drawing/2014/main" id="{C857922B-2B66-6C30-5800-FBC03792601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429346" y="2293730"/>
              <a:ext cx="460814" cy="460814"/>
            </a:xfrm>
            <a:prstGeom prst="rect">
              <a:avLst/>
            </a:prstGeom>
          </p:spPr>
        </p:pic>
      </p:grpSp>
    </p:spTree>
    <p:extLst>
      <p:ext uri="{BB962C8B-B14F-4D97-AF65-F5344CB8AC3E}">
        <p14:creationId xmlns:p14="http://schemas.microsoft.com/office/powerpoint/2010/main" val="2095771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0" fill="hold"/>
                                        <p:tgtEl>
                                          <p:spTgt spid="6"/>
                                        </p:tgtEl>
                                        <p:attrNameLst>
                                          <p:attrName>ppt_w</p:attrName>
                                        </p:attrNameLst>
                                      </p:cBhvr>
                                      <p:tavLst>
                                        <p:tav tm="0">
                                          <p:val>
                                            <p:fltVal val="0"/>
                                          </p:val>
                                        </p:tav>
                                        <p:tav tm="100000">
                                          <p:val>
                                            <p:strVal val="#ppt_w"/>
                                          </p:val>
                                        </p:tav>
                                      </p:tavLst>
                                    </p:anim>
                                    <p:anim calcmode="lin" valueType="num">
                                      <p:cBhvr>
                                        <p:cTn id="14" dur="1000" fill="hold"/>
                                        <p:tgtEl>
                                          <p:spTgt spid="6"/>
                                        </p:tgtEl>
                                        <p:attrNameLst>
                                          <p:attrName>ppt_h</p:attrName>
                                        </p:attrNameLst>
                                      </p:cBhvr>
                                      <p:tavLst>
                                        <p:tav tm="0">
                                          <p:val>
                                            <p:fltVal val="0"/>
                                          </p:val>
                                        </p:tav>
                                        <p:tav tm="100000">
                                          <p:val>
                                            <p:strVal val="#ppt_h"/>
                                          </p:val>
                                        </p:tav>
                                      </p:tavLst>
                                    </p:anim>
                                    <p:animEffect transition="in" filter="fade">
                                      <p:cBhvr>
                                        <p:cTn id="15" dur="10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25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4.58333E-6 -0.03472 L -4.58333E-6 0 " pathEditMode="relative" rAng="0" ptsTypes="AA">
                                      <p:cBhvr>
                                        <p:cTn id="24" dur="500" fill="hold"/>
                                        <p:tgtEl>
                                          <p:spTgt spid="11"/>
                                        </p:tgtEl>
                                        <p:attrNameLst>
                                          <p:attrName>ppt_x</p:attrName>
                                          <p:attrName>ppt_y</p:attrName>
                                        </p:attrNameLst>
                                      </p:cBhvr>
                                      <p:rCtr x="0" y="1736"/>
                                    </p:animMotion>
                                  </p:childTnLst>
                                </p:cTn>
                              </p:par>
                              <p:par>
                                <p:cTn id="25" presetID="42" presetClass="path" presetSubtype="0" decel="100000" fill="hold" nodeType="withEffect">
                                  <p:stCondLst>
                                    <p:cond delay="0"/>
                                  </p:stCondLst>
                                  <p:childTnLst>
                                    <p:animMotion origin="layout" path="M -4.16667E-6 -0.03472 L -4.16667E-6 0 " pathEditMode="relative" rAng="0" ptsTypes="AA">
                                      <p:cBhvr>
                                        <p:cTn id="26" dur="500" fill="hold"/>
                                        <p:tgtEl>
                                          <p:spTgt spid="17"/>
                                        </p:tgtEl>
                                        <p:attrNameLst>
                                          <p:attrName>ppt_x</p:attrName>
                                          <p:attrName>ppt_y</p:attrName>
                                        </p:attrNameLst>
                                      </p:cBhvr>
                                      <p:rCtr x="0" y="1736"/>
                                    </p:animMotion>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250"/>
                                        <p:tgtEl>
                                          <p:spTgt spid="16"/>
                                        </p:tgtEl>
                                      </p:cBhvr>
                                    </p:animEffect>
                                  </p:childTnLst>
                                </p:cTn>
                              </p:par>
                              <p:par>
                                <p:cTn id="30" presetID="42" presetClass="path" presetSubtype="0" decel="100000" fill="hold" nodeType="withEffect">
                                  <p:stCondLst>
                                    <p:cond delay="0"/>
                                  </p:stCondLst>
                                  <p:childTnLst>
                                    <p:animMotion origin="layout" path="M 3.95833E-6 -0.03472 L 3.95833E-6 0 " pathEditMode="relative" rAng="0" ptsTypes="AA">
                                      <p:cBhvr>
                                        <p:cTn id="31" dur="500" fill="hold"/>
                                        <p:tgtEl>
                                          <p:spTgt spid="16"/>
                                        </p:tgtEl>
                                        <p:attrNameLst>
                                          <p:attrName>ppt_x</p:attrName>
                                          <p:attrName>ppt_y</p:attrName>
                                        </p:attrNameLst>
                                      </p:cBhvr>
                                      <p:rCtr x="0" y="1736"/>
                                    </p:animMotion>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250"/>
                                        <p:tgtEl>
                                          <p:spTgt spid="29"/>
                                        </p:tgtEl>
                                      </p:cBhvr>
                                    </p:animEffect>
                                  </p:childTnLst>
                                </p:cTn>
                              </p:par>
                              <p:par>
                                <p:cTn id="35" presetID="42" presetClass="path" presetSubtype="0" decel="100000" fill="hold" nodeType="withEffect">
                                  <p:stCondLst>
                                    <p:cond delay="0"/>
                                  </p:stCondLst>
                                  <p:childTnLst>
                                    <p:animMotion origin="layout" path="M 1.45833E-6 -0.03472 L 1.45833E-6 7.40741E-7 " pathEditMode="relative" rAng="0" ptsTypes="AA">
                                      <p:cBhvr>
                                        <p:cTn id="36" dur="500" fill="hold"/>
                                        <p:tgtEl>
                                          <p:spTgt spid="29"/>
                                        </p:tgtEl>
                                        <p:attrNameLst>
                                          <p:attrName>ppt_x</p:attrName>
                                          <p:attrName>ppt_y</p:attrName>
                                        </p:attrNameLst>
                                      </p:cBhvr>
                                      <p:rCtr x="0" y="1736"/>
                                    </p:animMotion>
                                  </p:childTnLst>
                                </p:cTn>
                              </p:par>
                            </p:childTnLst>
                          </p:cTn>
                        </p:par>
                        <p:par>
                          <p:cTn id="37" fill="hold">
                            <p:stCondLst>
                              <p:cond delay="2000"/>
                            </p:stCondLst>
                            <p:childTnLst>
                              <p:par>
                                <p:cTn id="38" presetID="53" presetClass="entr" presetSubtype="16"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Effect transition="in" filter="fade">
                                      <p:cBhvr>
                                        <p:cTn id="42" dur="1000"/>
                                        <p:tgtEl>
                                          <p:spTgt spid="8"/>
                                        </p:tgtEl>
                                      </p:cBhvr>
                                    </p:animEffect>
                                  </p:childTnLst>
                                </p:cTn>
                              </p:par>
                            </p:childTnLst>
                          </p:cTn>
                        </p:par>
                        <p:par>
                          <p:cTn id="43" fill="hold">
                            <p:stCondLst>
                              <p:cond delay="30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250"/>
                                        <p:tgtEl>
                                          <p:spTgt spid="22"/>
                                        </p:tgtEl>
                                      </p:cBhvr>
                                    </p:animEffect>
                                  </p:childTnLst>
                                </p:cTn>
                              </p:par>
                              <p:par>
                                <p:cTn id="47" presetID="42" presetClass="path" presetSubtype="0" decel="100000" fill="hold" nodeType="withEffect">
                                  <p:stCondLst>
                                    <p:cond delay="0"/>
                                  </p:stCondLst>
                                  <p:childTnLst>
                                    <p:animMotion origin="layout" path="M 1.45833E-6 -0.03472 L 1.45833E-6 7.40741E-7 " pathEditMode="relative" rAng="0" ptsTypes="AA">
                                      <p:cBhvr>
                                        <p:cTn id="48" dur="500" fill="hold"/>
                                        <p:tgtEl>
                                          <p:spTgt spid="22"/>
                                        </p:tgtEl>
                                        <p:attrNameLst>
                                          <p:attrName>ppt_x</p:attrName>
                                          <p:attrName>ppt_y</p:attrName>
                                        </p:attrNameLst>
                                      </p:cBhvr>
                                      <p:rCtr x="0" y="1736"/>
                                    </p:animMotion>
                                  </p:childTnLst>
                                </p:cTn>
                              </p:par>
                              <p:par>
                                <p:cTn id="49" presetID="10" presetClass="entr" presetSubtype="0" fill="hold"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nodeType="withEffect">
                                  <p:stCondLst>
                                    <p:cond delay="0"/>
                                  </p:stCondLst>
                                  <p:childTnLst>
                                    <p:animMotion origin="layout" path="M 1.45833E-6 -0.03472 L 1.45833E-6 7.40741E-7 " pathEditMode="relative" rAng="0" ptsTypes="AA">
                                      <p:cBhvr>
                                        <p:cTn id="53" dur="500" fill="hold"/>
                                        <p:tgtEl>
                                          <p:spTgt spid="9"/>
                                        </p:tgtEl>
                                        <p:attrNameLst>
                                          <p:attrName>ppt_x</p:attrName>
                                          <p:attrName>ppt_y</p:attrName>
                                        </p:attrNameLst>
                                      </p:cBhvr>
                                      <p:rCtr x="0" y="1736"/>
                                    </p:animMotion>
                                  </p:childTnLst>
                                </p:cTn>
                              </p:par>
                              <p:par>
                                <p:cTn id="54" presetID="10" presetClass="entr" presetSubtype="0"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fade">
                                      <p:cBhvr>
                                        <p:cTn id="56" dur="250"/>
                                        <p:tgtEl>
                                          <p:spTgt spid="10"/>
                                        </p:tgtEl>
                                      </p:cBhvr>
                                    </p:animEffect>
                                  </p:childTnLst>
                                </p:cTn>
                              </p:par>
                              <p:par>
                                <p:cTn id="57" presetID="42" presetClass="path" presetSubtype="0" decel="100000" fill="hold" grpId="1" nodeType="withEffect">
                                  <p:stCondLst>
                                    <p:cond delay="0"/>
                                  </p:stCondLst>
                                  <p:childTnLst>
                                    <p:animMotion origin="layout" path="M 1.25E-6 -0.03472 L 1.25E-6 0 " pathEditMode="relative" rAng="0" ptsTypes="AA">
                                      <p:cBhvr>
                                        <p:cTn id="58" dur="500" fill="hold"/>
                                        <p:tgtEl>
                                          <p:spTgt spid="10"/>
                                        </p:tgtEl>
                                        <p:attrNameLst>
                                          <p:attrName>ppt_x</p:attrName>
                                          <p:attrName>ppt_y</p:attrName>
                                        </p:attrNameLst>
                                      </p:cBhvr>
                                      <p:rCtr x="0" y="1736"/>
                                    </p:animMotion>
                                  </p:childTnLst>
                                </p:cTn>
                              </p:par>
                            </p:childTnLst>
                          </p:cTn>
                        </p:par>
                        <p:par>
                          <p:cTn id="59" fill="hold">
                            <p:stCondLst>
                              <p:cond delay="3500"/>
                            </p:stCondLst>
                            <p:childTnLst>
                              <p:par>
                                <p:cTn id="60" presetID="53" presetClass="entr" presetSubtype="16" fill="hold" grpId="0" nodeType="after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p:cTn id="62" dur="1000" fill="hold"/>
                                        <p:tgtEl>
                                          <p:spTgt spid="7"/>
                                        </p:tgtEl>
                                        <p:attrNameLst>
                                          <p:attrName>ppt_w</p:attrName>
                                        </p:attrNameLst>
                                      </p:cBhvr>
                                      <p:tavLst>
                                        <p:tav tm="0">
                                          <p:val>
                                            <p:fltVal val="0"/>
                                          </p:val>
                                        </p:tav>
                                        <p:tav tm="100000">
                                          <p:val>
                                            <p:strVal val="#ppt_w"/>
                                          </p:val>
                                        </p:tav>
                                      </p:tavLst>
                                    </p:anim>
                                    <p:anim calcmode="lin" valueType="num">
                                      <p:cBhvr>
                                        <p:cTn id="63" dur="1000" fill="hold"/>
                                        <p:tgtEl>
                                          <p:spTgt spid="7"/>
                                        </p:tgtEl>
                                        <p:attrNameLst>
                                          <p:attrName>ppt_h</p:attrName>
                                        </p:attrNameLst>
                                      </p:cBhvr>
                                      <p:tavLst>
                                        <p:tav tm="0">
                                          <p:val>
                                            <p:fltVal val="0"/>
                                          </p:val>
                                        </p:tav>
                                        <p:tav tm="100000">
                                          <p:val>
                                            <p:strVal val="#ppt_h"/>
                                          </p:val>
                                        </p:tav>
                                      </p:tavLst>
                                    </p:anim>
                                    <p:animEffect transition="in" filter="fade">
                                      <p:cBhvr>
                                        <p:cTn id="64" dur="1000"/>
                                        <p:tgtEl>
                                          <p:spTgt spid="7"/>
                                        </p:tgtEl>
                                      </p:cBhvr>
                                    </p:animEffect>
                                  </p:childTnLst>
                                </p:cTn>
                              </p:par>
                            </p:childTnLst>
                          </p:cTn>
                        </p:par>
                        <p:par>
                          <p:cTn id="65" fill="hold">
                            <p:stCondLst>
                              <p:cond delay="4500"/>
                            </p:stCondLst>
                            <p:childTnLst>
                              <p:par>
                                <p:cTn id="66" presetID="22" presetClass="entr" presetSubtype="8"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wipe(left)">
                                      <p:cBhvr>
                                        <p:cTn id="68" dur="500"/>
                                        <p:tgtEl>
                                          <p:spTgt spid="33"/>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left)">
                                      <p:cBhvr>
                                        <p:cTn id="71" dur="500"/>
                                        <p:tgtEl>
                                          <p:spTgt spid="32"/>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wipe(left)">
                                      <p:cBhvr>
                                        <p:cTn id="74" dur="500"/>
                                        <p:tgtEl>
                                          <p:spTgt spid="34"/>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10" presetClass="entr" presetSubtype="0" fill="hold"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fade">
                                      <p:cBhvr>
                                        <p:cTn id="81" dur="500"/>
                                        <p:tgtEl>
                                          <p:spTgt spid="40"/>
                                        </p:tgtEl>
                                      </p:cBhvr>
                                    </p:animEffect>
                                  </p:childTnLst>
                                </p:cTn>
                              </p:par>
                            </p:childTnLst>
                          </p:cTn>
                        </p:par>
                        <p:par>
                          <p:cTn id="82" fill="hold">
                            <p:stCondLst>
                              <p:cond delay="5500"/>
                            </p:stCondLst>
                            <p:childTnLst>
                              <p:par>
                                <p:cTn id="83" presetID="10" presetClass="entr" presetSubtype="0"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39"/>
                                        </p:tgtEl>
                                        <p:attrNameLst>
                                          <p:attrName>style.visibility</p:attrName>
                                        </p:attrNameLst>
                                      </p:cBhvr>
                                      <p:to>
                                        <p:strVal val="visible"/>
                                      </p:to>
                                    </p:set>
                                    <p:animEffect transition="in" filter="fade">
                                      <p:cBhvr>
                                        <p:cTn id="88" dur="500"/>
                                        <p:tgtEl>
                                          <p:spTgt spid="39"/>
                                        </p:tgtEl>
                                      </p:cBhvr>
                                    </p:animEffect>
                                  </p:childTnLst>
                                </p:cTn>
                              </p:par>
                              <p:par>
                                <p:cTn id="89" presetID="10" presetClass="entr" presetSubtype="0" fill="hold" nodeType="withEffect">
                                  <p:stCondLst>
                                    <p:cond delay="400"/>
                                  </p:stCondLst>
                                  <p:childTnLst>
                                    <p:set>
                                      <p:cBhvr>
                                        <p:cTn id="90" dur="1" fill="hold">
                                          <p:stCondLst>
                                            <p:cond delay="0"/>
                                          </p:stCondLst>
                                        </p:cTn>
                                        <p:tgtEl>
                                          <p:spTgt spid="41"/>
                                        </p:tgtEl>
                                        <p:attrNameLst>
                                          <p:attrName>style.visibility</p:attrName>
                                        </p:attrNameLst>
                                      </p:cBhvr>
                                      <p:to>
                                        <p:strVal val="visible"/>
                                      </p:to>
                                    </p:set>
                                    <p:animEffect transition="in" filter="fade">
                                      <p:cBhvr>
                                        <p:cTn id="91" dur="500"/>
                                        <p:tgtEl>
                                          <p:spTgt spid="41"/>
                                        </p:tgtEl>
                                      </p:cBhvr>
                                    </p:animEffect>
                                  </p:childTnLst>
                                </p:cTn>
                              </p:par>
                            </p:childTnLst>
                          </p:cTn>
                        </p:par>
                        <p:par>
                          <p:cTn id="92" fill="hold">
                            <p:stCondLst>
                              <p:cond delay="6400"/>
                            </p:stCondLst>
                            <p:childTnLst>
                              <p:par>
                                <p:cTn id="93" presetID="22" presetClass="entr" presetSubtype="2" fill="hold" nodeType="after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wipe(right)">
                                      <p:cBhvr>
                                        <p:cTn id="95" dur="500"/>
                                        <p:tgtEl>
                                          <p:spTgt spid="35"/>
                                        </p:tgtEl>
                                      </p:cBhvr>
                                    </p:animEffect>
                                  </p:childTnLst>
                                </p:cTn>
                              </p:par>
                              <p:par>
                                <p:cTn id="96" presetID="22" presetClass="entr" presetSubtype="8" fill="hold" nodeType="withEffect">
                                  <p:stCondLst>
                                    <p:cond delay="0"/>
                                  </p:stCondLst>
                                  <p:childTnLst>
                                    <p:set>
                                      <p:cBhvr>
                                        <p:cTn id="97" dur="1" fill="hold">
                                          <p:stCondLst>
                                            <p:cond delay="0"/>
                                          </p:stCondLst>
                                        </p:cTn>
                                        <p:tgtEl>
                                          <p:spTgt spid="36"/>
                                        </p:tgtEl>
                                        <p:attrNameLst>
                                          <p:attrName>style.visibility</p:attrName>
                                        </p:attrNameLst>
                                      </p:cBhvr>
                                      <p:to>
                                        <p:strVal val="visible"/>
                                      </p:to>
                                    </p:set>
                                    <p:animEffect transition="in" filter="wipe(left)">
                                      <p:cBhvr>
                                        <p:cTn id="98" dur="500"/>
                                        <p:tgtEl>
                                          <p:spTgt spid="3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fade">
                                      <p:cBhvr>
                                        <p:cTn id="10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0" grpId="1"/>
      <p:bldP spid="11" grpId="0"/>
      <p:bldP spid="11" grpId="1"/>
      <p:bldP spid="27" grpId="0" animBg="1"/>
      <p:bldP spid="28" grpId="0" animBg="1"/>
      <p:bldP spid="32" grpId="0" animBg="1"/>
      <p:bldP spid="33" grpId="0"/>
      <p:bldP spid="34" grpId="0"/>
      <p:bldP spid="37" grpId="0" animBg="1"/>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Live Demo with</a:t>
            </a:r>
            <a:br>
              <a:rPr lang="en-US"/>
            </a:br>
            <a:r>
              <a:rPr lang="en-US"/>
              <a:t>Team Data Analyst</a:t>
            </a:r>
          </a:p>
        </p:txBody>
      </p:sp>
      <p:sp>
        <p:nvSpPr>
          <p:cNvPr id="4" name="Text Placeholder 3">
            <a:extLst>
              <a:ext uri="{FF2B5EF4-FFF2-40B4-BE49-F238E27FC236}">
                <a16:creationId xmlns:a16="http://schemas.microsoft.com/office/drawing/2014/main" id="{CDF28C4A-30AD-6247-A64C-515504FD4AE7}"/>
              </a:ext>
            </a:extLst>
          </p:cNvPr>
          <p:cNvSpPr>
            <a:spLocks noGrp="1"/>
          </p:cNvSpPr>
          <p:nvPr>
            <p:ph type="body" sz="quarter" idx="12"/>
          </p:nvPr>
        </p:nvSpPr>
        <p:spPr/>
        <p:txBody>
          <a:bodyPr/>
          <a:lstStyle/>
          <a:p>
            <a:endParaRPr lang="en-AE"/>
          </a:p>
        </p:txBody>
      </p:sp>
    </p:spTree>
    <p:extLst>
      <p:ext uri="{BB962C8B-B14F-4D97-AF65-F5344CB8AC3E}">
        <p14:creationId xmlns:p14="http://schemas.microsoft.com/office/powerpoint/2010/main" val="3935445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D1510842-209B-A9A0-18C3-B03AAF029374}"/>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8D8F318D-4C9C-3F78-2198-C5B1D0656A26}"/>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5AD08AAC-F483-ECFA-0BF8-37C7A1761836}"/>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57393538-5995-BD80-5243-83A8DC73937C}"/>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BC83E243-82C6-6067-030E-C744F5BD4359}"/>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82FBF886-DA63-B6CB-F07F-DE48F841F80B}"/>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a:ln>
                  <a:noFill/>
                </a:ln>
                <a:solidFill>
                  <a:schemeClr val="bg1"/>
                </a:solidFill>
                <a:latin typeface="Segoe UI Semibold"/>
              </a:rPr>
              <a:t>Agent architecture</a:t>
            </a:r>
            <a:br>
              <a:rPr lang="en-IN" sz="5400" spc="0">
                <a:ln>
                  <a:noFill/>
                </a:ln>
                <a:solidFill>
                  <a:schemeClr val="bg1"/>
                </a:solidFill>
                <a:latin typeface="Segoe UI Semibold"/>
              </a:rPr>
            </a:br>
            <a:endPar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9F07BF23-18EC-2F9F-7FEB-FB1223387F6D}"/>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A5010490-B33A-3795-B0E4-3D004CCD0E3A}"/>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C8405291-5F6B-B0ED-1CC3-2DC84BD298D6}"/>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127674BF-4D7B-89B9-3CB5-C9EF21BC97F1}"/>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1EA4E5E4-4439-5EFF-2F67-AB730B8AF616}"/>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9C9B5F49-6BB9-AFB3-236D-97F3441B327C}"/>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3DE0537A-7754-6273-0C0C-016596D52B57}"/>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7FBDAD43-96E3-8BED-E978-C79F17266BC4}"/>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6D715BD5-1667-1D1A-A14A-8862C6D1CAD0}"/>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2F42B31C-D75B-01BA-FEAD-B5AEA8403690}"/>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D073E088-FF89-EC82-6627-0FCF7601CE96}"/>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D4A55604-7F89-33B3-8BE4-57B968375DB0}"/>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584760AD-8495-F639-ABF0-77111E3EB173}"/>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38FB5A9B-15E2-14C3-FAB9-510128D53C3A}"/>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CD5D8B60-BDA4-4BFF-CFBA-666B1886F1AE}"/>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CF1D3AAE-F334-7CAC-CA06-F657002C82B6}"/>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CA7EF7BA-45CF-FC6D-BB28-C8F213D4C3FB}"/>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EE61A6C3-7B33-0545-52A6-122453F0C693}"/>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B1FEAF29-DC93-30FC-3CF6-8275CFEEE62D}"/>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14CC2407-E278-1177-90C4-3B17C2C57DB0}"/>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5F00235E-8B60-02E8-8D20-F1ECEE043DCC}"/>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C153E78E-ACDD-4F5E-33EC-3278336EEC91}"/>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BAAD10E4-027B-2BBE-8DAA-47AE26099DFA}"/>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C8293A95-BD89-E29C-DE8D-4C5AEAFDA24F}"/>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4BDA0F46-A5F7-6F9C-A556-31E2359F4C9C}"/>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A823C020-ADA9-0FB4-FA89-FBC98B747EFB}"/>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D93521AB-4CAC-277B-81E3-F6E7EB15A319}"/>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7BEB577F-3238-26FF-2C66-79E0DBB347BB}"/>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A7C92A3F-2667-D87F-BE88-CD061ED5D2CF}"/>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76A2F42B-7830-142A-9BB7-DBD3D5A4B5F3}"/>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A7C66134-205E-D99A-EEB3-8383253C12CE}"/>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C0456E22-D792-68D8-F1D3-6C7EC9595DEA}"/>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87CFCD83-F7F2-E519-578F-E9218E83851C}"/>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19EB5DA5-C2EA-B528-8E0F-8BC94546ADFC}"/>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14AD1EDF-57C9-5B79-A49C-6026573B4A6D}"/>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86CA439-23B7-1A75-A368-B88B9B820D75}"/>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25DD1D4-0172-A9C4-C19C-3225C0CA50C3}"/>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B272522-0B81-0BA9-637F-64B30D31955B}"/>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74AA677-3ECD-47BE-E495-19C4D4F61410}"/>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420A6346-E610-2D4E-084F-92BD98632462}"/>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C9008A3A-ABF6-65BA-1D6E-615CFDD953AB}"/>
                </a:ext>
              </a:extLst>
            </p:cNvPr>
            <p:cNvSpPr>
              <a:spLocks/>
            </p:cNvSpPr>
            <p:nvPr/>
          </p:nvSpPr>
          <p:spPr>
            <a:xfrm>
              <a:off x="6484617" y="1417798"/>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04E9355D-2AFF-5AC7-C748-4C9B068A7817}"/>
                </a:ext>
              </a:extLst>
            </p:cNvPr>
            <p:cNvSpPr>
              <a:spLocks/>
            </p:cNvSpPr>
            <p:nvPr/>
          </p:nvSpPr>
          <p:spPr>
            <a:xfrm>
              <a:off x="6484617" y="2828369"/>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63F8194B-1518-86A0-8B22-38AA19F78A1D}"/>
                </a:ext>
              </a:extLst>
            </p:cNvPr>
            <p:cNvSpPr/>
            <p:nvPr/>
          </p:nvSpPr>
          <p:spPr>
            <a:xfrm>
              <a:off x="3850823" y="1420811"/>
              <a:ext cx="1811456" cy="4011059"/>
            </a:xfrm>
            <a:prstGeom prst="roundRect">
              <a:avLst>
                <a:gd name="adj" fmla="val 832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3B85837C-C8DA-FA94-D705-BDFCD59A3F99}"/>
                </a:ext>
              </a:extLst>
            </p:cNvPr>
            <p:cNvSpPr/>
            <p:nvPr/>
          </p:nvSpPr>
          <p:spPr bwMode="auto">
            <a:xfrm>
              <a:off x="3368847" y="5775960"/>
              <a:ext cx="6050920" cy="494328"/>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05012C8C-EF0C-070D-5922-1BB3AF318F8D}"/>
                </a:ext>
              </a:extLst>
            </p:cNvPr>
            <p:cNvSpPr>
              <a:spLocks/>
            </p:cNvSpPr>
            <p:nvPr/>
          </p:nvSpPr>
          <p:spPr>
            <a:xfrm>
              <a:off x="6516661" y="4240322"/>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091F2C"/>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9E895CE1-DDBF-0286-0DC7-AFCAFE06A3C4}"/>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BFD396D0-CBD3-D68C-A2A7-A9BB621DDF38}"/>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859770F6-6022-4DD0-BC13-29ED503ED57F}"/>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091F2C"/>
                  </a:solidFill>
                  <a:effectLst/>
                  <a:uLnTx/>
                  <a:uFillTx/>
                  <a:latin typeface="Segoe UI"/>
                  <a:ea typeface="+mn-ea"/>
                  <a:cs typeface="+mn-cs"/>
                </a:rPr>
              </a:br>
              <a:r>
                <a:rPr kumimoji="0" lang="en-US" sz="1600" b="0" i="0" u="none" strike="noStrike" kern="1200" cap="none" spc="0" normalizeH="0" baseline="0" noProof="0">
                  <a:ln w="3175">
                    <a:noFill/>
                  </a:ln>
                  <a:solidFill>
                    <a:srgbClr val="091F2C"/>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06D2324F-6AC9-51FB-A39C-71B2EC2D4914}"/>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A012D77F-DF0F-076B-E32C-C5CEB88ADF85}"/>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091F2C"/>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52A998BF-FD0A-51D9-AE04-8517723EE81C}"/>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9A2C226D-BA96-1A93-C8EE-841DA3B9B0E2}"/>
                  </a:ext>
                </a:extLst>
              </p:cNvPr>
              <p:cNvSpPr>
                <a:spLocks/>
              </p:cNvSpPr>
              <p:nvPr/>
            </p:nvSpPr>
            <p:spPr bwMode="auto">
              <a:xfrm>
                <a:off x="8160794" y="619914"/>
                <a:ext cx="606627"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51C31FE9-861D-2702-5725-875E48511241}"/>
                  </a:ext>
                </a:extLst>
              </p:cNvPr>
              <p:cNvSpPr>
                <a:spLocks/>
              </p:cNvSpPr>
              <p:nvPr/>
            </p:nvSpPr>
            <p:spPr bwMode="auto">
              <a:xfrm>
                <a:off x="8808015"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57E73AA8-C22C-3A00-2ACA-9A353C80B145}"/>
                  </a:ext>
                </a:extLst>
              </p:cNvPr>
              <p:cNvSpPr>
                <a:spLocks/>
              </p:cNvSpPr>
              <p:nvPr/>
            </p:nvSpPr>
            <p:spPr bwMode="auto">
              <a:xfrm>
                <a:off x="6910681"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6FC68364-8A40-1C0D-54C4-9FFBAA973B2A}"/>
                  </a:ext>
                </a:extLst>
              </p:cNvPr>
              <p:cNvSpPr>
                <a:spLocks/>
              </p:cNvSpPr>
              <p:nvPr/>
            </p:nvSpPr>
            <p:spPr bwMode="auto">
              <a:xfrm>
                <a:off x="7531239"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597EEB59-5EBB-0960-FCE4-288257525A1D}"/>
                  </a:ext>
                </a:extLst>
              </p:cNvPr>
              <p:cNvSpPr>
                <a:spLocks/>
              </p:cNvSpPr>
              <p:nvPr/>
            </p:nvSpPr>
            <p:spPr bwMode="auto">
              <a:xfrm>
                <a:off x="5628818"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56A81147-D6CB-1ACF-340B-91B19EA3E7FF}"/>
                  </a:ext>
                </a:extLst>
              </p:cNvPr>
              <p:cNvSpPr>
                <a:spLocks/>
              </p:cNvSpPr>
              <p:nvPr/>
            </p:nvSpPr>
            <p:spPr bwMode="auto">
              <a:xfrm>
                <a:off x="6246201" y="619914"/>
                <a:ext cx="621792"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2E0E3B78-B072-9C6B-6B63-FDD072B5E33D}"/>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F528D775-7352-3E1D-0000-5C8B56D91246}"/>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C3750379-A225-A2B6-B48A-0200DD0B6504}"/>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92C15D9B-2D02-160E-B24B-76F713261612}"/>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DA8A2665-0BF5-FC5D-B457-AB83143312B2}"/>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00F51E73-7A90-2047-0877-E764B107B9C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DAB2D3A2-7D1B-C503-B6F3-59D6E7F3B2A6}"/>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03C39D0E-3F55-CD5F-7B93-9CD69157946A}"/>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C95D691B-4505-DC56-9384-DD8FD43D0743}"/>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5D5BF357-7733-CA4D-140B-868C0EB5B773}"/>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0FDFC41B-D48B-0C78-B9B4-47D4DC069731}"/>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DB7672E4-B39E-E70C-9F28-61210AE25DCA}"/>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D44BF11-E46E-43D4-211B-3731F81CF6CC}"/>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5A2D009-0300-30B9-10C8-8866C9C7A118}"/>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31B2DAF-2733-7442-7577-0FEB439835EF}"/>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E94923F-45DE-3892-2AC5-0163DF4BDB30}"/>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549CFEB-4DD5-1E8A-8E47-DFE844FB8FCF}"/>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0B82A57-D03F-AB25-29A2-DE988FDE3017}"/>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10652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03DB8A76-6EBC-2306-97BC-238FB6148E64}"/>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03334F20-EF93-AB7C-027B-D68932519165}"/>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4AF9017A-29C3-52C9-9AA3-BB07C4E80B6F}"/>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CB46A099-8248-78D6-3631-CC55139ADC53}"/>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9C43590B-788F-E1CC-0C09-3593096F898B}"/>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5906BE82-BE13-248C-4467-C0D3A7BDD019}"/>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a:ln>
                  <a:noFill/>
                </a:ln>
                <a:solidFill>
                  <a:schemeClr val="bg1"/>
                </a:solidFill>
                <a:latin typeface="Segoe UI Semibold"/>
              </a:rPr>
              <a:t>Agent architecture</a:t>
            </a:r>
            <a:br>
              <a:rPr lang="en-IN" sz="5400" spc="0">
                <a:ln>
                  <a:noFill/>
                </a:ln>
                <a:solidFill>
                  <a:schemeClr val="bg1"/>
                </a:solidFill>
                <a:latin typeface="Segoe UI Semibold"/>
              </a:rPr>
            </a:br>
            <a:endPar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D490B600-B423-565A-8EB9-68CAC74B0AB8}"/>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9DCF7085-A740-47CD-037E-B789AD3D4A73}"/>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B1B56C7B-22DC-B73C-6431-C57AB57087AE}"/>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17FCE77B-BF39-96F0-8752-6F51C5F9B4C9}"/>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0E27BE32-6692-F35B-95A7-B75BEF6A90FF}"/>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8FE24D8B-4465-D91C-CA70-952BC270A730}"/>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21F29875-09B4-2E5A-13B3-E39E2D47EF9B}"/>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84DF6C10-F8C7-F191-D414-41D4A1230D74}"/>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02D5C0E4-55E6-F5F4-C434-46CB40BC69D3}"/>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7D3587CA-9CE7-4FE0-F4F6-5DDC40E38D86}"/>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313FD7C5-0F38-7CDD-6033-E8DAF82F01EB}"/>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1546C1B8-941C-FD0E-E849-4FE0EE02CFA7}"/>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21A7340B-BE9D-F597-C463-92DA3850C167}"/>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6EF28AA5-5D26-C353-5403-61C20B245107}"/>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5816423A-8612-638A-64BF-BAD5BB983FD8}"/>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74A9FD46-BF64-9CD7-C304-4A444BFABE31}"/>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12E35F34-C775-3C17-17C9-AAEE31775ED3}"/>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DD88F069-344E-B9D2-4D74-AD7D4E9ADE07}"/>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830470E1-D5EC-E9DF-D6FF-ED78EC75EAF7}"/>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B77C4396-2E31-4248-0585-F1F506C63A2E}"/>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55B20B71-2FCB-6386-B60B-F86A60D37EB5}"/>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47F528F0-DF80-6BEB-253D-A2857FCF066C}"/>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070E46D1-6432-2AF0-C995-5ED2F37835E6}"/>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FBA1D747-740B-95AD-FC99-B9BD32CDDAED}"/>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E43519A3-04A1-DFB5-638F-9074E60D5349}"/>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D28D3D56-5C5D-A682-097B-237B07A93FC1}"/>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0B313E62-4F24-9E42-17E8-159AB7926D54}"/>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DBBD654E-3398-D0A2-1A7F-CFB78693B815}"/>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E7A80FAC-B2E2-2C43-FEA3-A53AE05D6BE8}"/>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F785A505-B4B8-39ED-20F4-A2758970E561}"/>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A554B04E-83DC-A685-9851-1C9888DDF654}"/>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DC38EFEF-ACB8-572B-CB31-8051535FDD31}"/>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8B21F092-2A6A-F859-F16D-48E692EF4F1B}"/>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2B62F89A-40CC-35EE-1FE3-4DF0BBA11B08}"/>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0461EBE8-5537-719B-022C-5BA7A0099BA3}"/>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786D45F-6749-53AE-FEE3-005885B874A8}"/>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E6FE840-FAEE-A81A-E446-BC58C4119E82}"/>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BF1F41-A8CB-75E3-0815-9D3D7ADE1817}"/>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F40649E-43EC-037A-F007-17E9585786B6}"/>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3355DFD1-17B3-3AD9-FE4E-537C0258B5A8}"/>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6C0D72CE-0253-F839-FAB3-69560EE0CE60}"/>
                </a:ext>
              </a:extLst>
            </p:cNvPr>
            <p:cNvSpPr>
              <a:spLocks/>
            </p:cNvSpPr>
            <p:nvPr/>
          </p:nvSpPr>
          <p:spPr>
            <a:xfrm>
              <a:off x="6484617" y="1417798"/>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B85C3626-4162-6F7D-0A04-36AE13DB1AF7}"/>
                </a:ext>
              </a:extLst>
            </p:cNvPr>
            <p:cNvSpPr>
              <a:spLocks/>
            </p:cNvSpPr>
            <p:nvPr/>
          </p:nvSpPr>
          <p:spPr>
            <a:xfrm>
              <a:off x="6484617" y="2828369"/>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80A4D2C0-37C0-7DCA-872E-6CDE4A8EAAAA}"/>
                </a:ext>
              </a:extLst>
            </p:cNvPr>
            <p:cNvSpPr/>
            <p:nvPr/>
          </p:nvSpPr>
          <p:spPr>
            <a:xfrm>
              <a:off x="3850823" y="1420811"/>
              <a:ext cx="1811456" cy="4011059"/>
            </a:xfrm>
            <a:prstGeom prst="roundRect">
              <a:avLst>
                <a:gd name="adj" fmla="val 832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FBF10551-3DD3-D2AE-BEC9-B93B9B44BC11}"/>
                </a:ext>
              </a:extLst>
            </p:cNvPr>
            <p:cNvSpPr/>
            <p:nvPr/>
          </p:nvSpPr>
          <p:spPr bwMode="auto">
            <a:xfrm>
              <a:off x="3368847" y="5775960"/>
              <a:ext cx="6050920" cy="494328"/>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91" name="Rectangle 90">
              <a:extLst>
                <a:ext uri="{FF2B5EF4-FFF2-40B4-BE49-F238E27FC236}">
                  <a16:creationId xmlns:a16="http://schemas.microsoft.com/office/drawing/2014/main" id="{463EC5A1-11AF-02C7-71DB-019DC4C973E5}"/>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548DFC53-500F-38AA-CBFB-2A1F2388CB64}"/>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Instructions and Grounding</a:t>
              </a:r>
            </a:p>
          </p:txBody>
        </p:sp>
        <p:sp>
          <p:nvSpPr>
            <p:cNvPr id="94" name="Rectangle 93">
              <a:extLst>
                <a:ext uri="{FF2B5EF4-FFF2-40B4-BE49-F238E27FC236}">
                  <a16:creationId xmlns:a16="http://schemas.microsoft.com/office/drawing/2014/main" id="{BC0ADEC7-C3D6-ECF6-41D7-6635D298D43F}"/>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7DB0985F-1849-001A-F1E0-87C5DD8D54BD}"/>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091F2C"/>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164E0857-70A5-6120-4FA3-D6468FEFC8AB}"/>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799EF5DF-C761-C807-8414-EEBD39A483D3}"/>
                  </a:ext>
                </a:extLst>
              </p:cNvPr>
              <p:cNvSpPr>
                <a:spLocks/>
              </p:cNvSpPr>
              <p:nvPr/>
            </p:nvSpPr>
            <p:spPr bwMode="auto">
              <a:xfrm>
                <a:off x="8160794" y="619914"/>
                <a:ext cx="606627"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8F0BF99B-4242-36B1-32EC-51A60FE358E8}"/>
                  </a:ext>
                </a:extLst>
              </p:cNvPr>
              <p:cNvSpPr>
                <a:spLocks/>
              </p:cNvSpPr>
              <p:nvPr/>
            </p:nvSpPr>
            <p:spPr bwMode="auto">
              <a:xfrm>
                <a:off x="8808015"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81555292-30D0-4C51-27BC-A17EB944C0BD}"/>
                  </a:ext>
                </a:extLst>
              </p:cNvPr>
              <p:cNvSpPr>
                <a:spLocks/>
              </p:cNvSpPr>
              <p:nvPr/>
            </p:nvSpPr>
            <p:spPr bwMode="auto">
              <a:xfrm>
                <a:off x="6910681"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74E1F259-F55E-F496-2583-C36833EA95BB}"/>
                  </a:ext>
                </a:extLst>
              </p:cNvPr>
              <p:cNvSpPr>
                <a:spLocks/>
              </p:cNvSpPr>
              <p:nvPr/>
            </p:nvSpPr>
            <p:spPr bwMode="auto">
              <a:xfrm>
                <a:off x="7531239"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697D4B9A-FAB2-8ED5-38E7-75CA122BFF18}"/>
                  </a:ext>
                </a:extLst>
              </p:cNvPr>
              <p:cNvSpPr>
                <a:spLocks/>
              </p:cNvSpPr>
              <p:nvPr/>
            </p:nvSpPr>
            <p:spPr bwMode="auto">
              <a:xfrm>
                <a:off x="5628818"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2C2F745E-2090-135B-817F-F5EE5D6DE0DB}"/>
                  </a:ext>
                </a:extLst>
              </p:cNvPr>
              <p:cNvSpPr>
                <a:spLocks/>
              </p:cNvSpPr>
              <p:nvPr/>
            </p:nvSpPr>
            <p:spPr bwMode="auto">
              <a:xfrm>
                <a:off x="6246201" y="619914"/>
                <a:ext cx="621792"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22C6E764-42A8-F185-5636-9DA232C1DD04}"/>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7AED6751-7429-90CD-B19C-3070422F4F95}"/>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EF3B2313-3365-DA5E-0789-D9F391876BE7}"/>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B828DAD4-F42E-3C20-17B7-4D793993AC3B}"/>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EA349556-3394-A01C-C7D6-7234E29211E7}"/>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6C2A77DC-214C-5203-7F7E-AC49DBAB87E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4EC3DB7E-AD35-A744-2F0F-531D57A36E52}"/>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6A301A53-5057-E666-8E4F-25B289A8FAAF}"/>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FDB8FF73-7410-0DF8-CB26-226246332618}"/>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828C5194-BDF6-1720-1337-69C70133D958}"/>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291B8A34-35A7-3486-F59A-5AC0A06FFFEC}"/>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686BE130-744E-9A9E-F2F2-45048D9EBBEA}"/>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AB6AA1F-F8A9-BA0D-7462-696F3E912A4A}"/>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3DA5DB6-3005-B719-9046-F22173D551DE}"/>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08752340-6108-7138-4274-36D7FEBE4729}"/>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5834ED7-902D-A372-0335-55BD404BCC48}"/>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8DAD430-484A-AF8F-BFEE-64F22C2471D0}"/>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D2D8A221-9F71-6FEF-459E-E927F420E248}"/>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3" name="Rounded Rectangle 20">
            <a:extLst>
              <a:ext uri="{FF2B5EF4-FFF2-40B4-BE49-F238E27FC236}">
                <a16:creationId xmlns:a16="http://schemas.microsoft.com/office/drawing/2014/main" id="{72D3DECA-FD24-4BC9-6D73-16DE1D12B78F}"/>
              </a:ext>
            </a:extLst>
          </p:cNvPr>
          <p:cNvSpPr/>
          <p:nvPr/>
        </p:nvSpPr>
        <p:spPr>
          <a:xfrm>
            <a:off x="3087512" y="296996"/>
            <a:ext cx="6619173" cy="6241147"/>
          </a:xfrm>
          <a:prstGeom prst="roundRect">
            <a:avLst>
              <a:gd name="adj" fmla="val 4005"/>
            </a:avLst>
          </a:prstGeom>
          <a:solidFill>
            <a:schemeClr val="bg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EBC66854-E7FB-7FCD-E164-945283BE1086}"/>
              </a:ext>
            </a:extLst>
          </p:cNvPr>
          <p:cNvSpPr>
            <a:spLocks/>
          </p:cNvSpPr>
          <p:nvPr/>
        </p:nvSpPr>
        <p:spPr>
          <a:xfrm>
            <a:off x="6516661" y="4240322"/>
            <a:ext cx="3051390" cy="1169790"/>
          </a:xfrm>
          <a:prstGeom prst="roundRect">
            <a:avLst>
              <a:gd name="adj" fmla="val 8300"/>
            </a:avLst>
          </a:prstGeom>
          <a:solidFill>
            <a:srgbClr val="D5D1C5"/>
          </a:solidFill>
          <a:ln w="19050" cap="rnd">
            <a:solidFill>
              <a:schemeClr val="accent1">
                <a:lumMod val="40000"/>
                <a:lumOff val="6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dirty="0">
              <a:ln w="3175">
                <a:noFill/>
              </a:ln>
              <a:solidFill>
                <a:srgbClr val="FFFFFF"/>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BF8D41CE-8EDA-5C55-A08C-63D79D25E7AB}"/>
              </a:ext>
            </a:extLst>
          </p:cNvPr>
          <p:cNvSpPr/>
          <p:nvPr/>
        </p:nvSpPr>
        <p:spPr>
          <a:xfrm>
            <a:off x="6448807" y="4500525"/>
            <a:ext cx="3152085" cy="553998"/>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lang="en-US" sz="3600" kern="0" spc="-25" dirty="0">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rPr>
              <a:t>Autonomy</a:t>
            </a:r>
          </a:p>
        </p:txBody>
      </p:sp>
    </p:spTree>
    <p:extLst>
      <p:ext uri="{BB962C8B-B14F-4D97-AF65-F5344CB8AC3E}">
        <p14:creationId xmlns:p14="http://schemas.microsoft.com/office/powerpoint/2010/main" val="303722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4D4525-B005-96CA-7FA3-002D4B18179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4E42EE0B-4DC3-B2D4-A94B-BD139CC6928E}"/>
              </a:ext>
            </a:extLst>
          </p:cNvPr>
          <p:cNvSpPr>
            <a:spLocks noGrp="1"/>
          </p:cNvSpPr>
          <p:nvPr>
            <p:ph type="title"/>
          </p:nvPr>
        </p:nvSpPr>
        <p:spPr/>
        <p:txBody>
          <a:bodyPr/>
          <a:lstStyle/>
          <a:p>
            <a:r>
              <a:rPr lang="en-US" b="1"/>
              <a:t>Autonomy Based on Trust</a:t>
            </a:r>
          </a:p>
        </p:txBody>
      </p:sp>
      <p:sp>
        <p:nvSpPr>
          <p:cNvPr id="2" name="Text Placeholder 7">
            <a:extLst>
              <a:ext uri="{FF2B5EF4-FFF2-40B4-BE49-F238E27FC236}">
                <a16:creationId xmlns:a16="http://schemas.microsoft.com/office/drawing/2014/main" id="{B23BEE15-EFC0-E142-DB8B-66BBE4B838D9}"/>
              </a:ext>
            </a:extLst>
          </p:cNvPr>
          <p:cNvSpPr txBox="1">
            <a:spLocks/>
          </p:cNvSpPr>
          <p:nvPr/>
        </p:nvSpPr>
        <p:spPr>
          <a:xfrm>
            <a:off x="702557" y="1938586"/>
            <a:ext cx="6189921" cy="33732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2400"/>
              </a:spcAft>
            </a:pPr>
            <a:r>
              <a:rPr lang="en-US" b="1" dirty="0"/>
              <a:t>Transparency</a:t>
            </a:r>
            <a:r>
              <a:rPr lang="en-US" dirty="0"/>
              <a:t>: Regular updates to understand the status of a task</a:t>
            </a:r>
          </a:p>
          <a:p>
            <a:pPr>
              <a:spcAft>
                <a:spcPts val="2400"/>
              </a:spcAft>
            </a:pPr>
            <a:r>
              <a:rPr lang="en-US" b="1" dirty="0"/>
              <a:t>Human in-the-loop: </a:t>
            </a:r>
            <a:r>
              <a:rPr lang="en-US" dirty="0"/>
              <a:t>Users can adjust, approve, and extend tasks</a:t>
            </a:r>
          </a:p>
          <a:p>
            <a:pPr>
              <a:spcAft>
                <a:spcPts val="2400"/>
              </a:spcAft>
            </a:pPr>
            <a:r>
              <a:rPr lang="en-US" b="1" dirty="0"/>
              <a:t>Coordination: </a:t>
            </a:r>
            <a:r>
              <a:rPr lang="en-US" dirty="0"/>
              <a:t>Business critical tasks rely on groups instead of individuals</a:t>
            </a:r>
          </a:p>
        </p:txBody>
      </p:sp>
      <p:grpSp>
        <p:nvGrpSpPr>
          <p:cNvPr id="6" name="Group 5">
            <a:extLst>
              <a:ext uri="{FF2B5EF4-FFF2-40B4-BE49-F238E27FC236}">
                <a16:creationId xmlns:a16="http://schemas.microsoft.com/office/drawing/2014/main" id="{25C3A59F-2FD2-7C02-6606-E05148255B2E}"/>
              </a:ext>
            </a:extLst>
          </p:cNvPr>
          <p:cNvGrpSpPr/>
          <p:nvPr/>
        </p:nvGrpSpPr>
        <p:grpSpPr>
          <a:xfrm>
            <a:off x="7726922" y="1433032"/>
            <a:ext cx="3382915" cy="4436488"/>
            <a:chOff x="7726922" y="1433032"/>
            <a:chExt cx="3382915" cy="4436488"/>
          </a:xfrm>
        </p:grpSpPr>
        <p:pic>
          <p:nvPicPr>
            <p:cNvPr id="11" name="Picture 10">
              <a:extLst>
                <a:ext uri="{FF2B5EF4-FFF2-40B4-BE49-F238E27FC236}">
                  <a16:creationId xmlns:a16="http://schemas.microsoft.com/office/drawing/2014/main" id="{1C6B1EC1-CE0A-1075-2C46-4A20335F45EF}"/>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726922" y="1433032"/>
              <a:ext cx="3382915" cy="4436488"/>
            </a:xfrm>
            <a:prstGeom prst="rect">
              <a:avLst/>
            </a:prstGeom>
          </p:spPr>
        </p:pic>
        <p:pic>
          <p:nvPicPr>
            <p:cNvPr id="5" name="Picture 4">
              <a:extLst>
                <a:ext uri="{FF2B5EF4-FFF2-40B4-BE49-F238E27FC236}">
                  <a16:creationId xmlns:a16="http://schemas.microsoft.com/office/drawing/2014/main" id="{A5BE5FAC-A9AE-7650-D54F-9FAF66B750C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217848" y="1980920"/>
              <a:ext cx="930386" cy="228632"/>
            </a:xfrm>
            <a:prstGeom prst="rect">
              <a:avLst/>
            </a:prstGeom>
          </p:spPr>
        </p:pic>
      </p:grpSp>
    </p:spTree>
    <p:extLst>
      <p:ext uri="{BB962C8B-B14F-4D97-AF65-F5344CB8AC3E}">
        <p14:creationId xmlns:p14="http://schemas.microsoft.com/office/powerpoint/2010/main" val="3120337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D9203188-3500-4DF9-3772-D7958A932397}"/>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0FCD66C8-1D56-85ED-D214-7764C4F9F3F9}"/>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71CEBC5-DAD2-FDB0-0796-A180CFB73C1F}"/>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99558CBD-EE24-57EC-F3E2-FC71E6AF9DBC}"/>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48556C3B-1278-8C66-18BA-FDDEF35E71AE}"/>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15E47104-8316-B08C-1551-C13D650F4921}"/>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a:ln>
                  <a:noFill/>
                </a:ln>
                <a:solidFill>
                  <a:schemeClr val="bg1"/>
                </a:solidFill>
                <a:latin typeface="Segoe UI Semibold"/>
              </a:rPr>
              <a:t>Agent architecture</a:t>
            </a:r>
            <a:br>
              <a:rPr lang="en-IN" sz="5400" spc="0">
                <a:ln>
                  <a:noFill/>
                </a:ln>
                <a:solidFill>
                  <a:schemeClr val="bg1"/>
                </a:solidFill>
                <a:latin typeface="Segoe UI Semibold"/>
              </a:rPr>
            </a:br>
            <a:endPar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5D520453-87DF-0A80-7F68-1FE841AE3525}"/>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DA3218A2-89E8-071E-2B17-73CF8BBA6035}"/>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D03C05D4-FB13-14D3-CD7E-B1756B8BD304}"/>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BD283950-DDB2-4464-14FC-1BBA9450536F}"/>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0C4C49B6-185A-482E-755F-10E6445F2A69}"/>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36E8EB0B-1E28-EAE5-5854-908643EA1B65}"/>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12F707BE-4656-7F06-3615-A1C798CA889F}"/>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CF663084-BB7E-593A-80B8-68181352ACD6}"/>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C867937F-FE1E-FF40-18B2-7D1ED666C5A6}"/>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334BDD42-C094-3B3A-F3FA-DB03A1505FD9}"/>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2C6DA0D1-7FEF-94F8-9539-ED8686F31C49}"/>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04C30893-46F2-243B-3FA6-2059CE621CBC}"/>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B4D4D3ED-52BD-96A8-B203-24C48EA47FCD}"/>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07EBAA1F-1B1E-CEE8-A5A3-1BDCE0CB4A1E}"/>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A0FE7B6F-2632-A6A7-F0FA-F7B942C7FDAB}"/>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E256C70D-2A92-FDC3-5163-6C55C651F23D}"/>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59BFBDB6-250F-88C7-780C-1CC51998E83B}"/>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2C66EE86-C337-4B66-4351-0AD5B9795BAA}"/>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D305D74D-FA54-FE9D-251B-1E89B7629A97}"/>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4C9B7F58-435C-F6D2-C969-15C806B10FCB}"/>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00BE4B5A-DCC9-DDDC-14B1-CC92DBCAD441}"/>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58F0E8DB-61CF-BB82-5B34-0A739691625C}"/>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E001EC57-9F5B-47A1-E922-685AB98DABF9}"/>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AAC3180F-AF4B-9083-CEE0-E53A1071FC9E}"/>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C2443990-2EAF-3409-1194-B58E8DA7B93D}"/>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CE4EB569-E29B-5A8A-A220-FC9EADE1AB06}"/>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B38E7822-FCD8-D639-0A7A-3DEB7BB54539}"/>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C3F18DF6-344D-6F71-968C-955A04BF31FD}"/>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5D59387C-8276-9CF1-885F-513EB60A704D}"/>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EC829882-4CAA-8429-6660-96094BE28778}"/>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A7C2E240-C363-71FD-608D-B5FD70E7C669}"/>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0BC27262-2BEC-D66C-D005-2A444301021A}"/>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0BB70771-4AE9-D866-AD44-96DB66B0AF43}"/>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2AC27899-C9F4-5C88-2F69-3BB0ADA55DA9}"/>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57E16EE4-0B14-CEA3-EDB7-AE38302D3135}"/>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0F99A6B-D98B-5EEA-C7CA-5BCD91B9A006}"/>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CDFFA06-3402-B310-1C75-764E89C9567D}"/>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A11515F-EC6E-3E49-F9A5-3E538E7CF337}"/>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C7BEBF8-2359-307A-0178-98EECD160E73}"/>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4216108-2E5B-9584-868C-F1D38A7ECD9E}"/>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F23125F5-633A-D17D-11DE-17AB3494C2F1}"/>
                </a:ext>
              </a:extLst>
            </p:cNvPr>
            <p:cNvSpPr>
              <a:spLocks/>
            </p:cNvSpPr>
            <p:nvPr/>
          </p:nvSpPr>
          <p:spPr>
            <a:xfrm>
              <a:off x="6484617" y="1417798"/>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34A26D10-97A9-5A22-47CF-90C61E2AB7C2}"/>
                </a:ext>
              </a:extLst>
            </p:cNvPr>
            <p:cNvSpPr>
              <a:spLocks/>
            </p:cNvSpPr>
            <p:nvPr/>
          </p:nvSpPr>
          <p:spPr>
            <a:xfrm>
              <a:off x="6484617" y="2828369"/>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1DD7AC63-E151-E2B4-DE1D-05D19A37A3C1}"/>
                </a:ext>
              </a:extLst>
            </p:cNvPr>
            <p:cNvSpPr/>
            <p:nvPr/>
          </p:nvSpPr>
          <p:spPr>
            <a:xfrm>
              <a:off x="3850823" y="1420811"/>
              <a:ext cx="1811456" cy="4011059"/>
            </a:xfrm>
            <a:prstGeom prst="roundRect">
              <a:avLst>
                <a:gd name="adj" fmla="val 832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3B6866D1-1072-EE8F-69FF-9DA500F613B4}"/>
                </a:ext>
              </a:extLst>
            </p:cNvPr>
            <p:cNvSpPr/>
            <p:nvPr/>
          </p:nvSpPr>
          <p:spPr bwMode="auto">
            <a:xfrm>
              <a:off x="3368847" y="5775960"/>
              <a:ext cx="6050920" cy="494328"/>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203DCEE3-77E1-D146-099D-36EA6F6A46FB}"/>
                </a:ext>
              </a:extLst>
            </p:cNvPr>
            <p:cNvSpPr>
              <a:spLocks/>
            </p:cNvSpPr>
            <p:nvPr/>
          </p:nvSpPr>
          <p:spPr>
            <a:xfrm>
              <a:off x="6516661" y="4240322"/>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091F2C"/>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D93E1144-86C2-0E1C-E671-68681DD4E7EE}"/>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D1E2C429-0E77-FA93-A61B-697A46383966}"/>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7BA2E597-512F-BA25-4CB0-E45C465ED09A}"/>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091F2C"/>
                  </a:solidFill>
                  <a:effectLst/>
                  <a:uLnTx/>
                  <a:uFillTx/>
                  <a:latin typeface="Segoe UI"/>
                  <a:ea typeface="+mn-ea"/>
                  <a:cs typeface="+mn-cs"/>
                </a:rPr>
              </a:br>
              <a:r>
                <a:rPr kumimoji="0" lang="en-US" sz="1600" b="0" i="0" u="none" strike="noStrike" kern="1200" cap="none" spc="0" normalizeH="0" baseline="0" noProof="0">
                  <a:ln w="3175">
                    <a:noFill/>
                  </a:ln>
                  <a:solidFill>
                    <a:srgbClr val="091F2C"/>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985DF313-0D0D-BB06-C5E5-7C059891035E}"/>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A528650E-E7A5-CD4B-27A1-9271C99F98FD}"/>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091F2C"/>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423FAE2A-B57C-03F2-C446-239A52F944AD}"/>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6E708C18-F120-FB58-E2E2-13EB89E08B66}"/>
                  </a:ext>
                </a:extLst>
              </p:cNvPr>
              <p:cNvSpPr>
                <a:spLocks/>
              </p:cNvSpPr>
              <p:nvPr/>
            </p:nvSpPr>
            <p:spPr bwMode="auto">
              <a:xfrm>
                <a:off x="8160794" y="619914"/>
                <a:ext cx="606627"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F5777D12-0182-92A1-8410-3C752F0A8D73}"/>
                  </a:ext>
                </a:extLst>
              </p:cNvPr>
              <p:cNvSpPr>
                <a:spLocks/>
              </p:cNvSpPr>
              <p:nvPr/>
            </p:nvSpPr>
            <p:spPr bwMode="auto">
              <a:xfrm>
                <a:off x="8808015"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C6CEC886-CD71-6575-A599-D552BC6924DB}"/>
                  </a:ext>
                </a:extLst>
              </p:cNvPr>
              <p:cNvSpPr>
                <a:spLocks/>
              </p:cNvSpPr>
              <p:nvPr/>
            </p:nvSpPr>
            <p:spPr bwMode="auto">
              <a:xfrm>
                <a:off x="6910681"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5C19E41D-3530-7417-ACC3-1E3DEFDD1DC7}"/>
                  </a:ext>
                </a:extLst>
              </p:cNvPr>
              <p:cNvSpPr>
                <a:spLocks/>
              </p:cNvSpPr>
              <p:nvPr/>
            </p:nvSpPr>
            <p:spPr bwMode="auto">
              <a:xfrm>
                <a:off x="7531239"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8B91A9C7-25DC-E651-5B64-DFBE6B07C623}"/>
                  </a:ext>
                </a:extLst>
              </p:cNvPr>
              <p:cNvSpPr>
                <a:spLocks/>
              </p:cNvSpPr>
              <p:nvPr/>
            </p:nvSpPr>
            <p:spPr bwMode="auto">
              <a:xfrm>
                <a:off x="5628818"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81EA597C-9E63-AB19-863D-844CCB720F60}"/>
                  </a:ext>
                </a:extLst>
              </p:cNvPr>
              <p:cNvSpPr>
                <a:spLocks/>
              </p:cNvSpPr>
              <p:nvPr/>
            </p:nvSpPr>
            <p:spPr bwMode="auto">
              <a:xfrm>
                <a:off x="6246201" y="619914"/>
                <a:ext cx="621792"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91BD5F5A-BA6C-567F-8621-59508F73D78A}"/>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63C5A8C7-AE11-20EB-B13C-077CC29FC77E}"/>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0875FD4C-0A0D-D92C-0F64-7472C19935E2}"/>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56B77379-AE45-0530-5F80-91BBDC56D6E8}"/>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823DAF15-F228-C006-2215-9806F4F3BD2F}"/>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A86E42BC-AEE3-FE81-80C5-F4802D5A86C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4B23459E-9EF1-5E05-F37F-C600EC6CA2FC}"/>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F6659086-CBDC-9D93-51B5-80D053923E53}"/>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FF327BD7-709F-3B41-D5E4-CBD20D950D0B}"/>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2AD0C5A9-1493-BB14-0FB7-27382CDAAB9E}"/>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9C80544D-7A6B-D18A-BAF7-CC7081A6C684}"/>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10D5608E-292D-FD17-6DEF-5B93152F1CB1}"/>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F6DCA6F-09A4-729E-679A-B1F71AE68EC5}"/>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10A1A3D1-1FF9-9DB7-6867-AD84FC6A094B}"/>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AD75E7B-EDBF-B00C-DB05-E8D981E6FA81}"/>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14F6487C-845C-561E-0E38-FCE4F4819BB9}"/>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386E7DAD-96AA-66D8-6B11-AC2D7333FF0B}"/>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306625C-C658-1929-551C-91FB3CD930E5}"/>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09913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FF7F9E47-2967-5DD5-44D5-D463280CBBF4}"/>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1F9025C6-136D-2693-EDD9-9F7B0CF4D402}"/>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BA107A32-6F10-0E64-02D7-A065CF998CF3}"/>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F4161CC0-4E65-59EF-3333-B79500A3B14E}"/>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91F2C"/>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17650EF1-FEAE-701F-787C-E6A021D5BC1C}"/>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09CCEA50-B65F-6C45-6B6A-863D8F7C594C}"/>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a:ln>
                  <a:noFill/>
                </a:ln>
                <a:solidFill>
                  <a:schemeClr val="bg1"/>
                </a:solidFill>
                <a:latin typeface="Segoe UI Semibold"/>
              </a:rPr>
              <a:t>Agent architecture</a:t>
            </a:r>
            <a:br>
              <a:rPr lang="en-IN" sz="5400" spc="0">
                <a:ln>
                  <a:noFill/>
                </a:ln>
                <a:solidFill>
                  <a:schemeClr val="bg1"/>
                </a:solidFill>
                <a:latin typeface="Segoe UI Semibold"/>
              </a:rPr>
            </a:br>
            <a:endPar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926EF2EB-FAEC-2BCE-2A9D-D3238B36B2A4}"/>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91F2C"/>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60636964-BDB7-3848-430C-7B82346A429F}"/>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137CEAB6-D3C1-36C4-08C0-09AC4D646635}"/>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EB473911-258C-4383-3803-704AB0F4B381}"/>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559CAD53-5F38-AC92-34EB-5ED6041DD5BD}"/>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09583EFD-5054-9E98-08D6-0290FA2B8605}"/>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6843477D-2F99-C8FC-F976-7CF80DC726C7}"/>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4F93E2E7-48EF-BBE9-401C-EC1FB6E8B8FF}"/>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6F9D99C2-F478-D365-6A06-2114116B30A9}"/>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295F1331-DC3B-31F9-7A9A-6CCA05842FC4}"/>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F4BA8750-A0FE-45E1-841D-E6E135FD24BF}"/>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48A80F64-5158-F940-FFE6-3B4011E6CE8B}"/>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670EE147-0767-01DA-CB1D-7CA40339C582}"/>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2D784416-195D-B54A-7BB1-F7E7A69E323D}"/>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4D1CA021-9D63-75EE-7C39-3800498E1140}"/>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6A829D21-D08C-09BC-61FA-E53A95881F2E}"/>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65F905B5-A809-F6DC-BA93-65CE1643F7C2}"/>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F57D3085-0636-D73B-908E-81AD5C6C39A8}"/>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C68C241E-28A5-15EC-3E2D-CC2A49AC1C49}"/>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0BD3F147-99F2-ECBC-C7B2-79F79F8448B9}"/>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F13D581A-64C6-9953-5608-0A7A976423E9}"/>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3E046E7C-78CF-81C9-F696-AFA1981213C5}"/>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rgbClr val="091F2C"/>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46B27015-D8D7-3E2A-F1A6-268949B91466}"/>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0F3A3DBC-BC06-D20E-490B-B6FE127A38F2}"/>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188ADCA3-1EC9-CE27-D9AC-BDDB3143F666}"/>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CB82A059-B497-40B4-ACC0-E7B61253B678}"/>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D3393097-A4DF-02E7-D37D-718D86A16940}"/>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5FBBFFF8-DEEF-B7AB-B98D-9FDF4FB184D2}"/>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15438F52-8546-9A38-4AFF-4AAFB4607784}"/>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CA5C89AC-4ADD-BD8F-C3DF-6E4405220517}"/>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646EEB3B-AA98-9B38-C749-B7704C0799CE}"/>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6E8B2768-3524-43FF-C00D-578EC401ADCE}"/>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D33AEDB1-8489-F632-BFF1-36E321C97AC3}"/>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46" name="Straight Connector 45">
              <a:extLst>
                <a:ext uri="{FF2B5EF4-FFF2-40B4-BE49-F238E27FC236}">
                  <a16:creationId xmlns:a16="http://schemas.microsoft.com/office/drawing/2014/main" id="{766A3CAE-FC5E-1448-F4B7-03251A4411FF}"/>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2B1932F-59DE-C7F3-C848-EFB628FE2C91}"/>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8578E79-68F7-AF2A-FF21-BB0299C74764}"/>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9ADE6AF-F835-3F2C-52E0-01C5929EDCEE}"/>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217D79D-B150-25B5-C0DA-BFB871B023A8}"/>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102CF7C-394E-A5FC-C8CF-A9B9CCE7CDA7}"/>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91F2C"/>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F06F3CB5-CE32-2CA0-825C-B349F072B5C9}"/>
                </a:ext>
              </a:extLst>
            </p:cNvPr>
            <p:cNvSpPr>
              <a:spLocks/>
            </p:cNvSpPr>
            <p:nvPr/>
          </p:nvSpPr>
          <p:spPr>
            <a:xfrm>
              <a:off x="6484617" y="1417798"/>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6CF0EB73-5130-D658-569F-2D1AF26659F8}"/>
                </a:ext>
              </a:extLst>
            </p:cNvPr>
            <p:cNvSpPr>
              <a:spLocks/>
            </p:cNvSpPr>
            <p:nvPr/>
          </p:nvSpPr>
          <p:spPr>
            <a:xfrm>
              <a:off x="6484617" y="2828369"/>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4AE10418-D98C-7162-ABEF-65A224F3B370}"/>
                </a:ext>
              </a:extLst>
            </p:cNvPr>
            <p:cNvSpPr/>
            <p:nvPr/>
          </p:nvSpPr>
          <p:spPr>
            <a:xfrm>
              <a:off x="3850823" y="1420811"/>
              <a:ext cx="1811456" cy="4011059"/>
            </a:xfrm>
            <a:prstGeom prst="roundRect">
              <a:avLst>
                <a:gd name="adj" fmla="val 832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B56FF13B-282C-3C5C-98F2-E22BD6D2BC53}"/>
                </a:ext>
              </a:extLst>
            </p:cNvPr>
            <p:cNvSpPr>
              <a:spLocks/>
            </p:cNvSpPr>
            <p:nvPr/>
          </p:nvSpPr>
          <p:spPr>
            <a:xfrm>
              <a:off x="6516661" y="4240322"/>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rgbClr val="091F2C"/>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2EA50A57-6F2C-5745-5E49-4B5C96832253}"/>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2018E6FC-78B7-BA84-C7CA-2E25948F8FD5}"/>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13E75B12-311C-9E7B-1E03-45EB0894C49C}"/>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091F2C"/>
                  </a:solidFill>
                  <a:effectLst/>
                  <a:uLnTx/>
                  <a:uFillTx/>
                  <a:latin typeface="Segoe UI"/>
                  <a:ea typeface="+mn-ea"/>
                  <a:cs typeface="+mn-cs"/>
                </a:rPr>
              </a:br>
              <a:r>
                <a:rPr kumimoji="0" lang="en-US" sz="1600" b="0" i="0" u="none" strike="noStrike" kern="1200" cap="none" spc="0" normalizeH="0" baseline="0" noProof="0">
                  <a:ln w="3175">
                    <a:noFill/>
                  </a:ln>
                  <a:solidFill>
                    <a:srgbClr val="091F2C"/>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545222BD-7E27-8EE0-0F89-63F89EA1D967}"/>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091F2C"/>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091F2C"/>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382B6C94-87E8-A4C0-24B0-6E6B9A558B9A}"/>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rgbClr val="091F2C"/>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0BECE929-CAFD-7E4F-D942-3A865F019CFD}"/>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9E8554C1-128C-3FB3-2C27-8CF7A4685ED7}"/>
                  </a:ext>
                </a:extLst>
              </p:cNvPr>
              <p:cNvSpPr>
                <a:spLocks/>
              </p:cNvSpPr>
              <p:nvPr/>
            </p:nvSpPr>
            <p:spPr bwMode="auto">
              <a:xfrm>
                <a:off x="8160794" y="619914"/>
                <a:ext cx="606627"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6FE7FEA7-503A-54AF-D581-C5516EF6FFB8}"/>
                  </a:ext>
                </a:extLst>
              </p:cNvPr>
              <p:cNvSpPr>
                <a:spLocks/>
              </p:cNvSpPr>
              <p:nvPr/>
            </p:nvSpPr>
            <p:spPr bwMode="auto">
              <a:xfrm>
                <a:off x="8808015"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B8008D07-F997-B65C-6FB1-00D2F5C5DA09}"/>
                  </a:ext>
                </a:extLst>
              </p:cNvPr>
              <p:cNvSpPr>
                <a:spLocks/>
              </p:cNvSpPr>
              <p:nvPr/>
            </p:nvSpPr>
            <p:spPr bwMode="auto">
              <a:xfrm>
                <a:off x="6910681"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7A4426F9-99D4-682B-964B-F2A677286A10}"/>
                  </a:ext>
                </a:extLst>
              </p:cNvPr>
              <p:cNvSpPr>
                <a:spLocks/>
              </p:cNvSpPr>
              <p:nvPr/>
            </p:nvSpPr>
            <p:spPr bwMode="auto">
              <a:xfrm>
                <a:off x="7531239"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46330FB4-4A40-4694-6720-69CEAD86304A}"/>
                  </a:ext>
                </a:extLst>
              </p:cNvPr>
              <p:cNvSpPr>
                <a:spLocks/>
              </p:cNvSpPr>
              <p:nvPr/>
            </p:nvSpPr>
            <p:spPr bwMode="auto">
              <a:xfrm>
                <a:off x="5628818"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091F2C"/>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AC734B35-1387-63B9-C7CF-37FB13A3A68F}"/>
                  </a:ext>
                </a:extLst>
              </p:cNvPr>
              <p:cNvSpPr>
                <a:spLocks/>
              </p:cNvSpPr>
              <p:nvPr/>
            </p:nvSpPr>
            <p:spPr bwMode="auto">
              <a:xfrm>
                <a:off x="6246201" y="619914"/>
                <a:ext cx="621792"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91F2C"/>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693B1FB5-4559-ED95-848B-5599AB730FF1}"/>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1C7B80C3-BA84-40D7-82E5-2D4CD7CCC6EF}"/>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110181B2-6D6B-0D21-57C6-7E0FE83572A6}"/>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8536AFA4-3C0A-0367-4773-57291BC2B151}"/>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C42C7E61-281E-F89D-F990-FFD4F65D4B59}"/>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B8D6CE02-D9BC-F1B6-0B5F-1985842F67A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4D4A42A3-D1E9-5710-E5D2-637AF61EAA70}"/>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EF06FC12-93D1-1C01-FE21-F04BBA94FDC9}"/>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1C512911-E965-ADD2-264C-DFA8E2D07F0E}"/>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b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90C5844F-7135-60FF-3DF1-43EEE18D91F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8DCC8051-7F2E-6888-B8B4-33E35CC39E56}"/>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rgbClr val="091F2C"/>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CCE70928-DB46-41F4-1732-721681350D70}"/>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EEF1408-BB40-7EE4-B2C8-C7763D3EA51C}"/>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EB01684-79E5-819C-ABCC-E71F127B29AC}"/>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0DFF21-35E7-A97F-6BFC-C68C0F1408C8}"/>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0201-C9C8-1043-12D9-EE6C21396B39}"/>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F0CA4E27-8CD8-CE4A-99D8-4B66FD46D51A}"/>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EC954FA5-F8E0-7AEC-5FCB-34AEE0E6E382}"/>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
        <p:nvSpPr>
          <p:cNvPr id="5" name="Rectangle: Rounded Corners 4">
            <a:extLst>
              <a:ext uri="{FF2B5EF4-FFF2-40B4-BE49-F238E27FC236}">
                <a16:creationId xmlns:a16="http://schemas.microsoft.com/office/drawing/2014/main" id="{F1732DE7-5233-3E97-2E85-D74C69C359E4}"/>
              </a:ext>
            </a:extLst>
          </p:cNvPr>
          <p:cNvSpPr/>
          <p:nvPr/>
        </p:nvSpPr>
        <p:spPr bwMode="auto">
          <a:xfrm>
            <a:off x="3368846" y="5731044"/>
            <a:ext cx="6050920" cy="625352"/>
          </a:xfrm>
          <a:prstGeom prst="roundRect">
            <a:avLst>
              <a:gd name="adj" fmla="val 9368"/>
            </a:avLst>
          </a:prstGeom>
          <a:solidFill>
            <a:srgbClr val="D5D1C5"/>
          </a:solidFill>
          <a:ln w="19050" cap="rnd" cmpd="sng" algn="ctr">
            <a:solidFill>
              <a:srgbClr val="0078D4">
                <a:lumMod val="40000"/>
                <a:lumOff val="60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bold"/>
              <a:ea typeface="+mn-ea"/>
              <a:cs typeface="Segoe UI" pitchFamily="34" charset="0"/>
            </a:endParaRPr>
          </a:p>
        </p:txBody>
      </p:sp>
      <p:sp>
        <p:nvSpPr>
          <p:cNvPr id="4" name="Rectangle 3">
            <a:extLst>
              <a:ext uri="{FF2B5EF4-FFF2-40B4-BE49-F238E27FC236}">
                <a16:creationId xmlns:a16="http://schemas.microsoft.com/office/drawing/2014/main" id="{C05562B7-E11E-B3B9-5286-6879B6DA63D5}"/>
              </a:ext>
            </a:extLst>
          </p:cNvPr>
          <p:cNvSpPr>
            <a:spLocks/>
          </p:cNvSpPr>
          <p:nvPr/>
        </p:nvSpPr>
        <p:spPr>
          <a:xfrm>
            <a:off x="3368845" y="5710069"/>
            <a:ext cx="6050920" cy="64633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a:ea typeface="+mn-ea"/>
                <a:cs typeface="+mn-cs"/>
              </a:rPr>
              <a:t>Foundation models</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800" b="0" i="0" u="none" strike="noStrike" kern="0" cap="none" spc="-25" normalizeH="0" baseline="0" noProof="0" dirty="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UI Semibold" pitchFamily="34" charset="0"/>
                <a:ea typeface="+mn-ea"/>
                <a:cs typeface="Segoe UI Semibold" pitchFamily="34" charset="-120"/>
              </a:rPr>
              <a:t>GPT-4.5, Deepseek-V3, &amp; More</a:t>
            </a:r>
          </a:p>
        </p:txBody>
      </p:sp>
      <p:sp>
        <p:nvSpPr>
          <p:cNvPr id="10" name="Rounded Rectangle 20">
            <a:extLst>
              <a:ext uri="{FF2B5EF4-FFF2-40B4-BE49-F238E27FC236}">
                <a16:creationId xmlns:a16="http://schemas.microsoft.com/office/drawing/2014/main" id="{036F7779-3F3C-844C-42FA-20E1A78E4C54}"/>
              </a:ext>
            </a:extLst>
          </p:cNvPr>
          <p:cNvSpPr/>
          <p:nvPr/>
        </p:nvSpPr>
        <p:spPr>
          <a:xfrm>
            <a:off x="3087512" y="296996"/>
            <a:ext cx="6619173" cy="6241147"/>
          </a:xfrm>
          <a:prstGeom prst="roundRect">
            <a:avLst>
              <a:gd name="adj" fmla="val 4005"/>
            </a:avLst>
          </a:prstGeom>
          <a:solidFill>
            <a:schemeClr val="bg2">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6A1FDB5F-8C1B-A627-F2A1-E6A2E5742C92}"/>
              </a:ext>
            </a:extLst>
          </p:cNvPr>
          <p:cNvSpPr/>
          <p:nvPr/>
        </p:nvSpPr>
        <p:spPr bwMode="auto">
          <a:xfrm>
            <a:off x="3368843" y="5716553"/>
            <a:ext cx="6050920" cy="625352"/>
          </a:xfrm>
          <a:prstGeom prst="roundRect">
            <a:avLst>
              <a:gd name="adj" fmla="val 9368"/>
            </a:avLst>
          </a:prstGeom>
          <a:solidFill>
            <a:srgbClr val="D5D1C5"/>
          </a:solidFill>
          <a:ln w="19050" cap="rnd" cmpd="sng" algn="ctr">
            <a:solidFill>
              <a:srgbClr val="0078D4">
                <a:lumMod val="40000"/>
                <a:lumOff val="60000"/>
              </a:srgbClr>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FFFFFF"/>
              </a:solidFill>
              <a:effectLst/>
              <a:uLnTx/>
              <a:uFillTx/>
              <a:latin typeface="Segoe UI Semibold"/>
              <a:ea typeface="+mn-ea"/>
              <a:cs typeface="Segoe UI" pitchFamily="34" charset="0"/>
            </a:endParaRPr>
          </a:p>
        </p:txBody>
      </p:sp>
      <p:sp>
        <p:nvSpPr>
          <p:cNvPr id="14" name="Rectangle 13">
            <a:extLst>
              <a:ext uri="{FF2B5EF4-FFF2-40B4-BE49-F238E27FC236}">
                <a16:creationId xmlns:a16="http://schemas.microsoft.com/office/drawing/2014/main" id="{2F3DC21C-CD80-CD50-AA55-F84669EC198D}"/>
              </a:ext>
            </a:extLst>
          </p:cNvPr>
          <p:cNvSpPr>
            <a:spLocks/>
          </p:cNvSpPr>
          <p:nvPr/>
        </p:nvSpPr>
        <p:spPr>
          <a:xfrm>
            <a:off x="3368842" y="5695578"/>
            <a:ext cx="6050920" cy="646331"/>
          </a:xfrm>
          <a:prstGeom prst="rect">
            <a:avLst/>
          </a:prstGeom>
          <a:noFill/>
          <a:ln w="6350"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91F2C"/>
                </a:solidFill>
                <a:effectLst/>
                <a:uLnTx/>
                <a:uFillTx/>
                <a:latin typeface="Segoe UI Semibold"/>
                <a:ea typeface="+mn-ea"/>
                <a:cs typeface="+mn-cs"/>
              </a:rPr>
              <a:t>Foundation models</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0" cap="none" spc="-25" normalizeH="0" baseline="0" noProof="0" dirty="0">
                <a:ln>
                  <a:noFill/>
                </a:ln>
                <a:gradFill>
                  <a:gsLst>
                    <a:gs pos="87000">
                      <a:srgbClr val="6D90D6"/>
                    </a:gs>
                    <a:gs pos="44000">
                      <a:srgbClr val="514ABC"/>
                    </a:gs>
                    <a:gs pos="0">
                      <a:srgbClr val="514ABC"/>
                    </a:gs>
                    <a:gs pos="68000">
                      <a:srgbClr val="6070BF"/>
                    </a:gs>
                    <a:gs pos="100000">
                      <a:srgbClr val="4A93FF"/>
                    </a:gs>
                  </a:gsLst>
                  <a:path path="circle">
                    <a:fillToRect t="100000" r="100000"/>
                  </a:path>
                </a:gradFill>
                <a:effectLst/>
                <a:uLnTx/>
                <a:uFillTx/>
                <a:latin typeface="Segoe UI Semibold" pitchFamily="34" charset="0"/>
                <a:ea typeface="+mn-ea"/>
                <a:cs typeface="Segoe UI Semibold" pitchFamily="34" charset="-120"/>
              </a:rPr>
              <a:t>GPT-4.5, Deepseek-V3, &amp; More</a:t>
            </a:r>
          </a:p>
        </p:txBody>
      </p:sp>
    </p:spTree>
    <p:extLst>
      <p:ext uri="{BB962C8B-B14F-4D97-AF65-F5344CB8AC3E}">
        <p14:creationId xmlns:p14="http://schemas.microsoft.com/office/powerpoint/2010/main" val="7189782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E2B8C-5043-1672-CFA5-C57995FEA20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81F75617-A2DC-77D3-1684-1E0200C7C5AF}"/>
              </a:ext>
            </a:extLst>
          </p:cNvPr>
          <p:cNvSpPr>
            <a:spLocks noGrp="1"/>
          </p:cNvSpPr>
          <p:nvPr>
            <p:ph type="title"/>
          </p:nvPr>
        </p:nvSpPr>
        <p:spPr/>
        <p:txBody>
          <a:bodyPr/>
          <a:lstStyle/>
          <a:p>
            <a:r>
              <a:rPr lang="en-US" b="1"/>
              <a:t>The Right Model for the Right Agent</a:t>
            </a:r>
          </a:p>
        </p:txBody>
      </p:sp>
      <p:sp>
        <p:nvSpPr>
          <p:cNvPr id="2" name="Text Placeholder 7">
            <a:extLst>
              <a:ext uri="{FF2B5EF4-FFF2-40B4-BE49-F238E27FC236}">
                <a16:creationId xmlns:a16="http://schemas.microsoft.com/office/drawing/2014/main" id="{4415BEFE-1BC9-D077-C417-7A79F4A33B70}"/>
              </a:ext>
            </a:extLst>
          </p:cNvPr>
          <p:cNvSpPr txBox="1">
            <a:spLocks/>
          </p:cNvSpPr>
          <p:nvPr/>
        </p:nvSpPr>
        <p:spPr>
          <a:xfrm>
            <a:off x="702557" y="1938586"/>
            <a:ext cx="6189921" cy="33732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2400"/>
              </a:spcAft>
            </a:pPr>
            <a:r>
              <a:rPr lang="en-US" b="1"/>
              <a:t>Transparency</a:t>
            </a:r>
            <a:r>
              <a:rPr lang="en-US"/>
              <a:t>: Regular updates to understand the status of a task</a:t>
            </a:r>
          </a:p>
          <a:p>
            <a:pPr>
              <a:spcAft>
                <a:spcPts val="2400"/>
              </a:spcAft>
            </a:pPr>
            <a:r>
              <a:rPr lang="en-US" b="1"/>
              <a:t>Human in-the-loop: </a:t>
            </a:r>
            <a:r>
              <a:rPr lang="en-US"/>
              <a:t>Users can adjust, approve, and extend tasks</a:t>
            </a:r>
          </a:p>
          <a:p>
            <a:pPr>
              <a:spcAft>
                <a:spcPts val="2400"/>
              </a:spcAft>
            </a:pPr>
            <a:r>
              <a:rPr lang="en-US" b="1"/>
              <a:t>Coordination: </a:t>
            </a:r>
            <a:r>
              <a:rPr lang="en-US"/>
              <a:t>Business critical tasks rely on groups instead of individuals</a:t>
            </a:r>
          </a:p>
        </p:txBody>
      </p:sp>
      <p:pic>
        <p:nvPicPr>
          <p:cNvPr id="3074" name="Picture 2" descr="Screenshot of a software interface showing various machine learning models with options for selection, configuration">
            <a:extLst>
              <a:ext uri="{FF2B5EF4-FFF2-40B4-BE49-F238E27FC236}">
                <a16:creationId xmlns:a16="http://schemas.microsoft.com/office/drawing/2014/main" id="{AAA13E97-C3F0-71CC-B394-E7474F35A67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5737" y="1200384"/>
            <a:ext cx="6663559" cy="5296518"/>
          </a:xfrm>
          <a:prstGeom prst="roundRect">
            <a:avLst>
              <a:gd name="adj" fmla="val 3377"/>
            </a:avLst>
          </a:prstGeom>
          <a:extLst>
            <a:ext uri="{909E8E84-426E-40DD-AFC4-6F175D3DCCD1}">
              <a14:hiddenFill xmlns:a14="http://schemas.microsoft.com/office/drawing/2010/main">
                <a:solidFill>
                  <a:srgbClr val="FFFFFF"/>
                </a:solidFill>
              </a14:hiddenFill>
            </a:ext>
          </a:extLst>
        </p:spPr>
      </p:pic>
      <p:pic>
        <p:nvPicPr>
          <p:cNvPr id="4100" name="Picture 4" descr="Mistral AI | Microsoft Azure ...">
            <a:extLst>
              <a:ext uri="{FF2B5EF4-FFF2-40B4-BE49-F238E27FC236}">
                <a16:creationId xmlns:a16="http://schemas.microsoft.com/office/drawing/2014/main" id="{AA9EDD63-1BAD-C035-0756-1BA0FDDA2660}"/>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090484" y="962799"/>
            <a:ext cx="1371600" cy="1371600"/>
          </a:xfrm>
          <a:prstGeom prst="roundRect">
            <a:avLst>
              <a:gd name="adj" fmla="val 3377"/>
            </a:avLst>
          </a:prstGeom>
          <a:extLst>
            <a:ext uri="{909E8E84-426E-40DD-AFC4-6F175D3DCCD1}">
              <a14:hiddenFill xmlns:a14="http://schemas.microsoft.com/office/drawing/2010/main">
                <a:solidFill>
                  <a:srgbClr val="FFFFFF"/>
                </a:solidFill>
              </a14:hiddenFill>
            </a:ext>
          </a:extLst>
        </p:spPr>
      </p:pic>
      <p:pic>
        <p:nvPicPr>
          <p:cNvPr id="4102" name="Picture 6" descr="DeepSeek vector logos | Logoeps.com">
            <a:extLst>
              <a:ext uri="{FF2B5EF4-FFF2-40B4-BE49-F238E27FC236}">
                <a16:creationId xmlns:a16="http://schemas.microsoft.com/office/drawing/2014/main" id="{B7C5B7D3-0409-7D73-C60C-F3B9BB5F1AC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24090" y="3284152"/>
            <a:ext cx="1371600" cy="1371600"/>
          </a:xfrm>
          <a:prstGeom prst="roundRect">
            <a:avLst>
              <a:gd name="adj" fmla="val 3377"/>
            </a:avLst>
          </a:prstGeom>
          <a:extLst>
            <a:ext uri="{909E8E84-426E-40DD-AFC4-6F175D3DCCD1}">
              <a14:hiddenFill xmlns:a14="http://schemas.microsoft.com/office/drawing/2010/main">
                <a:solidFill>
                  <a:srgbClr val="FFFFFF"/>
                </a:solidFill>
              </a14:hiddenFill>
            </a:ext>
          </a:extLst>
        </p:spPr>
      </p:pic>
      <p:pic>
        <p:nvPicPr>
          <p:cNvPr id="4104" name="Picture 8" descr="OpenAI - YouTube">
            <a:extLst>
              <a:ext uri="{FF2B5EF4-FFF2-40B4-BE49-F238E27FC236}">
                <a16:creationId xmlns:a16="http://schemas.microsoft.com/office/drawing/2014/main" id="{6A1C338D-F8CC-4305-01EC-F67FA674C7D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951451" y="5029200"/>
            <a:ext cx="1371600" cy="1371600"/>
          </a:xfrm>
          <a:prstGeom prst="roundRect">
            <a:avLst>
              <a:gd name="adj" fmla="val 3377"/>
            </a:avLst>
          </a:prstGeom>
          <a:extLst>
            <a:ext uri="{909E8E84-426E-40DD-AFC4-6F175D3DCCD1}">
              <a14:hiddenFill xmlns:a14="http://schemas.microsoft.com/office/drawing/2010/main">
                <a:solidFill>
                  <a:srgbClr val="FFFFFF"/>
                </a:solidFill>
              </a14:hiddenFill>
            </a:ext>
          </a:extLst>
        </p:spPr>
      </p:pic>
      <p:pic>
        <p:nvPicPr>
          <p:cNvPr id="4106" name="Picture 10" descr="Profile for Meta">
            <a:extLst>
              <a:ext uri="{FF2B5EF4-FFF2-40B4-BE49-F238E27FC236}">
                <a16:creationId xmlns:a16="http://schemas.microsoft.com/office/drawing/2014/main" id="{58ED3DF4-F707-DF83-85A2-9A8647AE148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924090" y="1516449"/>
            <a:ext cx="1371600" cy="1371600"/>
          </a:xfrm>
          <a:prstGeom prst="roundRect">
            <a:avLst>
              <a:gd name="adj" fmla="val 3377"/>
            </a:avLst>
          </a:prstGeom>
          <a:extLst>
            <a:ext uri="{909E8E84-426E-40DD-AFC4-6F175D3DCCD1}">
              <a14:hiddenFill xmlns:a14="http://schemas.microsoft.com/office/drawing/2010/main">
                <a:solidFill>
                  <a:srgbClr val="FFFFFF"/>
                </a:solidFill>
              </a14:hiddenFill>
            </a:ext>
          </a:extLst>
        </p:spPr>
      </p:pic>
      <p:pic>
        <p:nvPicPr>
          <p:cNvPr id="4110" name="Picture 14" descr="Claude Icon logo transparent PNG - StickPNG">
            <a:extLst>
              <a:ext uri="{FF2B5EF4-FFF2-40B4-BE49-F238E27FC236}">
                <a16:creationId xmlns:a16="http://schemas.microsoft.com/office/drawing/2014/main" id="{A5EC57C9-5A2C-6374-7C6C-F0B91E1E53B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0090484" y="2743200"/>
            <a:ext cx="1371600" cy="1371600"/>
          </a:xfrm>
          <a:prstGeom prst="roundRect">
            <a:avLst>
              <a:gd name="adj" fmla="val 3377"/>
            </a:avLst>
          </a:prstGeom>
          <a:extLst>
            <a:ext uri="{909E8E84-426E-40DD-AFC4-6F175D3DCCD1}">
              <a14:hiddenFill xmlns:a14="http://schemas.microsoft.com/office/drawing/2010/main">
                <a:solidFill>
                  <a:srgbClr val="FFFFFF"/>
                </a:solidFill>
              </a14:hiddenFill>
            </a:ext>
          </a:extLst>
        </p:spPr>
      </p:pic>
      <p:pic>
        <p:nvPicPr>
          <p:cNvPr id="4112" name="Picture 16" descr="Microsoft Logo Icon PNG Image - PurePNG | Free transparent CC0 PNG Image  Library">
            <a:extLst>
              <a:ext uri="{FF2B5EF4-FFF2-40B4-BE49-F238E27FC236}">
                <a16:creationId xmlns:a16="http://schemas.microsoft.com/office/drawing/2014/main" id="{92A53240-A802-8B0C-A3D3-5B254D82C828}"/>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090484" y="4457851"/>
            <a:ext cx="1371600" cy="1371600"/>
          </a:xfrm>
          <a:prstGeom prst="roundRect">
            <a:avLst>
              <a:gd name="adj" fmla="val 3377"/>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17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9F551-9A19-8702-CC35-FD942123B102}"/>
              </a:ext>
            </a:extLst>
          </p:cNvPr>
          <p:cNvSpPr>
            <a:spLocks noGrp="1"/>
          </p:cNvSpPr>
          <p:nvPr>
            <p:ph type="title"/>
          </p:nvPr>
        </p:nvSpPr>
        <p:spPr>
          <a:xfrm>
            <a:off x="585216" y="2204811"/>
            <a:ext cx="6768084" cy="1329595"/>
          </a:xfrm>
        </p:spPr>
        <p:txBody>
          <a:bodyPr/>
          <a:lstStyle/>
          <a:p>
            <a:r>
              <a:rPr lang="en-US" dirty="0"/>
              <a:t>Developer Portal</a:t>
            </a:r>
            <a:br>
              <a:rPr lang="en-US" dirty="0"/>
            </a:br>
            <a:r>
              <a:rPr lang="en-US" sz="2800" dirty="0">
                <a:solidFill>
                  <a:schemeClr val="tx1">
                    <a:lumMod val="65000"/>
                    <a:lumOff val="35000"/>
                  </a:schemeClr>
                </a:solidFill>
              </a:rPr>
              <a:t>Streamline validation, packaging, publishing, and analysis of your agents</a:t>
            </a:r>
          </a:p>
        </p:txBody>
      </p:sp>
    </p:spTree>
    <p:extLst>
      <p:ext uri="{BB962C8B-B14F-4D97-AF65-F5344CB8AC3E}">
        <p14:creationId xmlns:p14="http://schemas.microsoft.com/office/powerpoint/2010/main" val="3763683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8316C2-7413-C1E9-E5F8-5FDBBA5C9B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3E5D86-17A0-BB82-A410-31D274B44FCD}"/>
              </a:ext>
            </a:extLst>
          </p:cNvPr>
          <p:cNvSpPr>
            <a:spLocks noGrp="1"/>
          </p:cNvSpPr>
          <p:nvPr>
            <p:ph type="title"/>
          </p:nvPr>
        </p:nvSpPr>
        <p:spPr/>
        <p:txBody>
          <a:bodyPr/>
          <a:lstStyle/>
          <a:p>
            <a:r>
              <a:rPr lang="en-US"/>
              <a:t>App Validation</a:t>
            </a:r>
          </a:p>
        </p:txBody>
      </p:sp>
      <p:sp>
        <p:nvSpPr>
          <p:cNvPr id="4" name="Rectangle: Rounded Corners 36">
            <a:extLst>
              <a:ext uri="{FF2B5EF4-FFF2-40B4-BE49-F238E27FC236}">
                <a16:creationId xmlns:a16="http://schemas.microsoft.com/office/drawing/2014/main" id="{B6AC6416-E93B-C1DD-5F4B-1E7F3B69897C}"/>
              </a:ext>
            </a:extLst>
          </p:cNvPr>
          <p:cNvSpPr/>
          <p:nvPr/>
        </p:nvSpPr>
        <p:spPr>
          <a:xfrm>
            <a:off x="6934201" y="1344074"/>
            <a:ext cx="4939144" cy="4304251"/>
          </a:xfrm>
          <a:prstGeom prst="roundRect">
            <a:avLst>
              <a:gd name="adj" fmla="val 4016"/>
            </a:avLst>
          </a:prstGeom>
          <a:solidFill>
            <a:schemeClr val="tx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107EAD0C-93D3-437C-E9F7-D177533F394A}"/>
              </a:ext>
            </a:extLst>
          </p:cNvPr>
          <p:cNvSpPr txBox="1"/>
          <p:nvPr/>
        </p:nvSpPr>
        <p:spPr>
          <a:xfrm>
            <a:off x="7220018" y="2387364"/>
            <a:ext cx="4163291" cy="1015663"/>
          </a:xfrm>
          <a:prstGeom prst="rect">
            <a:avLst/>
          </a:prstGeom>
          <a:noFill/>
        </p:spPr>
        <p:txBody>
          <a:bodyPr wrap="square" lIns="91440" tIns="45720" rIns="91440" bIns="45720" rtlCol="0" anchor="t">
            <a:spAutoFit/>
          </a:bodyPr>
          <a:lstStyle>
            <a:defPPr>
              <a:defRPr lang="en-US"/>
            </a:defPPr>
            <a:lvl1pPr>
              <a:defRPr sz="1400" kern="0" spc="-25">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000" b="1">
                <a:solidFill>
                  <a:schemeClr val="tx1"/>
                </a:solidFill>
                <a:latin typeface="Segoe UI" panose="020B0502040204020203" pitchFamily="34" charset="0"/>
                <a:cs typeface="Segoe UI" panose="020B0502040204020203" pitchFamily="34" charset="0"/>
              </a:rPr>
              <a:t>Validate app packages with ease!</a:t>
            </a:r>
            <a:endParaRPr kumimoji="0" lang="en-US" sz="3000" b="1" u="none" strike="noStrike" kern="0" cap="none" spc="-25"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4F9B5113-0084-ED2A-7B9D-C7DE8496F7CB}"/>
              </a:ext>
            </a:extLst>
          </p:cNvPr>
          <p:cNvSpPr txBox="1"/>
          <p:nvPr/>
        </p:nvSpPr>
        <p:spPr>
          <a:xfrm>
            <a:off x="7301346" y="3521911"/>
            <a:ext cx="4305437" cy="415819"/>
          </a:xfrm>
          <a:prstGeom prst="rect">
            <a:avLst/>
          </a:prstGeom>
          <a:noFill/>
        </p:spPr>
        <p:txBody>
          <a:bodyPr wrap="square" lIns="91440" tIns="45720" rIns="91440" bIns="45720" anchor="t">
            <a:spAutoFit/>
          </a:bodyPr>
          <a:lstStyle/>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Checks against common policy violations</a:t>
            </a:r>
          </a:p>
        </p:txBody>
      </p:sp>
      <p:sp>
        <p:nvSpPr>
          <p:cNvPr id="5" name="TextBox 4">
            <a:extLst>
              <a:ext uri="{FF2B5EF4-FFF2-40B4-BE49-F238E27FC236}">
                <a16:creationId xmlns:a16="http://schemas.microsoft.com/office/drawing/2014/main" id="{E893139A-07E9-C3D3-C56B-C493B07AE1EE}"/>
              </a:ext>
            </a:extLst>
          </p:cNvPr>
          <p:cNvSpPr txBox="1"/>
          <p:nvPr/>
        </p:nvSpPr>
        <p:spPr>
          <a:xfrm>
            <a:off x="7301346" y="3996802"/>
            <a:ext cx="4305437" cy="415819"/>
          </a:xfrm>
          <a:prstGeom prst="rect">
            <a:avLst/>
          </a:prstGeom>
          <a:noFill/>
        </p:spPr>
        <p:txBody>
          <a:bodyPr wrap="square" lIns="91440" tIns="45720" rIns="91440" bIns="45720" anchor="t">
            <a:spAutoFit/>
          </a:bodyPr>
          <a:lstStyle/>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Resolve errors before submitting your app</a:t>
            </a:r>
          </a:p>
        </p:txBody>
      </p:sp>
      <p:sp>
        <p:nvSpPr>
          <p:cNvPr id="9" name="TextBox 8">
            <a:extLst>
              <a:ext uri="{FF2B5EF4-FFF2-40B4-BE49-F238E27FC236}">
                <a16:creationId xmlns:a16="http://schemas.microsoft.com/office/drawing/2014/main" id="{CC66AC6A-DCC0-5DC5-F510-D25698F60281}"/>
              </a:ext>
            </a:extLst>
          </p:cNvPr>
          <p:cNvSpPr txBox="1"/>
          <p:nvPr/>
        </p:nvSpPr>
        <p:spPr>
          <a:xfrm>
            <a:off x="7301346" y="4473836"/>
            <a:ext cx="4305437" cy="415819"/>
          </a:xfrm>
          <a:prstGeom prst="rect">
            <a:avLst/>
          </a:prstGeom>
          <a:noFill/>
        </p:spPr>
        <p:txBody>
          <a:bodyPr wrap="square" lIns="91440" tIns="45720" rIns="91440" bIns="45720" anchor="t">
            <a:spAutoFit/>
          </a:bodyPr>
          <a:lstStyle/>
          <a:p>
            <a:pPr marL="285750" marR="0" lvl="0" indent="-285750"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1600" dirty="0">
                <a:latin typeface="Segoe UI" panose="020B0502040204020203" pitchFamily="34" charset="0"/>
                <a:cs typeface="Segoe UI" panose="020B0502040204020203" pitchFamily="34" charset="0"/>
              </a:rPr>
              <a:t>More test coverage over time!</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13" name="Graphic 32">
            <a:extLst>
              <a:ext uri="{FF2B5EF4-FFF2-40B4-BE49-F238E27FC236}">
                <a16:creationId xmlns:a16="http://schemas.microsoft.com/office/drawing/2014/main" id="{187A751F-9E87-D127-275A-1359CEE096F4}"/>
              </a:ext>
            </a:extLst>
          </p:cNvPr>
          <p:cNvSpPr/>
          <p:nvPr/>
        </p:nvSpPr>
        <p:spPr>
          <a:xfrm>
            <a:off x="7301346" y="1757786"/>
            <a:ext cx="538343" cy="510694"/>
          </a:xfrm>
          <a:custGeom>
            <a:avLst/>
            <a:gdLst>
              <a:gd name="connsiteX0" fmla="*/ 9525 w 200330"/>
              <a:gd name="connsiteY0" fmla="*/ 10001 h 190042"/>
              <a:gd name="connsiteX1" fmla="*/ 0 w 200330"/>
              <a:gd name="connsiteY1" fmla="*/ 33338 h 190042"/>
              <a:gd name="connsiteX2" fmla="*/ 0 w 200330"/>
              <a:gd name="connsiteY2" fmla="*/ 138113 h 190042"/>
              <a:gd name="connsiteX3" fmla="*/ 33338 w 200330"/>
              <a:gd name="connsiteY3" fmla="*/ 171450 h 190042"/>
              <a:gd name="connsiteX4" fmla="*/ 100146 w 200330"/>
              <a:gd name="connsiteY4" fmla="*/ 171450 h 190042"/>
              <a:gd name="connsiteX5" fmla="*/ 102813 w 200330"/>
              <a:gd name="connsiteY5" fmla="*/ 164440 h 190042"/>
              <a:gd name="connsiteX6" fmla="*/ 109766 w 200330"/>
              <a:gd name="connsiteY6" fmla="*/ 152400 h 190042"/>
              <a:gd name="connsiteX7" fmla="*/ 33338 w 200330"/>
              <a:gd name="connsiteY7" fmla="*/ 152400 h 190042"/>
              <a:gd name="connsiteX8" fmla="*/ 19050 w 200330"/>
              <a:gd name="connsiteY8" fmla="*/ 138113 h 190042"/>
              <a:gd name="connsiteX9" fmla="*/ 19050 w 200330"/>
              <a:gd name="connsiteY9" fmla="*/ 47625 h 190042"/>
              <a:gd name="connsiteX10" fmla="*/ 152400 w 200330"/>
              <a:gd name="connsiteY10" fmla="*/ 47625 h 190042"/>
              <a:gd name="connsiteX11" fmla="*/ 152400 w 200330"/>
              <a:gd name="connsiteY11" fmla="*/ 59569 h 190042"/>
              <a:gd name="connsiteX12" fmla="*/ 171450 w 200330"/>
              <a:gd name="connsiteY12" fmla="*/ 57236 h 190042"/>
              <a:gd name="connsiteX13" fmla="*/ 171450 w 200330"/>
              <a:gd name="connsiteY13" fmla="*/ 33338 h 190042"/>
              <a:gd name="connsiteX14" fmla="*/ 161925 w 200330"/>
              <a:gd name="connsiteY14" fmla="*/ 10001 h 190042"/>
              <a:gd name="connsiteX15" fmla="*/ 161925 w 200330"/>
              <a:gd name="connsiteY15" fmla="*/ 9525 h 190042"/>
              <a:gd name="connsiteX16" fmla="*/ 161449 w 200330"/>
              <a:gd name="connsiteY16" fmla="*/ 9525 h 190042"/>
              <a:gd name="connsiteX17" fmla="*/ 138113 w 200330"/>
              <a:gd name="connsiteY17" fmla="*/ 0 h 190042"/>
              <a:gd name="connsiteX18" fmla="*/ 33338 w 200330"/>
              <a:gd name="connsiteY18" fmla="*/ 0 h 190042"/>
              <a:gd name="connsiteX19" fmla="*/ 10001 w 200330"/>
              <a:gd name="connsiteY19" fmla="*/ 9525 h 190042"/>
              <a:gd name="connsiteX20" fmla="*/ 9525 w 200330"/>
              <a:gd name="connsiteY20" fmla="*/ 9525 h 190042"/>
              <a:gd name="connsiteX21" fmla="*/ 9525 w 200330"/>
              <a:gd name="connsiteY21" fmla="*/ 10001 h 190042"/>
              <a:gd name="connsiteX22" fmla="*/ 163944 w 200330"/>
              <a:gd name="connsiteY22" fmla="*/ 66675 h 190042"/>
              <a:gd name="connsiteX23" fmla="*/ 173088 w 200330"/>
              <a:gd name="connsiteY23" fmla="*/ 67094 h 190042"/>
              <a:gd name="connsiteX24" fmla="*/ 157363 w 200330"/>
              <a:gd name="connsiteY24" fmla="*/ 94317 h 190042"/>
              <a:gd name="connsiteX25" fmla="*/ 160953 w 200330"/>
              <a:gd name="connsiteY25" fmla="*/ 109621 h 190042"/>
              <a:gd name="connsiteX26" fmla="*/ 176257 w 200330"/>
              <a:gd name="connsiteY26" fmla="*/ 106031 h 190042"/>
              <a:gd name="connsiteX27" fmla="*/ 176603 w 200330"/>
              <a:gd name="connsiteY27" fmla="*/ 105432 h 190042"/>
              <a:gd name="connsiteX28" fmla="*/ 192329 w 200330"/>
              <a:gd name="connsiteY28" fmla="*/ 78200 h 190042"/>
              <a:gd name="connsiteX29" fmla="*/ 188653 w 200330"/>
              <a:gd name="connsiteY29" fmla="*/ 125217 h 190042"/>
              <a:gd name="connsiteX30" fmla="*/ 163992 w 200330"/>
              <a:gd name="connsiteY30" fmla="*/ 133083 h 190042"/>
              <a:gd name="connsiteX31" fmla="*/ 135122 w 200330"/>
              <a:gd name="connsiteY31" fmla="*/ 183090 h 190042"/>
              <a:gd name="connsiteX32" fmla="*/ 116143 w 200330"/>
              <a:gd name="connsiteY32" fmla="*/ 188181 h 190042"/>
              <a:gd name="connsiteX33" fmla="*/ 111052 w 200330"/>
              <a:gd name="connsiteY33" fmla="*/ 169202 h 190042"/>
              <a:gd name="connsiteX34" fmla="*/ 139875 w 200330"/>
              <a:gd name="connsiteY34" fmla="*/ 119291 h 190042"/>
              <a:gd name="connsiteX35" fmla="*/ 147558 w 200330"/>
              <a:gd name="connsiteY35" fmla="*/ 72775 h 190042"/>
              <a:gd name="connsiteX36" fmla="*/ 163944 w 200330"/>
              <a:gd name="connsiteY36" fmla="*/ 66675 h 190042"/>
              <a:gd name="connsiteX37" fmla="*/ 79077 w 200330"/>
              <a:gd name="connsiteY37" fmla="*/ 68990 h 190042"/>
              <a:gd name="connsiteX38" fmla="*/ 78651 w 200330"/>
              <a:gd name="connsiteY38" fmla="*/ 79083 h 190042"/>
              <a:gd name="connsiteX39" fmla="*/ 78648 w 200330"/>
              <a:gd name="connsiteY39" fmla="*/ 79086 h 190042"/>
              <a:gd name="connsiteX40" fmla="*/ 55817 w 200330"/>
              <a:gd name="connsiteY40" fmla="*/ 100013 h 190042"/>
              <a:gd name="connsiteX41" fmla="*/ 78648 w 200330"/>
              <a:gd name="connsiteY41" fmla="*/ 120939 h 190042"/>
              <a:gd name="connsiteX42" fmla="*/ 79086 w 200330"/>
              <a:gd name="connsiteY42" fmla="*/ 131035 h 190042"/>
              <a:gd name="connsiteX43" fmla="*/ 68990 w 200330"/>
              <a:gd name="connsiteY43" fmla="*/ 131474 h 190042"/>
              <a:gd name="connsiteX44" fmla="*/ 40415 w 200330"/>
              <a:gd name="connsiteY44" fmla="*/ 105280 h 190042"/>
              <a:gd name="connsiteX45" fmla="*/ 39973 w 200330"/>
              <a:gd name="connsiteY45" fmla="*/ 95187 h 190042"/>
              <a:gd name="connsiteX46" fmla="*/ 40415 w 200330"/>
              <a:gd name="connsiteY46" fmla="*/ 94745 h 190042"/>
              <a:gd name="connsiteX47" fmla="*/ 68990 w 200330"/>
              <a:gd name="connsiteY47" fmla="*/ 68551 h 190042"/>
              <a:gd name="connsiteX48" fmla="*/ 79083 w 200330"/>
              <a:gd name="connsiteY48" fmla="*/ 68986 h 190042"/>
              <a:gd name="connsiteX49" fmla="*/ 79086 w 200330"/>
              <a:gd name="connsiteY49" fmla="*/ 68990 h 190042"/>
              <a:gd name="connsiteX50" fmla="*/ 107223 w 200330"/>
              <a:gd name="connsiteY50" fmla="*/ 131474 h 190042"/>
              <a:gd name="connsiteX51" fmla="*/ 126463 w 200330"/>
              <a:gd name="connsiteY51" fmla="*/ 113833 h 190042"/>
              <a:gd name="connsiteX52" fmla="*/ 126387 w 200330"/>
              <a:gd name="connsiteY52" fmla="*/ 86116 h 190042"/>
              <a:gd name="connsiteX53" fmla="*/ 107223 w 200330"/>
              <a:gd name="connsiteY53" fmla="*/ 68551 h 190042"/>
              <a:gd name="connsiteX54" fmla="*/ 97126 w 200330"/>
              <a:gd name="connsiteY54" fmla="*/ 68990 h 190042"/>
              <a:gd name="connsiteX55" fmla="*/ 97565 w 200330"/>
              <a:gd name="connsiteY55" fmla="*/ 79086 h 190042"/>
              <a:gd name="connsiteX56" fmla="*/ 120396 w 200330"/>
              <a:gd name="connsiteY56" fmla="*/ 100013 h 190042"/>
              <a:gd name="connsiteX57" fmla="*/ 97565 w 200330"/>
              <a:gd name="connsiteY57" fmla="*/ 120939 h 190042"/>
              <a:gd name="connsiteX58" fmla="*/ 97126 w 200330"/>
              <a:gd name="connsiteY58" fmla="*/ 131035 h 190042"/>
              <a:gd name="connsiteX59" fmla="*/ 107223 w 200330"/>
              <a:gd name="connsiteY59" fmla="*/ 131474 h 19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200330" h="190042">
                <a:moveTo>
                  <a:pt x="9525" y="10001"/>
                </a:moveTo>
                <a:cubicBezTo>
                  <a:pt x="3629" y="16021"/>
                  <a:pt x="0" y="24251"/>
                  <a:pt x="0" y="33338"/>
                </a:cubicBezTo>
                <a:lnTo>
                  <a:pt x="0" y="138113"/>
                </a:lnTo>
                <a:cubicBezTo>
                  <a:pt x="0" y="156524"/>
                  <a:pt x="14926" y="171450"/>
                  <a:pt x="33338" y="171450"/>
                </a:cubicBezTo>
                <a:lnTo>
                  <a:pt x="100146" y="171450"/>
                </a:lnTo>
                <a:cubicBezTo>
                  <a:pt x="100632" y="169050"/>
                  <a:pt x="101517" y="166688"/>
                  <a:pt x="102813" y="164440"/>
                </a:cubicBezTo>
                <a:lnTo>
                  <a:pt x="109766" y="152400"/>
                </a:lnTo>
                <a:lnTo>
                  <a:pt x="33338" y="152400"/>
                </a:lnTo>
                <a:cubicBezTo>
                  <a:pt x="25447" y="152400"/>
                  <a:pt x="19050" y="146003"/>
                  <a:pt x="19050" y="138113"/>
                </a:cubicBezTo>
                <a:lnTo>
                  <a:pt x="19050" y="47625"/>
                </a:lnTo>
                <a:lnTo>
                  <a:pt x="152400" y="47625"/>
                </a:lnTo>
                <a:lnTo>
                  <a:pt x="152400" y="59569"/>
                </a:lnTo>
                <a:cubicBezTo>
                  <a:pt x="158493" y="57366"/>
                  <a:pt x="165005" y="56569"/>
                  <a:pt x="171450" y="57236"/>
                </a:cubicBezTo>
                <a:lnTo>
                  <a:pt x="171450" y="33338"/>
                </a:lnTo>
                <a:cubicBezTo>
                  <a:pt x="171450" y="24251"/>
                  <a:pt x="167821" y="16021"/>
                  <a:pt x="161925" y="10001"/>
                </a:cubicBezTo>
                <a:lnTo>
                  <a:pt x="161925" y="9525"/>
                </a:lnTo>
                <a:lnTo>
                  <a:pt x="161449" y="9525"/>
                </a:lnTo>
                <a:cubicBezTo>
                  <a:pt x="155223" y="3409"/>
                  <a:pt x="146840" y="-12"/>
                  <a:pt x="138113" y="0"/>
                </a:cubicBezTo>
                <a:lnTo>
                  <a:pt x="33338" y="0"/>
                </a:lnTo>
                <a:cubicBezTo>
                  <a:pt x="24251" y="0"/>
                  <a:pt x="16021" y="3629"/>
                  <a:pt x="10001" y="9525"/>
                </a:cubicBezTo>
                <a:lnTo>
                  <a:pt x="9525" y="9525"/>
                </a:lnTo>
                <a:lnTo>
                  <a:pt x="9525" y="10001"/>
                </a:lnTo>
                <a:close/>
                <a:moveTo>
                  <a:pt x="163944" y="66675"/>
                </a:moveTo>
                <a:cubicBezTo>
                  <a:pt x="166997" y="66393"/>
                  <a:pt x="170074" y="66534"/>
                  <a:pt x="173088" y="67094"/>
                </a:cubicBezTo>
                <a:lnTo>
                  <a:pt x="157363" y="94317"/>
                </a:lnTo>
                <a:cubicBezTo>
                  <a:pt x="154128" y="99534"/>
                  <a:pt x="155735" y="106386"/>
                  <a:pt x="160953" y="109621"/>
                </a:cubicBezTo>
                <a:cubicBezTo>
                  <a:pt x="166170" y="112856"/>
                  <a:pt x="173022" y="111248"/>
                  <a:pt x="176257" y="106031"/>
                </a:cubicBezTo>
                <a:cubicBezTo>
                  <a:pt x="176379" y="105835"/>
                  <a:pt x="176494" y="105635"/>
                  <a:pt x="176603" y="105432"/>
                </a:cubicBezTo>
                <a:lnTo>
                  <a:pt x="192329" y="78200"/>
                </a:lnTo>
                <a:cubicBezTo>
                  <a:pt x="204297" y="92198"/>
                  <a:pt x="202651" y="113248"/>
                  <a:pt x="188653" y="125217"/>
                </a:cubicBezTo>
                <a:cubicBezTo>
                  <a:pt x="181827" y="131053"/>
                  <a:pt x="172936" y="133889"/>
                  <a:pt x="163992" y="133083"/>
                </a:cubicBezTo>
                <a:lnTo>
                  <a:pt x="135122" y="183090"/>
                </a:lnTo>
                <a:cubicBezTo>
                  <a:pt x="131287" y="189736"/>
                  <a:pt x="122790" y="192016"/>
                  <a:pt x="116143" y="188181"/>
                </a:cubicBezTo>
                <a:cubicBezTo>
                  <a:pt x="109496" y="184346"/>
                  <a:pt x="107217" y="175849"/>
                  <a:pt x="111052" y="169202"/>
                </a:cubicBezTo>
                <a:lnTo>
                  <a:pt x="139875" y="119291"/>
                </a:lnTo>
                <a:cubicBezTo>
                  <a:pt x="129151" y="104324"/>
                  <a:pt x="132591" y="83498"/>
                  <a:pt x="147558" y="72775"/>
                </a:cubicBezTo>
                <a:cubicBezTo>
                  <a:pt x="152380" y="69320"/>
                  <a:pt x="158037" y="67214"/>
                  <a:pt x="163944" y="66675"/>
                </a:cubicBezTo>
                <a:close/>
                <a:moveTo>
                  <a:pt x="79077" y="68990"/>
                </a:moveTo>
                <a:cubicBezTo>
                  <a:pt x="81746" y="71894"/>
                  <a:pt x="81556" y="76414"/>
                  <a:pt x="78651" y="79083"/>
                </a:cubicBezTo>
                <a:cubicBezTo>
                  <a:pt x="78650" y="79084"/>
                  <a:pt x="78649" y="79085"/>
                  <a:pt x="78648" y="79086"/>
                </a:cubicBezTo>
                <a:lnTo>
                  <a:pt x="55817" y="100013"/>
                </a:lnTo>
                <a:lnTo>
                  <a:pt x="78648" y="120939"/>
                </a:lnTo>
                <a:cubicBezTo>
                  <a:pt x="81557" y="123606"/>
                  <a:pt x="81753" y="128126"/>
                  <a:pt x="79086" y="131035"/>
                </a:cubicBezTo>
                <a:cubicBezTo>
                  <a:pt x="76419" y="133945"/>
                  <a:pt x="71899" y="134141"/>
                  <a:pt x="68990" y="131474"/>
                </a:cubicBezTo>
                <a:lnTo>
                  <a:pt x="40415" y="105280"/>
                </a:lnTo>
                <a:cubicBezTo>
                  <a:pt x="37506" y="102615"/>
                  <a:pt x="37308" y="98096"/>
                  <a:pt x="39973" y="95187"/>
                </a:cubicBezTo>
                <a:cubicBezTo>
                  <a:pt x="40114" y="95033"/>
                  <a:pt x="40261" y="94886"/>
                  <a:pt x="40415" y="94745"/>
                </a:cubicBezTo>
                <a:lnTo>
                  <a:pt x="68990" y="68551"/>
                </a:lnTo>
                <a:cubicBezTo>
                  <a:pt x="71897" y="65884"/>
                  <a:pt x="76416" y="66079"/>
                  <a:pt x="79083" y="68986"/>
                </a:cubicBezTo>
                <a:cubicBezTo>
                  <a:pt x="79084" y="68987"/>
                  <a:pt x="79085" y="68988"/>
                  <a:pt x="79086" y="68990"/>
                </a:cubicBezTo>
                <a:close/>
                <a:moveTo>
                  <a:pt x="107223" y="131474"/>
                </a:moveTo>
                <a:lnTo>
                  <a:pt x="126463" y="113833"/>
                </a:lnTo>
                <a:cubicBezTo>
                  <a:pt x="123365" y="104858"/>
                  <a:pt x="123339" y="95108"/>
                  <a:pt x="126387" y="86116"/>
                </a:cubicBezTo>
                <a:lnTo>
                  <a:pt x="107223" y="68551"/>
                </a:lnTo>
                <a:cubicBezTo>
                  <a:pt x="104314" y="65884"/>
                  <a:pt x="99794" y="66081"/>
                  <a:pt x="97126" y="68990"/>
                </a:cubicBezTo>
                <a:cubicBezTo>
                  <a:pt x="94459" y="71899"/>
                  <a:pt x="94656" y="76419"/>
                  <a:pt x="97565" y="79086"/>
                </a:cubicBezTo>
                <a:lnTo>
                  <a:pt x="120396" y="100013"/>
                </a:lnTo>
                <a:lnTo>
                  <a:pt x="97565" y="120939"/>
                </a:lnTo>
                <a:cubicBezTo>
                  <a:pt x="94656" y="123606"/>
                  <a:pt x="94459" y="128126"/>
                  <a:pt x="97126" y="131035"/>
                </a:cubicBezTo>
                <a:cubicBezTo>
                  <a:pt x="99794" y="133945"/>
                  <a:pt x="104314" y="134141"/>
                  <a:pt x="107223" y="131474"/>
                </a:cubicBezTo>
                <a:close/>
              </a:path>
            </a:pathLst>
          </a:custGeom>
          <a:gradFill flip="none" rotWithShape="1">
            <a:gsLst>
              <a:gs pos="100000">
                <a:schemeClr val="accent2"/>
              </a:gs>
              <a:gs pos="0">
                <a:schemeClr val="accent1"/>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endParaRPr>
          </a:p>
        </p:txBody>
      </p:sp>
      <p:pic>
        <p:nvPicPr>
          <p:cNvPr id="12" name="Picture 11">
            <a:extLst>
              <a:ext uri="{FF2B5EF4-FFF2-40B4-BE49-F238E27FC236}">
                <a16:creationId xmlns:a16="http://schemas.microsoft.com/office/drawing/2014/main" id="{4561E2EF-0D0C-70D8-1E71-8158C821E1F9}"/>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318655" y="1344074"/>
            <a:ext cx="6395615" cy="4304250"/>
          </a:xfrm>
          <a:prstGeom prst="roundRect">
            <a:avLst>
              <a:gd name="adj" fmla="val 1297"/>
            </a:avLst>
          </a:prstGeom>
          <a:solidFill>
            <a:srgbClr val="FFFFFF">
              <a:shade val="85000"/>
            </a:srgbClr>
          </a:solidFill>
          <a:ln>
            <a:noFill/>
          </a:ln>
          <a:effectLst/>
        </p:spPr>
      </p:pic>
    </p:spTree>
    <p:extLst>
      <p:ext uri="{BB962C8B-B14F-4D97-AF65-F5344CB8AC3E}">
        <p14:creationId xmlns:p14="http://schemas.microsoft.com/office/powerpoint/2010/main" val="1092052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0BEA9-FA8E-B08F-0923-6A36B2957C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4136D8-324A-E117-4744-D47CC57FAC99}"/>
              </a:ext>
            </a:extLst>
          </p:cNvPr>
          <p:cNvSpPr>
            <a:spLocks noGrp="1"/>
          </p:cNvSpPr>
          <p:nvPr>
            <p:ph type="title"/>
          </p:nvPr>
        </p:nvSpPr>
        <p:spPr/>
        <p:txBody>
          <a:bodyPr/>
          <a:lstStyle/>
          <a:p>
            <a:r>
              <a:rPr lang="en-US"/>
              <a:t>App Package Editor</a:t>
            </a:r>
          </a:p>
        </p:txBody>
      </p:sp>
      <p:sp>
        <p:nvSpPr>
          <p:cNvPr id="4" name="Rectangle: Rounded Corners 36">
            <a:extLst>
              <a:ext uri="{FF2B5EF4-FFF2-40B4-BE49-F238E27FC236}">
                <a16:creationId xmlns:a16="http://schemas.microsoft.com/office/drawing/2014/main" id="{326BB4C1-AB77-3351-93FC-62E2E96E0B47}"/>
              </a:ext>
            </a:extLst>
          </p:cNvPr>
          <p:cNvSpPr/>
          <p:nvPr/>
        </p:nvSpPr>
        <p:spPr>
          <a:xfrm>
            <a:off x="7429500" y="1417848"/>
            <a:ext cx="4594760" cy="4083932"/>
          </a:xfrm>
          <a:prstGeom prst="roundRect">
            <a:avLst>
              <a:gd name="adj" fmla="val 4016"/>
            </a:avLst>
          </a:prstGeom>
          <a:solidFill>
            <a:schemeClr val="tx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7A45C8BE-C9F0-BCA6-F4F7-B90F751F8B83}"/>
              </a:ext>
            </a:extLst>
          </p:cNvPr>
          <p:cNvSpPr txBox="1"/>
          <p:nvPr/>
        </p:nvSpPr>
        <p:spPr>
          <a:xfrm>
            <a:off x="7721600" y="2310992"/>
            <a:ext cx="3751573" cy="1015663"/>
          </a:xfrm>
          <a:prstGeom prst="rect">
            <a:avLst/>
          </a:prstGeom>
          <a:noFill/>
        </p:spPr>
        <p:txBody>
          <a:bodyPr wrap="square" lIns="91440" tIns="45720" rIns="91440" bIns="45720" rtlCol="0" anchor="t">
            <a:spAutoFit/>
          </a:bodyPr>
          <a:lstStyle>
            <a:defPPr>
              <a:defRPr lang="en-US"/>
            </a:defPPr>
            <a:lvl1pPr>
              <a:defRPr sz="1400" kern="0" spc="-25">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000" b="1">
                <a:solidFill>
                  <a:schemeClr val="tx1"/>
                </a:solidFill>
                <a:latin typeface="Segoe UI" panose="020B0502040204020203" pitchFamily="34" charset="0"/>
                <a:cs typeface="Segoe UI" panose="020B0502040204020203" pitchFamily="34" charset="0"/>
              </a:rPr>
              <a:t>Enhance your productivity!</a:t>
            </a:r>
            <a:endParaRPr kumimoji="0" lang="en-US" sz="3000" b="1" u="none" strike="noStrike" kern="0" cap="none" spc="-25" normalizeH="0" baseline="0" noProof="0">
              <a:ln>
                <a:noFill/>
              </a:ln>
              <a:solidFill>
                <a:schemeClr val="tx1"/>
              </a:solidFill>
              <a:effectLst/>
              <a:uLnTx/>
              <a:uFillTx/>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A5495DB3-5ADA-F303-F27B-372289F705D2}"/>
              </a:ext>
            </a:extLst>
          </p:cNvPr>
          <p:cNvSpPr txBox="1"/>
          <p:nvPr/>
        </p:nvSpPr>
        <p:spPr>
          <a:xfrm>
            <a:off x="7647309" y="3513655"/>
            <a:ext cx="4376951" cy="1969770"/>
          </a:xfrm>
          <a:prstGeom prst="rect">
            <a:avLst/>
          </a:prstGeom>
          <a:noFill/>
        </p:spPr>
        <p:txBody>
          <a:bodyPr wrap="square" lIns="91440" tIns="45720" rIns="91440" bIns="45720" anchor="t">
            <a:spAutoFit/>
          </a:bodyPr>
          <a:lstStyle/>
          <a:p>
            <a:pPr marL="285750" marR="0" lvl="0" indent="-285750"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Create, manage, and customize app packages</a:t>
            </a:r>
          </a:p>
          <a:p>
            <a:pPr marL="285750" marR="0" lvl="0" indent="-2857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Segoe UI" panose="020B0502040204020203" pitchFamily="34" charset="0"/>
                <a:cs typeface="Segoe UI" panose="020B0502040204020203" pitchFamily="34" charset="0"/>
              </a:rPr>
              <a:t>Edit your app components i</a:t>
            </a:r>
            <a:r>
              <a:rPr lang="en-US" sz="1600" b="0" i="0" dirty="0">
                <a:solidFill>
                  <a:srgbClr val="161616"/>
                </a:solidFill>
                <a:effectLst/>
                <a:latin typeface="Segoe UI" panose="020B0502040204020203" pitchFamily="34" charset="0"/>
              </a:rPr>
              <a:t>ncluding:</a:t>
            </a:r>
          </a:p>
          <a:p>
            <a:pPr marL="742950" lvl="1" indent="-285750">
              <a:buFont typeface="Arial" panose="020B0604020202020204" pitchFamily="34" charset="0"/>
              <a:buChar char="•"/>
              <a:defRPr/>
            </a:pPr>
            <a:r>
              <a:rPr lang="en-US" sz="1600" b="0" i="0" dirty="0">
                <a:solidFill>
                  <a:srgbClr val="161616"/>
                </a:solidFill>
                <a:effectLst/>
                <a:latin typeface="Segoe UI" panose="020B0502040204020203" pitchFamily="34" charset="0"/>
              </a:rPr>
              <a:t>manifest, </a:t>
            </a:r>
          </a:p>
          <a:p>
            <a:pPr marL="742950" lvl="1" indent="-285750">
              <a:buFont typeface="Arial" panose="020B0604020202020204" pitchFamily="34" charset="0"/>
              <a:buChar char="•"/>
              <a:defRPr/>
            </a:pPr>
            <a:r>
              <a:rPr lang="en-US" sz="1600" b="0" i="0" dirty="0">
                <a:solidFill>
                  <a:srgbClr val="161616"/>
                </a:solidFill>
                <a:effectLst/>
                <a:latin typeface="Segoe UI" panose="020B0502040204020203" pitchFamily="34" charset="0"/>
              </a:rPr>
              <a:t>icons, </a:t>
            </a:r>
          </a:p>
          <a:p>
            <a:pPr marL="742950" lvl="1" indent="-285750">
              <a:buFont typeface="Arial" panose="020B0604020202020204" pitchFamily="34" charset="0"/>
              <a:buChar char="•"/>
              <a:defRPr/>
            </a:pPr>
            <a:r>
              <a:rPr lang="en-US" sz="1600" b="0" i="0" dirty="0">
                <a:solidFill>
                  <a:srgbClr val="161616"/>
                </a:solidFill>
                <a:effectLst/>
                <a:latin typeface="Segoe UI" panose="020B0502040204020203" pitchFamily="34" charset="0"/>
              </a:rPr>
              <a:t>agent files,</a:t>
            </a:r>
          </a:p>
          <a:p>
            <a:pPr marL="742950" lvl="1" indent="-285750">
              <a:buFont typeface="Arial" panose="020B0604020202020204" pitchFamily="34" charset="0"/>
              <a:buChar char="•"/>
              <a:defRPr/>
            </a:pPr>
            <a:r>
              <a:rPr lang="en-US" sz="1600" dirty="0">
                <a:solidFill>
                  <a:srgbClr val="161616"/>
                </a:solidFill>
                <a:latin typeface="Segoe UI" panose="020B0502040204020203" pitchFamily="34" charset="0"/>
                <a:cs typeface="Segoe UI" panose="020B0502040204020203" pitchFamily="34" charset="0"/>
              </a:rPr>
              <a:t>a</a:t>
            </a:r>
            <a:r>
              <a:rPr kumimoji="0" lang="en-US" sz="1600" u="none" strike="noStrike" kern="1200" cap="none" spc="0" normalizeH="0" baseline="0" noProof="0" dirty="0" err="1">
                <a:ln>
                  <a:noFill/>
                </a:ln>
                <a:solidFill>
                  <a:srgbClr val="161616"/>
                </a:solidFill>
                <a:uLnTx/>
                <a:uFillTx/>
                <a:latin typeface="Segoe UI" panose="020B0502040204020203" pitchFamily="34" charset="0"/>
                <a:ea typeface="+mn-ea"/>
                <a:cs typeface="Segoe UI" panose="020B0502040204020203" pitchFamily="34" charset="0"/>
              </a:rPr>
              <a:t>nd</a:t>
            </a:r>
            <a:r>
              <a:rPr kumimoji="0" lang="en-US" sz="1600" u="none" strike="noStrike" kern="1200" cap="none" spc="0" normalizeH="0" baseline="0" noProof="0" dirty="0">
                <a:ln>
                  <a:noFill/>
                </a:ln>
                <a:solidFill>
                  <a:srgbClr val="161616"/>
                </a:solidFill>
                <a:uLnTx/>
                <a:uFillTx/>
                <a:latin typeface="Segoe UI" panose="020B0502040204020203" pitchFamily="34" charset="0"/>
                <a:ea typeface="+mn-ea"/>
                <a:cs typeface="Segoe UI" panose="020B0502040204020203" pitchFamily="34" charset="0"/>
              </a:rPr>
              <a:t> more</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grpSp>
        <p:nvGrpSpPr>
          <p:cNvPr id="18" name="Group 17">
            <a:extLst>
              <a:ext uri="{FF2B5EF4-FFF2-40B4-BE49-F238E27FC236}">
                <a16:creationId xmlns:a16="http://schemas.microsoft.com/office/drawing/2014/main" id="{5CC380E1-2318-91AB-E9D4-47D06278EC19}"/>
              </a:ext>
            </a:extLst>
          </p:cNvPr>
          <p:cNvGrpSpPr/>
          <p:nvPr/>
        </p:nvGrpSpPr>
        <p:grpSpPr>
          <a:xfrm>
            <a:off x="7801970" y="1819432"/>
            <a:ext cx="504639" cy="491560"/>
            <a:chOff x="9038470" y="1733963"/>
            <a:chExt cx="624779" cy="608586"/>
          </a:xfrm>
        </p:grpSpPr>
        <p:sp>
          <p:nvSpPr>
            <p:cNvPr id="15" name="Freeform 14">
              <a:extLst>
                <a:ext uri="{FF2B5EF4-FFF2-40B4-BE49-F238E27FC236}">
                  <a16:creationId xmlns:a16="http://schemas.microsoft.com/office/drawing/2014/main" id="{E5159D21-584C-FA75-34D0-5CAF07C52895}"/>
                </a:ext>
              </a:extLst>
            </p:cNvPr>
            <p:cNvSpPr/>
            <p:nvPr/>
          </p:nvSpPr>
          <p:spPr>
            <a:xfrm>
              <a:off x="9038470" y="1906916"/>
              <a:ext cx="315275" cy="394859"/>
            </a:xfrm>
            <a:custGeom>
              <a:avLst/>
              <a:gdLst>
                <a:gd name="connsiteX0" fmla="*/ 298069 w 315275"/>
                <a:gd name="connsiteY0" fmla="*/ 357269 h 394859"/>
                <a:gd name="connsiteX1" fmla="*/ 91377 w 315275"/>
                <a:gd name="connsiteY1" fmla="*/ 113048 h 394859"/>
                <a:gd name="connsiteX2" fmla="*/ 95949 w 315275"/>
                <a:gd name="connsiteY2" fmla="*/ 68375 h 394859"/>
                <a:gd name="connsiteX3" fmla="*/ 96711 w 315275"/>
                <a:gd name="connsiteY3" fmla="*/ 68375 h 394859"/>
                <a:gd name="connsiteX4" fmla="*/ 114141 w 315275"/>
                <a:gd name="connsiteY4" fmla="*/ 98570 h 394859"/>
                <a:gd name="connsiteX5" fmla="*/ 140192 w 315275"/>
                <a:gd name="connsiteY5" fmla="*/ 105571 h 394859"/>
                <a:gd name="connsiteX6" fmla="*/ 147193 w 315275"/>
                <a:gd name="connsiteY6" fmla="*/ 79520 h 394859"/>
                <a:gd name="connsiteX7" fmla="*/ 106712 w 315275"/>
                <a:gd name="connsiteY7" fmla="*/ 9511 h 394859"/>
                <a:gd name="connsiteX8" fmla="*/ 95187 w 315275"/>
                <a:gd name="connsiteY8" fmla="*/ 653 h 394859"/>
                <a:gd name="connsiteX9" fmla="*/ 80709 w 315275"/>
                <a:gd name="connsiteY9" fmla="*/ 2558 h 394859"/>
                <a:gd name="connsiteX10" fmla="*/ 10224 w 315275"/>
                <a:gd name="connsiteY10" fmla="*/ 43229 h 394859"/>
                <a:gd name="connsiteX11" fmla="*/ 2174 w 315275"/>
                <a:gd name="connsiteY11" fmla="*/ 68939 h 394859"/>
                <a:gd name="connsiteX12" fmla="*/ 27884 w 315275"/>
                <a:gd name="connsiteY12" fmla="*/ 76989 h 394859"/>
                <a:gd name="connsiteX13" fmla="*/ 29274 w 315275"/>
                <a:gd name="connsiteY13" fmla="*/ 76186 h 394859"/>
                <a:gd name="connsiteX14" fmla="*/ 58420 w 315275"/>
                <a:gd name="connsiteY14" fmla="*/ 59327 h 394859"/>
                <a:gd name="connsiteX15" fmla="*/ 53277 w 315275"/>
                <a:gd name="connsiteY15" fmla="*/ 113048 h 394859"/>
                <a:gd name="connsiteX16" fmla="*/ 291402 w 315275"/>
                <a:gd name="connsiteY16" fmla="*/ 394797 h 394859"/>
                <a:gd name="connsiteX17" fmla="*/ 294640 w 315275"/>
                <a:gd name="connsiteY17" fmla="*/ 394797 h 394859"/>
                <a:gd name="connsiteX18" fmla="*/ 315214 w 315275"/>
                <a:gd name="connsiteY18" fmla="*/ 377271 h 394859"/>
                <a:gd name="connsiteX19" fmla="*/ 297688 w 315275"/>
                <a:gd name="connsiteY19" fmla="*/ 356697 h 39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275" h="394859">
                  <a:moveTo>
                    <a:pt x="298069" y="357269"/>
                  </a:moveTo>
                  <a:cubicBezTo>
                    <a:pt x="178587" y="337594"/>
                    <a:pt x="91029" y="234138"/>
                    <a:pt x="91377" y="113048"/>
                  </a:cubicBezTo>
                  <a:cubicBezTo>
                    <a:pt x="91557" y="98050"/>
                    <a:pt x="93086" y="83099"/>
                    <a:pt x="95949" y="68375"/>
                  </a:cubicBezTo>
                  <a:lnTo>
                    <a:pt x="96711" y="68375"/>
                  </a:lnTo>
                  <a:lnTo>
                    <a:pt x="114141" y="98570"/>
                  </a:lnTo>
                  <a:cubicBezTo>
                    <a:pt x="119402" y="107697"/>
                    <a:pt x="131065" y="110831"/>
                    <a:pt x="140192" y="105571"/>
                  </a:cubicBezTo>
                  <a:cubicBezTo>
                    <a:pt x="149319" y="100310"/>
                    <a:pt x="152454" y="88647"/>
                    <a:pt x="147193" y="79520"/>
                  </a:cubicBezTo>
                  <a:lnTo>
                    <a:pt x="106712" y="9511"/>
                  </a:lnTo>
                  <a:cubicBezTo>
                    <a:pt x="104191" y="5151"/>
                    <a:pt x="100048" y="1966"/>
                    <a:pt x="95187" y="653"/>
                  </a:cubicBezTo>
                  <a:cubicBezTo>
                    <a:pt x="90299" y="-661"/>
                    <a:pt x="85090" y="25"/>
                    <a:pt x="80709" y="2558"/>
                  </a:cubicBezTo>
                  <a:lnTo>
                    <a:pt x="10224" y="43229"/>
                  </a:lnTo>
                  <a:cubicBezTo>
                    <a:pt x="901" y="48106"/>
                    <a:pt x="-2703" y="59617"/>
                    <a:pt x="2174" y="68939"/>
                  </a:cubicBezTo>
                  <a:cubicBezTo>
                    <a:pt x="7051" y="78262"/>
                    <a:pt x="18562" y="81866"/>
                    <a:pt x="27884" y="76989"/>
                  </a:cubicBezTo>
                  <a:cubicBezTo>
                    <a:pt x="28358" y="76741"/>
                    <a:pt x="28822" y="76474"/>
                    <a:pt x="29274" y="76186"/>
                  </a:cubicBezTo>
                  <a:lnTo>
                    <a:pt x="58420" y="59327"/>
                  </a:lnTo>
                  <a:cubicBezTo>
                    <a:pt x="55030" y="77034"/>
                    <a:pt x="53308" y="95020"/>
                    <a:pt x="53277" y="113048"/>
                  </a:cubicBezTo>
                  <a:cubicBezTo>
                    <a:pt x="52844" y="252642"/>
                    <a:pt x="153687" y="371960"/>
                    <a:pt x="291402" y="394797"/>
                  </a:cubicBezTo>
                  <a:lnTo>
                    <a:pt x="294640" y="394797"/>
                  </a:lnTo>
                  <a:cubicBezTo>
                    <a:pt x="305161" y="395639"/>
                    <a:pt x="314372" y="387793"/>
                    <a:pt x="315214" y="377271"/>
                  </a:cubicBezTo>
                  <a:cubicBezTo>
                    <a:pt x="316056" y="366750"/>
                    <a:pt x="308209" y="357539"/>
                    <a:pt x="297688" y="356697"/>
                  </a:cubicBezTo>
                  <a:close/>
                </a:path>
              </a:pathLst>
            </a:custGeom>
            <a:gradFill>
              <a:gsLst>
                <a:gs pos="100000">
                  <a:schemeClr val="accent2"/>
                </a:gs>
                <a:gs pos="0">
                  <a:schemeClr val="accent1"/>
                </a:gs>
              </a:gsLst>
              <a:path path="circle">
                <a:fillToRect r="100000" b="100000"/>
              </a:path>
            </a:gradFill>
            <a:ln w="9525" cap="flat">
              <a:noFill/>
              <a:prstDash val="solid"/>
              <a:miter/>
            </a:ln>
          </p:spPr>
          <p:txBody>
            <a:bodyPr rtlCol="0" anchor="ctr"/>
            <a:lstStyle/>
            <a:p>
              <a:endParaRPr lang="en-US"/>
            </a:p>
          </p:txBody>
        </p:sp>
        <p:sp>
          <p:nvSpPr>
            <p:cNvPr id="16" name="Freeform 15">
              <a:extLst>
                <a:ext uri="{FF2B5EF4-FFF2-40B4-BE49-F238E27FC236}">
                  <a16:creationId xmlns:a16="http://schemas.microsoft.com/office/drawing/2014/main" id="{3696048F-982C-4CAF-96FE-8211D2C975B4}"/>
                </a:ext>
              </a:extLst>
            </p:cNvPr>
            <p:cNvSpPr/>
            <p:nvPr/>
          </p:nvSpPr>
          <p:spPr>
            <a:xfrm>
              <a:off x="9402877" y="1907836"/>
              <a:ext cx="260372" cy="434713"/>
            </a:xfrm>
            <a:custGeom>
              <a:avLst/>
              <a:gdLst>
                <a:gd name="connsiteX0" fmla="*/ 260370 w 260372"/>
                <a:gd name="connsiteY0" fmla="*/ 112128 h 434713"/>
                <a:gd name="connsiteX1" fmla="*/ 242558 w 260372"/>
                <a:gd name="connsiteY1" fmla="*/ 12401 h 434713"/>
                <a:gd name="connsiteX2" fmla="*/ 218031 w 260372"/>
                <a:gd name="connsiteY2" fmla="*/ 1209 h 434713"/>
                <a:gd name="connsiteX3" fmla="*/ 206839 w 260372"/>
                <a:gd name="connsiteY3" fmla="*/ 25736 h 434713"/>
                <a:gd name="connsiteX4" fmla="*/ 61093 w 260372"/>
                <a:gd name="connsiteY4" fmla="*/ 344200 h 434713"/>
                <a:gd name="connsiteX5" fmla="*/ 58345 w 260372"/>
                <a:gd name="connsiteY5" fmla="*/ 345205 h 434713"/>
                <a:gd name="connsiteX6" fmla="*/ 58345 w 260372"/>
                <a:gd name="connsiteY6" fmla="*/ 345205 h 434713"/>
                <a:gd name="connsiteX7" fmla="*/ 75680 w 260372"/>
                <a:gd name="connsiteY7" fmla="*/ 314915 h 434713"/>
                <a:gd name="connsiteX8" fmla="*/ 68632 w 260372"/>
                <a:gd name="connsiteY8" fmla="*/ 288817 h 434713"/>
                <a:gd name="connsiteX9" fmla="*/ 42533 w 260372"/>
                <a:gd name="connsiteY9" fmla="*/ 295865 h 434713"/>
                <a:gd name="connsiteX10" fmla="*/ 2528 w 260372"/>
                <a:gd name="connsiteY10" fmla="*/ 366064 h 434713"/>
                <a:gd name="connsiteX11" fmla="*/ 9576 w 260372"/>
                <a:gd name="connsiteY11" fmla="*/ 392067 h 434713"/>
                <a:gd name="connsiteX12" fmla="*/ 9577 w 260372"/>
                <a:gd name="connsiteY12" fmla="*/ 392068 h 434713"/>
                <a:gd name="connsiteX13" fmla="*/ 79776 w 260372"/>
                <a:gd name="connsiteY13" fmla="*/ 432168 h 434713"/>
                <a:gd name="connsiteX14" fmla="*/ 105874 w 260372"/>
                <a:gd name="connsiteY14" fmla="*/ 425119 h 434713"/>
                <a:gd name="connsiteX15" fmla="*/ 98826 w 260372"/>
                <a:gd name="connsiteY15" fmla="*/ 399021 h 434713"/>
                <a:gd name="connsiteX16" fmla="*/ 69108 w 260372"/>
                <a:gd name="connsiteY16" fmla="*/ 382161 h 434713"/>
                <a:gd name="connsiteX17" fmla="*/ 260370 w 260372"/>
                <a:gd name="connsiteY17" fmla="*/ 112128 h 43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60372" h="434713">
                  <a:moveTo>
                    <a:pt x="260370" y="112128"/>
                  </a:moveTo>
                  <a:cubicBezTo>
                    <a:pt x="260409" y="78091"/>
                    <a:pt x="254378" y="44320"/>
                    <a:pt x="242558" y="12401"/>
                  </a:cubicBezTo>
                  <a:cubicBezTo>
                    <a:pt x="238876" y="2538"/>
                    <a:pt x="227894" y="-2473"/>
                    <a:pt x="218031" y="1209"/>
                  </a:cubicBezTo>
                  <a:cubicBezTo>
                    <a:pt x="208168" y="4891"/>
                    <a:pt x="203157" y="15873"/>
                    <a:pt x="206839" y="25736"/>
                  </a:cubicBezTo>
                  <a:cubicBezTo>
                    <a:pt x="254534" y="153923"/>
                    <a:pt x="189282" y="296505"/>
                    <a:pt x="61093" y="344200"/>
                  </a:cubicBezTo>
                  <a:cubicBezTo>
                    <a:pt x="60179" y="344541"/>
                    <a:pt x="59263" y="344875"/>
                    <a:pt x="58345" y="345205"/>
                  </a:cubicBezTo>
                  <a:lnTo>
                    <a:pt x="58345" y="345205"/>
                  </a:lnTo>
                  <a:lnTo>
                    <a:pt x="75680" y="314915"/>
                  </a:lnTo>
                  <a:cubicBezTo>
                    <a:pt x="80941" y="305762"/>
                    <a:pt x="77785" y="294077"/>
                    <a:pt x="68632" y="288817"/>
                  </a:cubicBezTo>
                  <a:cubicBezTo>
                    <a:pt x="59478" y="283556"/>
                    <a:pt x="47794" y="286712"/>
                    <a:pt x="42533" y="295865"/>
                  </a:cubicBezTo>
                  <a:lnTo>
                    <a:pt x="2528" y="366064"/>
                  </a:lnTo>
                  <a:cubicBezTo>
                    <a:pt x="-2706" y="375191"/>
                    <a:pt x="449" y="386833"/>
                    <a:pt x="9576" y="392067"/>
                  </a:cubicBezTo>
                  <a:cubicBezTo>
                    <a:pt x="9576" y="392068"/>
                    <a:pt x="9577" y="392068"/>
                    <a:pt x="9577" y="392068"/>
                  </a:cubicBezTo>
                  <a:lnTo>
                    <a:pt x="79776" y="432168"/>
                  </a:lnTo>
                  <a:cubicBezTo>
                    <a:pt x="88929" y="437428"/>
                    <a:pt x="100614" y="434273"/>
                    <a:pt x="105874" y="425119"/>
                  </a:cubicBezTo>
                  <a:cubicBezTo>
                    <a:pt x="111135" y="415966"/>
                    <a:pt x="107979" y="404281"/>
                    <a:pt x="98826" y="399021"/>
                  </a:cubicBezTo>
                  <a:lnTo>
                    <a:pt x="69108" y="382161"/>
                  </a:lnTo>
                  <a:cubicBezTo>
                    <a:pt x="184034" y="342294"/>
                    <a:pt x="260898" y="233771"/>
                    <a:pt x="260370" y="112128"/>
                  </a:cubicBezTo>
                  <a:close/>
                </a:path>
              </a:pathLst>
            </a:custGeom>
            <a:gradFill>
              <a:gsLst>
                <a:gs pos="100000">
                  <a:schemeClr val="accent2"/>
                </a:gs>
                <a:gs pos="0">
                  <a:schemeClr val="accent1"/>
                </a:gs>
              </a:gsLst>
              <a:path path="circle">
                <a:fillToRect r="100000" b="100000"/>
              </a:path>
            </a:gradFill>
            <a:ln w="9525" cap="flat">
              <a:noFill/>
              <a:prstDash val="solid"/>
              <a:miter/>
            </a:ln>
          </p:spPr>
          <p:txBody>
            <a:bodyPr rtlCol="0" anchor="ctr"/>
            <a:lstStyle/>
            <a:p>
              <a:endParaRPr lang="en-US"/>
            </a:p>
          </p:txBody>
        </p:sp>
        <p:sp>
          <p:nvSpPr>
            <p:cNvPr id="17" name="Freeform 16">
              <a:extLst>
                <a:ext uri="{FF2B5EF4-FFF2-40B4-BE49-F238E27FC236}">
                  <a16:creationId xmlns:a16="http://schemas.microsoft.com/office/drawing/2014/main" id="{C7A84FA3-AB30-A0AD-4239-D5289CF2A2ED}"/>
                </a:ext>
              </a:extLst>
            </p:cNvPr>
            <p:cNvSpPr/>
            <p:nvPr/>
          </p:nvSpPr>
          <p:spPr>
            <a:xfrm>
              <a:off x="9154409" y="1733963"/>
              <a:ext cx="446734" cy="133349"/>
            </a:xfrm>
            <a:custGeom>
              <a:avLst/>
              <a:gdLst>
                <a:gd name="connsiteX0" fmla="*/ 346913 w 446734"/>
                <a:gd name="connsiteY0" fmla="*/ 95215 h 133349"/>
                <a:gd name="connsiteX1" fmla="*/ 327863 w 446734"/>
                <a:gd name="connsiteY1" fmla="*/ 114265 h 133349"/>
                <a:gd name="connsiteX2" fmla="*/ 346913 w 446734"/>
                <a:gd name="connsiteY2" fmla="*/ 133315 h 133349"/>
                <a:gd name="connsiteX3" fmla="*/ 425208 w 446734"/>
                <a:gd name="connsiteY3" fmla="*/ 133315 h 133349"/>
                <a:gd name="connsiteX4" fmla="*/ 427399 w 446734"/>
                <a:gd name="connsiteY4" fmla="*/ 133315 h 133349"/>
                <a:gd name="connsiteX5" fmla="*/ 437686 w 446734"/>
                <a:gd name="connsiteY5" fmla="*/ 130172 h 133349"/>
                <a:gd name="connsiteX6" fmla="*/ 439019 w 446734"/>
                <a:gd name="connsiteY6" fmla="*/ 129314 h 133349"/>
                <a:gd name="connsiteX7" fmla="*/ 439591 w 446734"/>
                <a:gd name="connsiteY7" fmla="*/ 128838 h 133349"/>
                <a:gd name="connsiteX8" fmla="*/ 439591 w 446734"/>
                <a:gd name="connsiteY8" fmla="*/ 128838 h 133349"/>
                <a:gd name="connsiteX9" fmla="*/ 440829 w 446734"/>
                <a:gd name="connsiteY9" fmla="*/ 127886 h 133349"/>
                <a:gd name="connsiteX10" fmla="*/ 446735 w 446734"/>
                <a:gd name="connsiteY10" fmla="*/ 114265 h 133349"/>
                <a:gd name="connsiteX11" fmla="*/ 446735 w 446734"/>
                <a:gd name="connsiteY11" fmla="*/ 33493 h 133349"/>
                <a:gd name="connsiteX12" fmla="*/ 427685 w 446734"/>
                <a:gd name="connsiteY12" fmla="*/ 14443 h 133349"/>
                <a:gd name="connsiteX13" fmla="*/ 408635 w 446734"/>
                <a:gd name="connsiteY13" fmla="*/ 33493 h 133349"/>
                <a:gd name="connsiteX14" fmla="*/ 408635 w 446734"/>
                <a:gd name="connsiteY14" fmla="*/ 68259 h 133349"/>
                <a:gd name="connsiteX15" fmla="*/ 408635 w 446734"/>
                <a:gd name="connsiteY15" fmla="*/ 68259 h 133349"/>
                <a:gd name="connsiteX16" fmla="*/ 5805 w 446734"/>
                <a:gd name="connsiteY16" fmla="*/ 100422 h 133349"/>
                <a:gd name="connsiteX17" fmla="*/ 4489 w 446734"/>
                <a:gd name="connsiteY17" fmla="*/ 101978 h 133349"/>
                <a:gd name="connsiteX18" fmla="*/ 6775 w 446734"/>
                <a:gd name="connsiteY18" fmla="*/ 128838 h 133349"/>
                <a:gd name="connsiteX19" fmla="*/ 33635 w 446734"/>
                <a:gd name="connsiteY19" fmla="*/ 126552 h 133349"/>
                <a:gd name="connsiteX20" fmla="*/ 381107 w 446734"/>
                <a:gd name="connsiteY20" fmla="*/ 94929 h 133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6734" h="133349">
                  <a:moveTo>
                    <a:pt x="346913" y="95215"/>
                  </a:moveTo>
                  <a:cubicBezTo>
                    <a:pt x="336391" y="95215"/>
                    <a:pt x="327863" y="103744"/>
                    <a:pt x="327863" y="114265"/>
                  </a:cubicBezTo>
                  <a:cubicBezTo>
                    <a:pt x="327863" y="124786"/>
                    <a:pt x="336391" y="133315"/>
                    <a:pt x="346913" y="133315"/>
                  </a:cubicBezTo>
                  <a:lnTo>
                    <a:pt x="425208" y="133315"/>
                  </a:lnTo>
                  <a:cubicBezTo>
                    <a:pt x="425938" y="133362"/>
                    <a:pt x="426669" y="133362"/>
                    <a:pt x="427399" y="133315"/>
                  </a:cubicBezTo>
                  <a:cubicBezTo>
                    <a:pt x="431065" y="133316"/>
                    <a:pt x="434647" y="132221"/>
                    <a:pt x="437686" y="130172"/>
                  </a:cubicBezTo>
                  <a:lnTo>
                    <a:pt x="439019" y="129314"/>
                  </a:lnTo>
                  <a:lnTo>
                    <a:pt x="439591" y="128838"/>
                  </a:lnTo>
                  <a:lnTo>
                    <a:pt x="439591" y="128838"/>
                  </a:lnTo>
                  <a:lnTo>
                    <a:pt x="440829" y="127886"/>
                  </a:lnTo>
                  <a:cubicBezTo>
                    <a:pt x="444558" y="124331"/>
                    <a:pt x="446689" y="119417"/>
                    <a:pt x="446735" y="114265"/>
                  </a:cubicBezTo>
                  <a:lnTo>
                    <a:pt x="446735" y="33493"/>
                  </a:lnTo>
                  <a:cubicBezTo>
                    <a:pt x="446735" y="22972"/>
                    <a:pt x="438206" y="14443"/>
                    <a:pt x="427685" y="14443"/>
                  </a:cubicBezTo>
                  <a:cubicBezTo>
                    <a:pt x="417163" y="14443"/>
                    <a:pt x="408635" y="22972"/>
                    <a:pt x="408635" y="33493"/>
                  </a:cubicBezTo>
                  <a:lnTo>
                    <a:pt x="408635" y="68259"/>
                  </a:lnTo>
                  <a:lnTo>
                    <a:pt x="408635" y="68259"/>
                  </a:lnTo>
                  <a:cubicBezTo>
                    <a:pt x="288515" y="-34097"/>
                    <a:pt x="108162" y="-19698"/>
                    <a:pt x="5805" y="100422"/>
                  </a:cubicBezTo>
                  <a:cubicBezTo>
                    <a:pt x="5364" y="100938"/>
                    <a:pt x="4926" y="101458"/>
                    <a:pt x="4489" y="101978"/>
                  </a:cubicBezTo>
                  <a:cubicBezTo>
                    <a:pt x="-2297" y="110026"/>
                    <a:pt x="-1274" y="122053"/>
                    <a:pt x="6775" y="128838"/>
                  </a:cubicBezTo>
                  <a:cubicBezTo>
                    <a:pt x="14824" y="135624"/>
                    <a:pt x="26850" y="134601"/>
                    <a:pt x="33635" y="126552"/>
                  </a:cubicBezTo>
                  <a:cubicBezTo>
                    <a:pt x="121112" y="22359"/>
                    <a:pt x="276259" y="8240"/>
                    <a:pt x="381107" y="94929"/>
                  </a:cubicBezTo>
                  <a:close/>
                </a:path>
              </a:pathLst>
            </a:custGeom>
            <a:gradFill>
              <a:gsLst>
                <a:gs pos="100000">
                  <a:schemeClr val="accent2"/>
                </a:gs>
                <a:gs pos="0">
                  <a:schemeClr val="accent1"/>
                </a:gs>
              </a:gsLst>
              <a:path path="circle">
                <a:fillToRect r="100000" b="100000"/>
              </a:path>
            </a:gradFill>
            <a:ln w="9525" cap="flat">
              <a:noFill/>
              <a:prstDash val="solid"/>
              <a:miter/>
            </a:ln>
          </p:spPr>
          <p:txBody>
            <a:bodyPr rtlCol="0" anchor="ctr"/>
            <a:lstStyle/>
            <a:p>
              <a:endParaRPr lang="en-US"/>
            </a:p>
          </p:txBody>
        </p:sp>
      </p:grpSp>
      <p:pic>
        <p:nvPicPr>
          <p:cNvPr id="11" name="Picture 10">
            <a:extLst>
              <a:ext uri="{FF2B5EF4-FFF2-40B4-BE49-F238E27FC236}">
                <a16:creationId xmlns:a16="http://schemas.microsoft.com/office/drawing/2014/main" id="{83A350FC-1286-D187-FE40-388EE83A1152}"/>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454004" y="1417849"/>
            <a:ext cx="6746318" cy="4083932"/>
          </a:xfrm>
          <a:prstGeom prst="roundRect">
            <a:avLst>
              <a:gd name="adj" fmla="val 1386"/>
            </a:avLst>
          </a:prstGeom>
        </p:spPr>
      </p:pic>
    </p:spTree>
    <p:extLst>
      <p:ext uri="{BB962C8B-B14F-4D97-AF65-F5344CB8AC3E}">
        <p14:creationId xmlns:p14="http://schemas.microsoft.com/office/powerpoint/2010/main" val="3347378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79848135-9819-F326-CD8E-6CF079D84196}"/>
            </a:ext>
          </a:extLst>
        </p:cNvPr>
        <p:cNvGrpSpPr/>
        <p:nvPr/>
      </p:nvGrpSpPr>
      <p:grpSpPr>
        <a:xfrm>
          <a:off x="0" y="0"/>
          <a:ext cx="0" cy="0"/>
          <a:chOff x="0" y="0"/>
          <a:chExt cx="0" cy="0"/>
        </a:xfrm>
      </p:grpSpPr>
      <p:sp>
        <p:nvSpPr>
          <p:cNvPr id="8" name="Rectangle: Rounded Corners 21">
            <a:extLst>
              <a:ext uri="{FF2B5EF4-FFF2-40B4-BE49-F238E27FC236}">
                <a16:creationId xmlns:a16="http://schemas.microsoft.com/office/drawing/2014/main" id="{6033DBFA-0662-6432-F26B-43602CC291B2}"/>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Segoe UI"/>
              <a:ea typeface="+mn-ea"/>
              <a:cs typeface="+mn-cs"/>
            </a:endParaRPr>
          </a:p>
        </p:txBody>
      </p:sp>
      <p:sp>
        <p:nvSpPr>
          <p:cNvPr id="84" name="Rectangle: Rounded Corners 83">
            <a:extLst>
              <a:ext uri="{FF2B5EF4-FFF2-40B4-BE49-F238E27FC236}">
                <a16:creationId xmlns:a16="http://schemas.microsoft.com/office/drawing/2014/main" id="{FE8B2F2E-183A-B090-F505-1214AE148AD5}"/>
              </a:ext>
            </a:extLst>
          </p:cNvPr>
          <p:cNvSpPr/>
          <p:nvPr/>
        </p:nvSpPr>
        <p:spPr>
          <a:xfrm>
            <a:off x="293688" y="5566493"/>
            <a:ext cx="1828800" cy="457200"/>
          </a:xfrm>
          <a:prstGeom prst="roundRect">
            <a:avLst>
              <a:gd name="adj" fmla="val 8328"/>
            </a:avLst>
          </a:prstGeom>
          <a:solidFill>
            <a:schemeClr val="tx2">
              <a:lumMod val="90000"/>
            </a:schemeClr>
          </a:solidFill>
          <a:ln w="6350">
            <a:noFill/>
            <a:headEnd type="none" w="med" len="med"/>
            <a:tailEnd type="none" w="med" len="med"/>
          </a:ln>
          <a:effectLst>
            <a:glow rad="38100">
              <a:schemeClr val="accent6">
                <a:satMod val="175000"/>
                <a:alpha val="2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Segoe UI Semibold"/>
                <a:ea typeface="+mn-ea"/>
                <a:cs typeface="+mn-cs"/>
              </a:rPr>
              <a:t>Microsoft provided</a:t>
            </a:r>
          </a:p>
        </p:txBody>
      </p:sp>
      <p:sp>
        <p:nvSpPr>
          <p:cNvPr id="85" name="Rectangle: Rounded Corners 84">
            <a:extLst>
              <a:ext uri="{FF2B5EF4-FFF2-40B4-BE49-F238E27FC236}">
                <a16:creationId xmlns:a16="http://schemas.microsoft.com/office/drawing/2014/main" id="{508D108D-0EA1-8239-39A1-AB7BC1940160}"/>
              </a:ext>
            </a:extLst>
          </p:cNvPr>
          <p:cNvSpPr/>
          <p:nvPr/>
        </p:nvSpPr>
        <p:spPr bwMode="auto">
          <a:xfrm>
            <a:off x="293688" y="6107113"/>
            <a:ext cx="1828800" cy="457200"/>
          </a:xfrm>
          <a:prstGeom prst="roundRect">
            <a:avLst>
              <a:gd name="adj" fmla="val 11519"/>
            </a:avLst>
          </a:prstGeom>
          <a:solidFill>
            <a:schemeClr val="tx2">
              <a:lumMod val="9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bg1"/>
                </a:solidFill>
                <a:effectLst/>
                <a:uLnTx/>
                <a:uFillTx/>
                <a:latin typeface="Segoe UI Semibold"/>
                <a:ea typeface="+mn-ea"/>
                <a:cs typeface="Segoe UI" pitchFamily="34" charset="0"/>
              </a:rPr>
              <a:t>Developer provided</a:t>
            </a:r>
          </a:p>
        </p:txBody>
      </p:sp>
      <p:sp>
        <p:nvSpPr>
          <p:cNvPr id="86" name="Rectangle: Rounded Corners 85">
            <a:extLst>
              <a:ext uri="{FF2B5EF4-FFF2-40B4-BE49-F238E27FC236}">
                <a16:creationId xmlns:a16="http://schemas.microsoft.com/office/drawing/2014/main" id="{61C3C2D6-ECE9-D01F-45FA-D20C93F75055}"/>
              </a:ext>
              <a:ext uri="{C183D7F6-B498-43B3-948B-1728B52AA6E4}">
                <adec:decorative xmlns:adec="http://schemas.microsoft.com/office/drawing/2017/decorative" val="1"/>
              </a:ext>
            </a:extLst>
          </p:cNvPr>
          <p:cNvSpPr/>
          <p:nvPr/>
        </p:nvSpPr>
        <p:spPr bwMode="auto">
          <a:xfrm>
            <a:off x="370460" y="6188177"/>
            <a:ext cx="1675256" cy="295072"/>
          </a:xfrm>
          <a:prstGeom prst="roundRect">
            <a:avLst>
              <a:gd name="adj" fmla="val 12632"/>
            </a:avLst>
          </a:prstGeom>
          <a:solidFill>
            <a:srgbClr val="162A37">
              <a:alpha val="0"/>
            </a:srgbClr>
          </a:solidFill>
          <a:ln w="15875"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bg1"/>
              </a:solidFill>
              <a:effectLst/>
              <a:uLnTx/>
              <a:uFillTx/>
              <a:latin typeface="Segoe UI Semibold"/>
              <a:ea typeface="+mn-ea"/>
              <a:cs typeface="Segoe UI" pitchFamily="34" charset="0"/>
            </a:endParaRPr>
          </a:p>
        </p:txBody>
      </p:sp>
      <p:sp>
        <p:nvSpPr>
          <p:cNvPr id="87" name="Title 1">
            <a:extLst>
              <a:ext uri="{FF2B5EF4-FFF2-40B4-BE49-F238E27FC236}">
                <a16:creationId xmlns:a16="http://schemas.microsoft.com/office/drawing/2014/main" id="{7C2E62C8-5EB6-9237-9FE3-6B904DD1ACA3}"/>
              </a:ext>
            </a:extLst>
          </p:cNvPr>
          <p:cNvSpPr txBox="1">
            <a:spLocks noGrp="1"/>
          </p:cNvSpPr>
          <p:nvPr>
            <p:ph type="title" idx="4294967295"/>
          </p:nvPr>
        </p:nvSpPr>
        <p:spPr>
          <a:xfrm>
            <a:off x="293689" y="1574646"/>
            <a:ext cx="2784190" cy="2339102"/>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marR="0" lvl="0" indent="0" fontAlgn="auto">
              <a:lnSpc>
                <a:spcPct val="100000"/>
              </a:lnSpc>
              <a:spcBef>
                <a:spcPct val="0"/>
              </a:spcBef>
              <a:spcAft>
                <a:spcPts val="0"/>
              </a:spcAft>
              <a:buClrTx/>
              <a:buSzTx/>
              <a:buFontTx/>
              <a:buNone/>
              <a:tabLst/>
              <a:defRPr lang="en-US" sz="4000" b="0" i="0" cap="none" spc="0" baseline="0" dirty="0" smtClean="0">
                <a:ln>
                  <a:noFill/>
                </a:ln>
                <a:effectLst/>
                <a:latin typeface="+mj-lt"/>
                <a:ea typeface="+mj-ea"/>
                <a:cs typeface="+mj-cs"/>
              </a:defRPr>
            </a:lvl1pPr>
          </a:lstStyle>
          <a:p>
            <a:pPr algn="ctr">
              <a:lnSpc>
                <a:spcPct val="100000"/>
              </a:lnSpc>
              <a:defRPr/>
            </a:pPr>
            <a:r>
              <a:rPr lang="en-IN" sz="4000" spc="0">
                <a:ln>
                  <a:noFill/>
                </a:ln>
                <a:solidFill>
                  <a:schemeClr val="bg1"/>
                </a:solidFill>
                <a:latin typeface="Segoe UI Semibold"/>
              </a:rPr>
              <a:t>Agent architecture</a:t>
            </a:r>
            <a:br>
              <a:rPr lang="en-IN" sz="5400" spc="0">
                <a:ln>
                  <a:noFill/>
                </a:ln>
                <a:solidFill>
                  <a:schemeClr val="bg1"/>
                </a:solidFill>
                <a:latin typeface="Segoe UI Semibold"/>
              </a:rPr>
            </a:br>
            <a:endPar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Segoe UI Semibold"/>
                <a:ea typeface="+mj-ea"/>
                <a:cs typeface="Segoe UI Semibold" panose="020B0502040204020203" pitchFamily="34" charset="0"/>
              </a:rPr>
              <a:t>Custom Engine Agents</a:t>
            </a:r>
          </a:p>
        </p:txBody>
      </p:sp>
      <p:sp>
        <p:nvSpPr>
          <p:cNvPr id="88" name="Rectangle: Rounded Corners 21">
            <a:extLst>
              <a:ext uri="{FF2B5EF4-FFF2-40B4-BE49-F238E27FC236}">
                <a16:creationId xmlns:a16="http://schemas.microsoft.com/office/drawing/2014/main" id="{F66C88E2-3094-31CE-7763-006817D11D3F}"/>
              </a:ext>
              <a:ext uri="{C183D7F6-B498-43B3-948B-1728B52AA6E4}">
                <adec:decorative xmlns:adec="http://schemas.microsoft.com/office/drawing/2017/decorative" val="1"/>
              </a:ext>
            </a:extLst>
          </p:cNvPr>
          <p:cNvSpPr/>
          <p:nvPr/>
        </p:nvSpPr>
        <p:spPr bwMode="auto">
          <a:xfrm flipV="1">
            <a:off x="529027" y="4001437"/>
            <a:ext cx="2261625" cy="45719"/>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Segoe UI"/>
              <a:ea typeface="+mn-ea"/>
              <a:cs typeface="+mn-cs"/>
            </a:endParaRPr>
          </a:p>
        </p:txBody>
      </p:sp>
      <p:grpSp>
        <p:nvGrpSpPr>
          <p:cNvPr id="2" name="Group 1" descr="Custom engine agents&#10;&#10;Microsoft 365 Agents SDK&#10;implementation&#10;">
            <a:extLst>
              <a:ext uri="{FF2B5EF4-FFF2-40B4-BE49-F238E27FC236}">
                <a16:creationId xmlns:a16="http://schemas.microsoft.com/office/drawing/2014/main" id="{5EC3D0B3-61A4-C81F-0249-F33D4A6CB0D0}"/>
              </a:ext>
            </a:extLst>
          </p:cNvPr>
          <p:cNvGrpSpPr/>
          <p:nvPr/>
        </p:nvGrpSpPr>
        <p:grpSpPr>
          <a:xfrm>
            <a:off x="3120567" y="319856"/>
            <a:ext cx="8796165" cy="6187479"/>
            <a:chOff x="3120567" y="319856"/>
            <a:chExt cx="8796165" cy="6187479"/>
          </a:xfrm>
        </p:grpSpPr>
        <p:sp>
          <p:nvSpPr>
            <p:cNvPr id="153" name="Rectangle: Rounded Corners 152">
              <a:extLst>
                <a:ext uri="{FF2B5EF4-FFF2-40B4-BE49-F238E27FC236}">
                  <a16:creationId xmlns:a16="http://schemas.microsoft.com/office/drawing/2014/main" id="{92B6B65C-614F-4D38-A1EA-F70C7AB6A559}"/>
                </a:ext>
              </a:extLst>
            </p:cNvPr>
            <p:cNvSpPr/>
            <p:nvPr/>
          </p:nvSpPr>
          <p:spPr>
            <a:xfrm>
              <a:off x="10038181" y="1436260"/>
              <a:ext cx="1804479" cy="4109440"/>
            </a:xfrm>
            <a:prstGeom prst="roundRect">
              <a:avLst>
                <a:gd name="adj" fmla="val 10057"/>
              </a:avLst>
            </a:prstGeom>
            <a:solidFill>
              <a:schemeClr val="tx2">
                <a:alpha val="38000"/>
              </a:schemeClr>
            </a:solidFill>
            <a:ln w="9525" cap="flat" cmpd="sng" algn="ctr">
              <a:solidFill>
                <a:schemeClr val="tx2">
                  <a:lumMod val="75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bg1"/>
                </a:solidFill>
                <a:effectLst/>
                <a:uLnTx/>
                <a:uFillTx/>
                <a:latin typeface="Segoe UI Semibold"/>
                <a:ea typeface="+mn-ea"/>
                <a:cs typeface="+mn-cs"/>
              </a:endParaRPr>
            </a:p>
          </p:txBody>
        </p:sp>
        <p:grpSp>
          <p:nvGrpSpPr>
            <p:cNvPr id="190" name="Group 189">
              <a:extLst>
                <a:ext uri="{FF2B5EF4-FFF2-40B4-BE49-F238E27FC236}">
                  <a16:creationId xmlns:a16="http://schemas.microsoft.com/office/drawing/2014/main" id="{AED0E64D-5181-3C8C-3D24-5C604D6165A4}"/>
                </a:ext>
              </a:extLst>
            </p:cNvPr>
            <p:cNvGrpSpPr/>
            <p:nvPr/>
          </p:nvGrpSpPr>
          <p:grpSpPr>
            <a:xfrm>
              <a:off x="10400794" y="2089039"/>
              <a:ext cx="1094325" cy="3217834"/>
              <a:chOff x="10395074" y="2088940"/>
              <a:chExt cx="1094325" cy="3217834"/>
            </a:xfrm>
          </p:grpSpPr>
          <p:sp>
            <p:nvSpPr>
              <p:cNvPr id="167" name="Rectangle: Rounded Corners 166">
                <a:extLst>
                  <a:ext uri="{FF2B5EF4-FFF2-40B4-BE49-F238E27FC236}">
                    <a16:creationId xmlns:a16="http://schemas.microsoft.com/office/drawing/2014/main" id="{B6AF42C9-FC23-73CC-6C86-ECD7EFA3EE39}"/>
                  </a:ext>
                </a:extLst>
              </p:cNvPr>
              <p:cNvSpPr/>
              <p:nvPr/>
            </p:nvSpPr>
            <p:spPr bwMode="auto">
              <a:xfrm>
                <a:off x="10398709" y="2088940"/>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bg1"/>
                  </a:solidFill>
                  <a:effectLst/>
                  <a:uLnTx/>
                  <a:uFillTx/>
                  <a:latin typeface="Segoe UI Semibold"/>
                  <a:ea typeface="+mn-ea"/>
                  <a:cs typeface="+mn-cs"/>
                </a:endParaRPr>
              </a:p>
            </p:txBody>
          </p:sp>
          <p:sp>
            <p:nvSpPr>
              <p:cNvPr id="168" name="Rectangle: Rounded Corners 167">
                <a:extLst>
                  <a:ext uri="{FF2B5EF4-FFF2-40B4-BE49-F238E27FC236}">
                    <a16:creationId xmlns:a16="http://schemas.microsoft.com/office/drawing/2014/main" id="{88E5CE38-FFF6-8F10-1540-7D561D6F5432}"/>
                  </a:ext>
                </a:extLst>
              </p:cNvPr>
              <p:cNvSpPr/>
              <p:nvPr/>
            </p:nvSpPr>
            <p:spPr>
              <a:xfrm>
                <a:off x="10492147" y="2143629"/>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169" name="Rectangle: Rounded Corners 168">
                <a:extLst>
                  <a:ext uri="{FF2B5EF4-FFF2-40B4-BE49-F238E27FC236}">
                    <a16:creationId xmlns:a16="http://schemas.microsoft.com/office/drawing/2014/main" id="{4350A401-338D-5DED-4D3E-05DB3B8DA272}"/>
                  </a:ext>
                </a:extLst>
              </p:cNvPr>
              <p:cNvSpPr/>
              <p:nvPr/>
            </p:nvSpPr>
            <p:spPr>
              <a:xfrm>
                <a:off x="10489020" y="2307446"/>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170" name="Rectangle: Rounded Corners 169">
                <a:extLst>
                  <a:ext uri="{FF2B5EF4-FFF2-40B4-BE49-F238E27FC236}">
                    <a16:creationId xmlns:a16="http://schemas.microsoft.com/office/drawing/2014/main" id="{B5E43FAD-3F6E-F650-81DF-062597C59DBB}"/>
                  </a:ext>
                </a:extLst>
              </p:cNvPr>
              <p:cNvSpPr/>
              <p:nvPr/>
            </p:nvSpPr>
            <p:spPr>
              <a:xfrm>
                <a:off x="10481870" y="2831279"/>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171" name="Rectangle: Rounded Corners 170">
                <a:extLst>
                  <a:ext uri="{FF2B5EF4-FFF2-40B4-BE49-F238E27FC236}">
                    <a16:creationId xmlns:a16="http://schemas.microsoft.com/office/drawing/2014/main" id="{055E5823-3762-8B5C-DB72-813545486A1E}"/>
                  </a:ext>
                </a:extLst>
              </p:cNvPr>
              <p:cNvSpPr/>
              <p:nvPr/>
            </p:nvSpPr>
            <p:spPr>
              <a:xfrm>
                <a:off x="10846820" y="2325717"/>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72" name="Rectangle: Rounded Corners 171">
                <a:extLst>
                  <a:ext uri="{FF2B5EF4-FFF2-40B4-BE49-F238E27FC236}">
                    <a16:creationId xmlns:a16="http://schemas.microsoft.com/office/drawing/2014/main" id="{EB0D9AD3-426B-F636-66F6-6FE0348B0BF0}"/>
                  </a:ext>
                </a:extLst>
              </p:cNvPr>
              <p:cNvSpPr/>
              <p:nvPr/>
            </p:nvSpPr>
            <p:spPr>
              <a:xfrm>
                <a:off x="10846820" y="2488895"/>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73" name="Rectangle: Rounded Corners 172">
                <a:extLst>
                  <a:ext uri="{FF2B5EF4-FFF2-40B4-BE49-F238E27FC236}">
                    <a16:creationId xmlns:a16="http://schemas.microsoft.com/office/drawing/2014/main" id="{C58E06B3-6552-965A-CDEF-4BE60AAE788C}"/>
                  </a:ext>
                </a:extLst>
              </p:cNvPr>
              <p:cNvSpPr/>
              <p:nvPr/>
            </p:nvSpPr>
            <p:spPr>
              <a:xfrm>
                <a:off x="10846820" y="2649191"/>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74" name="Rectangle: Rounded Corners 173">
                <a:extLst>
                  <a:ext uri="{FF2B5EF4-FFF2-40B4-BE49-F238E27FC236}">
                    <a16:creationId xmlns:a16="http://schemas.microsoft.com/office/drawing/2014/main" id="{C9392B03-ED1F-4C83-8381-89ED1FEAD386}"/>
                  </a:ext>
                </a:extLst>
              </p:cNvPr>
              <p:cNvSpPr/>
              <p:nvPr/>
            </p:nvSpPr>
            <p:spPr bwMode="auto">
              <a:xfrm>
                <a:off x="10395074" y="325016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bg1"/>
                  </a:solidFill>
                  <a:effectLst/>
                  <a:uLnTx/>
                  <a:uFillTx/>
                  <a:latin typeface="Segoe UI Semibold"/>
                  <a:ea typeface="+mn-ea"/>
                  <a:cs typeface="+mn-cs"/>
                </a:endParaRPr>
              </a:p>
            </p:txBody>
          </p:sp>
          <p:sp>
            <p:nvSpPr>
              <p:cNvPr id="175" name="Rectangle: Rounded Corners 174">
                <a:extLst>
                  <a:ext uri="{FF2B5EF4-FFF2-40B4-BE49-F238E27FC236}">
                    <a16:creationId xmlns:a16="http://schemas.microsoft.com/office/drawing/2014/main" id="{5D43AFDF-DD8D-DF45-D662-1E613AB9AE43}"/>
                  </a:ext>
                </a:extLst>
              </p:cNvPr>
              <p:cNvSpPr/>
              <p:nvPr/>
            </p:nvSpPr>
            <p:spPr>
              <a:xfrm>
                <a:off x="10488512" y="330485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176" name="Rectangle: Rounded Corners 175">
                <a:extLst>
                  <a:ext uri="{FF2B5EF4-FFF2-40B4-BE49-F238E27FC236}">
                    <a16:creationId xmlns:a16="http://schemas.microsoft.com/office/drawing/2014/main" id="{1949A143-D664-E05D-048C-3EB21565EBBA}"/>
                  </a:ext>
                </a:extLst>
              </p:cNvPr>
              <p:cNvSpPr/>
              <p:nvPr/>
            </p:nvSpPr>
            <p:spPr>
              <a:xfrm>
                <a:off x="10485385" y="346867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177" name="Rectangle: Rounded Corners 176">
                <a:extLst>
                  <a:ext uri="{FF2B5EF4-FFF2-40B4-BE49-F238E27FC236}">
                    <a16:creationId xmlns:a16="http://schemas.microsoft.com/office/drawing/2014/main" id="{07FAEB49-406C-952F-3DC4-19EE817FAED3}"/>
                  </a:ext>
                </a:extLst>
              </p:cNvPr>
              <p:cNvSpPr/>
              <p:nvPr/>
            </p:nvSpPr>
            <p:spPr>
              <a:xfrm>
                <a:off x="10478235" y="399250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178" name="Rectangle: Rounded Corners 177">
                <a:extLst>
                  <a:ext uri="{FF2B5EF4-FFF2-40B4-BE49-F238E27FC236}">
                    <a16:creationId xmlns:a16="http://schemas.microsoft.com/office/drawing/2014/main" id="{EA20D478-C7E5-B09A-0230-B09A4B134E51}"/>
                  </a:ext>
                </a:extLst>
              </p:cNvPr>
              <p:cNvSpPr/>
              <p:nvPr/>
            </p:nvSpPr>
            <p:spPr>
              <a:xfrm>
                <a:off x="10843185" y="348694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79" name="Rectangle: Rounded Corners 178">
                <a:extLst>
                  <a:ext uri="{FF2B5EF4-FFF2-40B4-BE49-F238E27FC236}">
                    <a16:creationId xmlns:a16="http://schemas.microsoft.com/office/drawing/2014/main" id="{D4E91A64-5673-FF5D-2863-88764C5CBC46}"/>
                  </a:ext>
                </a:extLst>
              </p:cNvPr>
              <p:cNvSpPr/>
              <p:nvPr/>
            </p:nvSpPr>
            <p:spPr>
              <a:xfrm>
                <a:off x="10843185" y="365012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80" name="Rectangle: Rounded Corners 179">
                <a:extLst>
                  <a:ext uri="{FF2B5EF4-FFF2-40B4-BE49-F238E27FC236}">
                    <a16:creationId xmlns:a16="http://schemas.microsoft.com/office/drawing/2014/main" id="{FD3C7B18-43C2-F104-9BC2-DEC5ABA6267C}"/>
                  </a:ext>
                </a:extLst>
              </p:cNvPr>
              <p:cNvSpPr/>
              <p:nvPr/>
            </p:nvSpPr>
            <p:spPr>
              <a:xfrm>
                <a:off x="10843185" y="381042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81" name="Rectangle: Rounded Corners 180">
                <a:extLst>
                  <a:ext uri="{FF2B5EF4-FFF2-40B4-BE49-F238E27FC236}">
                    <a16:creationId xmlns:a16="http://schemas.microsoft.com/office/drawing/2014/main" id="{8AF90A12-2516-3086-FF34-B53C06FC6663}"/>
                  </a:ext>
                </a:extLst>
              </p:cNvPr>
              <p:cNvSpPr/>
              <p:nvPr/>
            </p:nvSpPr>
            <p:spPr bwMode="auto">
              <a:xfrm>
                <a:off x="10395074" y="4411399"/>
                <a:ext cx="1090690" cy="895375"/>
              </a:xfrm>
              <a:prstGeom prst="roundRect">
                <a:avLst>
                  <a:gd name="adj" fmla="val 7222"/>
                </a:avLst>
              </a:prstGeom>
              <a:noFill/>
              <a:ln w="12700" cap="flat" cmpd="sng" algn="ctr">
                <a:solidFill>
                  <a:schemeClr val="bg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bg1"/>
                  </a:solidFill>
                  <a:effectLst/>
                  <a:uLnTx/>
                  <a:uFillTx/>
                  <a:latin typeface="Segoe UI Semibold"/>
                  <a:ea typeface="+mn-ea"/>
                  <a:cs typeface="+mn-cs"/>
                </a:endParaRPr>
              </a:p>
            </p:txBody>
          </p:sp>
          <p:sp>
            <p:nvSpPr>
              <p:cNvPr id="182" name="Rectangle: Rounded Corners 181">
                <a:extLst>
                  <a:ext uri="{FF2B5EF4-FFF2-40B4-BE49-F238E27FC236}">
                    <a16:creationId xmlns:a16="http://schemas.microsoft.com/office/drawing/2014/main" id="{54A7D86D-5C31-3693-C821-66A927121E99}"/>
                  </a:ext>
                </a:extLst>
              </p:cNvPr>
              <p:cNvSpPr/>
              <p:nvPr/>
            </p:nvSpPr>
            <p:spPr>
              <a:xfrm>
                <a:off x="10488512" y="4466088"/>
                <a:ext cx="90550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183" name="Rectangle: Rounded Corners 182">
                <a:extLst>
                  <a:ext uri="{FF2B5EF4-FFF2-40B4-BE49-F238E27FC236}">
                    <a16:creationId xmlns:a16="http://schemas.microsoft.com/office/drawing/2014/main" id="{AA593502-878F-AC8F-67ED-811060E2FE54}"/>
                  </a:ext>
                </a:extLst>
              </p:cNvPr>
              <p:cNvSpPr/>
              <p:nvPr/>
            </p:nvSpPr>
            <p:spPr>
              <a:xfrm>
                <a:off x="10485385" y="4629905"/>
                <a:ext cx="267488" cy="461591"/>
              </a:xfrm>
              <a:prstGeom prst="roundRect">
                <a:avLst>
                  <a:gd name="adj" fmla="val 1239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184" name="Rectangle: Rounded Corners 183">
                <a:extLst>
                  <a:ext uri="{FF2B5EF4-FFF2-40B4-BE49-F238E27FC236}">
                    <a16:creationId xmlns:a16="http://schemas.microsoft.com/office/drawing/2014/main" id="{32D3DD35-CFC2-FD6A-0829-7B980F1AC533}"/>
                  </a:ext>
                </a:extLst>
              </p:cNvPr>
              <p:cNvSpPr/>
              <p:nvPr/>
            </p:nvSpPr>
            <p:spPr>
              <a:xfrm>
                <a:off x="10478235" y="5153738"/>
                <a:ext cx="939934" cy="98692"/>
              </a:xfrm>
              <a:prstGeom prst="roundRect">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185" name="Rectangle: Rounded Corners 184">
                <a:extLst>
                  <a:ext uri="{FF2B5EF4-FFF2-40B4-BE49-F238E27FC236}">
                    <a16:creationId xmlns:a16="http://schemas.microsoft.com/office/drawing/2014/main" id="{51D3DD1B-F4F9-D5A1-8473-5613DC7F9204}"/>
                  </a:ext>
                </a:extLst>
              </p:cNvPr>
              <p:cNvSpPr/>
              <p:nvPr/>
            </p:nvSpPr>
            <p:spPr>
              <a:xfrm>
                <a:off x="10843185" y="4648176"/>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86" name="Rectangle: Rounded Corners 185">
                <a:extLst>
                  <a:ext uri="{FF2B5EF4-FFF2-40B4-BE49-F238E27FC236}">
                    <a16:creationId xmlns:a16="http://schemas.microsoft.com/office/drawing/2014/main" id="{C101B229-6950-B2E2-E28D-C1FB7C5B37B6}"/>
                  </a:ext>
                </a:extLst>
              </p:cNvPr>
              <p:cNvSpPr/>
              <p:nvPr/>
            </p:nvSpPr>
            <p:spPr>
              <a:xfrm>
                <a:off x="10843185" y="4811354"/>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sp>
            <p:nvSpPr>
              <p:cNvPr id="187" name="Rectangle: Rounded Corners 186">
                <a:extLst>
                  <a:ext uri="{FF2B5EF4-FFF2-40B4-BE49-F238E27FC236}">
                    <a16:creationId xmlns:a16="http://schemas.microsoft.com/office/drawing/2014/main" id="{907EDB00-A3D2-AF0A-5EA3-C416CB9CA14E}"/>
                  </a:ext>
                </a:extLst>
              </p:cNvPr>
              <p:cNvSpPr/>
              <p:nvPr/>
            </p:nvSpPr>
            <p:spPr>
              <a:xfrm>
                <a:off x="10843185" y="4971650"/>
                <a:ext cx="550832" cy="98692"/>
              </a:xfrm>
              <a:prstGeom prst="roundRect">
                <a:avLst>
                  <a:gd name="adj" fmla="val 10024"/>
                </a:avLst>
              </a:prstGeom>
              <a:noFill/>
              <a:ln w="12700" cap="rnd">
                <a:solidFill>
                  <a:schemeClr val="bg1">
                    <a:lumMod val="50000"/>
                    <a:lumOff val="50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endParaRPr>
              </a:p>
            </p:txBody>
          </p:sp>
        </p:grpSp>
        <p:sp>
          <p:nvSpPr>
            <p:cNvPr id="188" name="TextBox 187">
              <a:extLst>
                <a:ext uri="{FF2B5EF4-FFF2-40B4-BE49-F238E27FC236}">
                  <a16:creationId xmlns:a16="http://schemas.microsoft.com/office/drawing/2014/main" id="{9F664757-5992-8EBA-1DD7-4A21BBCC92ED}"/>
                </a:ext>
              </a:extLst>
            </p:cNvPr>
            <p:cNvSpPr txBox="1"/>
            <p:nvPr/>
          </p:nvSpPr>
          <p:spPr>
            <a:xfrm>
              <a:off x="10632628" y="1596941"/>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chemeClr val="bg1"/>
                  </a:solidFill>
                  <a:effectLst/>
                  <a:uLnTx/>
                  <a:uFillTx/>
                  <a:latin typeface="Segoe UI Semibold"/>
                  <a:ea typeface="+mn-ea"/>
                  <a:cs typeface="+mn-cs"/>
                </a:rPr>
                <a:t>Agents</a:t>
              </a:r>
            </a:p>
          </p:txBody>
        </p:sp>
        <p:sp>
          <p:nvSpPr>
            <p:cNvPr id="196" name="Rectangle: Rounded Corners 195">
              <a:extLst>
                <a:ext uri="{FF2B5EF4-FFF2-40B4-BE49-F238E27FC236}">
                  <a16:creationId xmlns:a16="http://schemas.microsoft.com/office/drawing/2014/main" id="{645483C9-8BE0-9B27-96C6-8568C14BBCDE}"/>
                </a:ext>
              </a:extLst>
            </p:cNvPr>
            <p:cNvSpPr>
              <a:spLocks/>
            </p:cNvSpPr>
            <p:nvPr/>
          </p:nvSpPr>
          <p:spPr bwMode="auto">
            <a:xfrm>
              <a:off x="9964108" y="1366937"/>
              <a:ext cx="1952624" cy="4248086"/>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sp>
          <p:nvSpPr>
            <p:cNvPr id="39" name="Freeform: Shape 38">
              <a:extLst>
                <a:ext uri="{FF2B5EF4-FFF2-40B4-BE49-F238E27FC236}">
                  <a16:creationId xmlns:a16="http://schemas.microsoft.com/office/drawing/2014/main" id="{DC2460B7-1471-7686-4B6B-7DBC1D7FC8A3}"/>
                </a:ext>
              </a:extLst>
            </p:cNvPr>
            <p:cNvSpPr/>
            <p:nvPr/>
          </p:nvSpPr>
          <p:spPr>
            <a:xfrm>
              <a:off x="3120568" y="319857"/>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40" name="Freeform: Shape 39">
              <a:extLst>
                <a:ext uri="{FF2B5EF4-FFF2-40B4-BE49-F238E27FC236}">
                  <a16:creationId xmlns:a16="http://schemas.microsoft.com/office/drawing/2014/main" id="{16B9AC58-11BF-65A2-87B3-B7A75F5084CB}"/>
                </a:ext>
              </a:extLst>
            </p:cNvPr>
            <p:cNvSpPr/>
            <p:nvPr/>
          </p:nvSpPr>
          <p:spPr>
            <a:xfrm>
              <a:off x="3120568"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tx2"/>
            </a:solidFill>
            <a:ln w="635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41" name="Freeform: Shape 40">
              <a:extLst>
                <a:ext uri="{FF2B5EF4-FFF2-40B4-BE49-F238E27FC236}">
                  <a16:creationId xmlns:a16="http://schemas.microsoft.com/office/drawing/2014/main" id="{C315209B-FD9A-1B19-2DAA-FDA63427C589}"/>
                </a:ext>
              </a:extLst>
            </p:cNvPr>
            <p:cNvSpPr>
              <a:spLocks/>
            </p:cNvSpPr>
            <p:nvPr/>
          </p:nvSpPr>
          <p:spPr>
            <a:xfrm>
              <a:off x="3120567"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42" name="Freeform: Shape 41">
              <a:extLst>
                <a:ext uri="{FF2B5EF4-FFF2-40B4-BE49-F238E27FC236}">
                  <a16:creationId xmlns:a16="http://schemas.microsoft.com/office/drawing/2014/main" id="{EE209E9D-E679-94B7-3761-F6B9904FAF22}"/>
                </a:ext>
              </a:extLst>
            </p:cNvPr>
            <p:cNvSpPr/>
            <p:nvPr/>
          </p:nvSpPr>
          <p:spPr>
            <a:xfrm>
              <a:off x="6394308"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43" name="Freeform: Shape 42">
              <a:extLst>
                <a:ext uri="{FF2B5EF4-FFF2-40B4-BE49-F238E27FC236}">
                  <a16:creationId xmlns:a16="http://schemas.microsoft.com/office/drawing/2014/main" id="{D3F5F9CF-15FF-8506-4C5F-E623EB343216}"/>
                </a:ext>
              </a:extLst>
            </p:cNvPr>
            <p:cNvSpPr/>
            <p:nvPr/>
          </p:nvSpPr>
          <p:spPr>
            <a:xfrm>
              <a:off x="6381652" y="2699899"/>
              <a:ext cx="3286396" cy="1421915"/>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44" name="Freeform: Shape 43">
              <a:extLst>
                <a:ext uri="{FF2B5EF4-FFF2-40B4-BE49-F238E27FC236}">
                  <a16:creationId xmlns:a16="http://schemas.microsoft.com/office/drawing/2014/main" id="{0D436679-9420-B854-2A77-1E3DACF37549}"/>
                </a:ext>
              </a:extLst>
            </p:cNvPr>
            <p:cNvSpPr/>
            <p:nvPr/>
          </p:nvSpPr>
          <p:spPr>
            <a:xfrm>
              <a:off x="6394308"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1169D223-6839-5BF3-83A3-FDB8F817F6B0}"/>
                </a:ext>
              </a:extLst>
            </p:cNvPr>
            <p:cNvSpPr>
              <a:spLocks/>
            </p:cNvSpPr>
            <p:nvPr/>
          </p:nvSpPr>
          <p:spPr>
            <a:xfrm>
              <a:off x="5160975"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Foundation models</a:t>
              </a:r>
            </a:p>
          </p:txBody>
        </p:sp>
        <p:cxnSp>
          <p:nvCxnSpPr>
            <p:cNvPr id="46" name="Straight Connector 45">
              <a:extLst>
                <a:ext uri="{FF2B5EF4-FFF2-40B4-BE49-F238E27FC236}">
                  <a16:creationId xmlns:a16="http://schemas.microsoft.com/office/drawing/2014/main" id="{3816ADD0-DB2F-43B4-D4D4-7C772AFF29B1}"/>
                </a:ext>
              </a:extLst>
            </p:cNvPr>
            <p:cNvCxnSpPr/>
            <p:nvPr/>
          </p:nvCxnSpPr>
          <p:spPr>
            <a:xfrm>
              <a:off x="3120568" y="1288275"/>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94774E-9123-5580-AAF6-7E89A26E4D4E}"/>
                </a:ext>
              </a:extLst>
            </p:cNvPr>
            <p:cNvCxnSpPr/>
            <p:nvPr/>
          </p:nvCxnSpPr>
          <p:spPr>
            <a:xfrm>
              <a:off x="6394308" y="27047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4A0C0C-1221-3545-039F-C2B01BBA5A19}"/>
                </a:ext>
              </a:extLst>
            </p:cNvPr>
            <p:cNvCxnSpPr/>
            <p:nvPr/>
          </p:nvCxnSpPr>
          <p:spPr>
            <a:xfrm>
              <a:off x="6394308" y="4121814"/>
              <a:ext cx="3273739" cy="0"/>
            </a:xfrm>
            <a:prstGeom prst="line">
              <a:avLst/>
            </a:prstGeom>
            <a:ln w="19050">
              <a:solidFill>
                <a:schemeClr val="tx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4E8F365-BABB-01A7-51C4-FF49ECFD2744}"/>
                </a:ext>
              </a:extLst>
            </p:cNvPr>
            <p:cNvCxnSpPr/>
            <p:nvPr/>
          </p:nvCxnSpPr>
          <p:spPr>
            <a:xfrm>
              <a:off x="3120568" y="5538914"/>
              <a:ext cx="6547478" cy="0"/>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E73A273-FEBE-F95A-516B-91AA62F6692B}"/>
                </a:ext>
              </a:extLst>
            </p:cNvPr>
            <p:cNvCxnSpPr>
              <a:cxnSpLocks/>
            </p:cNvCxnSpPr>
            <p:nvPr/>
          </p:nvCxnSpPr>
          <p:spPr>
            <a:xfrm>
              <a:off x="6394307" y="1288275"/>
              <a:ext cx="0" cy="4250638"/>
            </a:xfrm>
            <a:prstGeom prst="line">
              <a:avLst/>
            </a:prstGeom>
            <a:ln w="19050">
              <a:solidFill>
                <a:schemeClr val="tx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Rectangle: Rounded Corners 55">
              <a:extLst>
                <a:ext uri="{FF2B5EF4-FFF2-40B4-BE49-F238E27FC236}">
                  <a16:creationId xmlns:a16="http://schemas.microsoft.com/office/drawing/2014/main" id="{1EC6A37E-2B36-6835-8152-55B724D4F534}"/>
                </a:ext>
              </a:extLst>
            </p:cNvPr>
            <p:cNvSpPr/>
            <p:nvPr/>
          </p:nvSpPr>
          <p:spPr bwMode="auto">
            <a:xfrm>
              <a:off x="3120568" y="319856"/>
              <a:ext cx="6547478" cy="6187479"/>
            </a:xfrm>
            <a:prstGeom prst="roundRect">
              <a:avLst>
                <a:gd name="adj" fmla="val 2732"/>
              </a:avLst>
            </a:prstGeom>
            <a:noFill/>
            <a:ln w="41275"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bg1"/>
                </a:solidFill>
                <a:effectLst/>
                <a:uLnTx/>
                <a:uFillTx/>
                <a:latin typeface="Segoe UI Semibold"/>
                <a:ea typeface="+mn-ea"/>
                <a:cs typeface="+mn-cs"/>
              </a:endParaRPr>
            </a:p>
          </p:txBody>
        </p:sp>
        <p:sp>
          <p:nvSpPr>
            <p:cNvPr id="77" name="Rectangle: Rounded Corners 76">
              <a:extLst>
                <a:ext uri="{FF2B5EF4-FFF2-40B4-BE49-F238E27FC236}">
                  <a16:creationId xmlns:a16="http://schemas.microsoft.com/office/drawing/2014/main" id="{E588C093-BB43-4B67-65F3-63669B4AF3FA}"/>
                </a:ext>
              </a:extLst>
            </p:cNvPr>
            <p:cNvSpPr>
              <a:spLocks/>
            </p:cNvSpPr>
            <p:nvPr/>
          </p:nvSpPr>
          <p:spPr>
            <a:xfrm>
              <a:off x="6484617" y="1417798"/>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A1885123-10BB-A48C-1E65-6455B0107880}"/>
                </a:ext>
              </a:extLst>
            </p:cNvPr>
            <p:cNvSpPr>
              <a:spLocks/>
            </p:cNvSpPr>
            <p:nvPr/>
          </p:nvSpPr>
          <p:spPr>
            <a:xfrm>
              <a:off x="6484617" y="2828369"/>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40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79" name="Rectangle: Rounded Corners 78">
              <a:extLst>
                <a:ext uri="{FF2B5EF4-FFF2-40B4-BE49-F238E27FC236}">
                  <a16:creationId xmlns:a16="http://schemas.microsoft.com/office/drawing/2014/main" id="{A14E54D4-4B1E-B323-A378-691D9271D3F6}"/>
                </a:ext>
              </a:extLst>
            </p:cNvPr>
            <p:cNvSpPr/>
            <p:nvPr/>
          </p:nvSpPr>
          <p:spPr>
            <a:xfrm>
              <a:off x="3850823" y="1420811"/>
              <a:ext cx="1811456" cy="4011059"/>
            </a:xfrm>
            <a:prstGeom prst="roundRect">
              <a:avLst>
                <a:gd name="adj" fmla="val 832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sp>
          <p:nvSpPr>
            <p:cNvPr id="82" name="Rectangle: Rounded Corners 81">
              <a:extLst>
                <a:ext uri="{FF2B5EF4-FFF2-40B4-BE49-F238E27FC236}">
                  <a16:creationId xmlns:a16="http://schemas.microsoft.com/office/drawing/2014/main" id="{06E802E6-21E8-E019-F3B5-F7D83F81AFD2}"/>
                </a:ext>
              </a:extLst>
            </p:cNvPr>
            <p:cNvSpPr/>
            <p:nvPr/>
          </p:nvSpPr>
          <p:spPr bwMode="auto">
            <a:xfrm>
              <a:off x="3368847" y="5775960"/>
              <a:ext cx="6050920" cy="494328"/>
            </a:xfrm>
            <a:prstGeom prst="roundRect">
              <a:avLst>
                <a:gd name="adj" fmla="val 9368"/>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chemeClr val="bg1"/>
                </a:solidFill>
                <a:effectLst/>
                <a:uLnTx/>
                <a:uFillTx/>
                <a:latin typeface="Segoe UI Semibold"/>
                <a:ea typeface="+mn-ea"/>
                <a:cs typeface="Segoe UI" pitchFamily="34" charset="0"/>
              </a:endParaRPr>
            </a:p>
          </p:txBody>
        </p:sp>
        <p:sp>
          <p:nvSpPr>
            <p:cNvPr id="89" name="Rectangle: Rounded Corners 88">
              <a:extLst>
                <a:ext uri="{FF2B5EF4-FFF2-40B4-BE49-F238E27FC236}">
                  <a16:creationId xmlns:a16="http://schemas.microsoft.com/office/drawing/2014/main" id="{CB0C48FD-CF10-48A2-0852-22A532BAF22F}"/>
                </a:ext>
              </a:extLst>
            </p:cNvPr>
            <p:cNvSpPr>
              <a:spLocks/>
            </p:cNvSpPr>
            <p:nvPr/>
          </p:nvSpPr>
          <p:spPr>
            <a:xfrm>
              <a:off x="6516661" y="4240322"/>
              <a:ext cx="3051390" cy="1169790"/>
            </a:xfrm>
            <a:prstGeom prst="roundRect">
              <a:avLst>
                <a:gd name="adj" fmla="val 8300"/>
              </a:avLst>
            </a:prstGeom>
            <a:noFill/>
            <a:ln w="19050" cap="rnd">
              <a:solidFill>
                <a:schemeClr val="accent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endParaRPr kumimoji="0" lang="en-US" sz="1600" b="0" i="0" u="none" strike="noStrike" kern="1200" cap="none" spc="0" normalizeH="0" baseline="0" noProof="0">
                <a:ln w="3175">
                  <a:noFill/>
                </a:ln>
                <a:solidFill>
                  <a:schemeClr val="bg1"/>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8FF33CFE-A135-C98D-2E15-9F76D6B7B1B1}"/>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Orchestrator</a:t>
              </a:r>
            </a:p>
          </p:txBody>
        </p:sp>
        <p:sp>
          <p:nvSpPr>
            <p:cNvPr id="92" name="Rectangle 91">
              <a:extLst>
                <a:ext uri="{FF2B5EF4-FFF2-40B4-BE49-F238E27FC236}">
                  <a16:creationId xmlns:a16="http://schemas.microsoft.com/office/drawing/2014/main" id="{EF8DCE46-C52E-B06D-7720-A4E90AECF96A}"/>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chemeClr val="bg1"/>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chemeClr val="bg1"/>
                  </a:solidFill>
                  <a:effectLst/>
                  <a:uLnTx/>
                  <a:uFillTx/>
                  <a:latin typeface="Segoe UI"/>
                  <a:ea typeface="+mn-ea"/>
                  <a:cs typeface="+mn-cs"/>
                </a:rPr>
                <a:t>Instructions and Grounding</a:t>
              </a:r>
            </a:p>
          </p:txBody>
        </p:sp>
        <p:sp>
          <p:nvSpPr>
            <p:cNvPr id="93" name="Rectangle 92">
              <a:extLst>
                <a:ext uri="{FF2B5EF4-FFF2-40B4-BE49-F238E27FC236}">
                  <a16:creationId xmlns:a16="http://schemas.microsoft.com/office/drawing/2014/main" id="{B77C58EC-05DE-8867-EC5D-78EE1283EFAA}"/>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chemeClr val="bg1"/>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chemeClr val="bg1"/>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chemeClr val="bg1"/>
                  </a:solidFill>
                  <a:effectLst/>
                  <a:uLnTx/>
                  <a:uFillTx/>
                  <a:latin typeface="Segoe UI"/>
                  <a:ea typeface="+mn-ea"/>
                  <a:cs typeface="+mn-cs"/>
                </a:rPr>
              </a:br>
              <a:r>
                <a:rPr kumimoji="0" lang="en-US" sz="1600" b="0" i="0" u="none" strike="noStrike" kern="1200" cap="none" spc="0" normalizeH="0" baseline="0" noProof="0">
                  <a:ln w="3175">
                    <a:noFill/>
                  </a:ln>
                  <a:solidFill>
                    <a:schemeClr val="bg1"/>
                  </a:solidFill>
                  <a:effectLst/>
                  <a:uLnTx/>
                  <a:uFillTx/>
                  <a:latin typeface="Segoe UI"/>
                  <a:ea typeface="+mn-ea"/>
                  <a:cs typeface="+mn-cs"/>
                </a:rPr>
                <a:t>self-learning</a:t>
              </a:r>
            </a:p>
          </p:txBody>
        </p:sp>
        <p:sp>
          <p:nvSpPr>
            <p:cNvPr id="94" name="Rectangle 93">
              <a:extLst>
                <a:ext uri="{FF2B5EF4-FFF2-40B4-BE49-F238E27FC236}">
                  <a16:creationId xmlns:a16="http://schemas.microsoft.com/office/drawing/2014/main" id="{E8A59E2B-1705-6D41-DE72-FB348CBED092}"/>
                </a:ext>
              </a:extLst>
            </p:cNvPr>
            <p:cNvSpPr/>
            <p:nvPr/>
          </p:nvSpPr>
          <p:spPr>
            <a:xfrm>
              <a:off x="6458066" y="3098123"/>
              <a:ext cx="314622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chemeClr val="bg1"/>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chemeClr val="bg1"/>
                  </a:solidFill>
                  <a:effectLst/>
                  <a:uLnTx/>
                  <a:uFillTx/>
                  <a:latin typeface="Segoe UI"/>
                  <a:ea typeface="+mn-ea"/>
                  <a:cs typeface="+mn-cs"/>
                </a:rPr>
                <a:t>Actions, triggers, workflows</a:t>
              </a:r>
            </a:p>
          </p:txBody>
        </p:sp>
        <p:sp>
          <p:nvSpPr>
            <p:cNvPr id="109" name="Rectangle 108">
              <a:extLst>
                <a:ext uri="{FF2B5EF4-FFF2-40B4-BE49-F238E27FC236}">
                  <a16:creationId xmlns:a16="http://schemas.microsoft.com/office/drawing/2014/main" id="{29AA2D29-B183-9C53-A98D-6CE25EFEF340}"/>
                </a:ext>
              </a:extLst>
            </p:cNvPr>
            <p:cNvSpPr>
              <a:spLocks/>
            </p:cNvSpPr>
            <p:nvPr/>
          </p:nvSpPr>
          <p:spPr>
            <a:xfrm>
              <a:off x="3623170" y="650178"/>
              <a:ext cx="1851469" cy="307777"/>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User experience</a:t>
              </a:r>
              <a:endParaRPr kumimoji="0" lang="en-US" sz="2000" b="0" i="0" u="none" strike="noStrike" kern="1200" cap="none" spc="0" normalizeH="0" baseline="0" noProof="0">
                <a:ln>
                  <a:noFill/>
                </a:ln>
                <a:solidFill>
                  <a:schemeClr val="bg1"/>
                </a:solidFill>
                <a:effectLst/>
                <a:uLnTx/>
                <a:uFillTx/>
                <a:latin typeface="Segoe UI"/>
                <a:ea typeface="+mn-ea"/>
                <a:cs typeface="+mn-cs"/>
              </a:endParaRPr>
            </a:p>
          </p:txBody>
        </p:sp>
        <p:grpSp>
          <p:nvGrpSpPr>
            <p:cNvPr id="222" name="Group 221">
              <a:extLst>
                <a:ext uri="{FF2B5EF4-FFF2-40B4-BE49-F238E27FC236}">
                  <a16:creationId xmlns:a16="http://schemas.microsoft.com/office/drawing/2014/main" id="{5EBD348B-D4B6-B85E-D4CF-3551AF9ACDFC}"/>
                </a:ext>
              </a:extLst>
            </p:cNvPr>
            <p:cNvGrpSpPr/>
            <p:nvPr/>
          </p:nvGrpSpPr>
          <p:grpSpPr>
            <a:xfrm>
              <a:off x="5628818" y="619914"/>
              <a:ext cx="3768157" cy="368306"/>
              <a:chOff x="5628818" y="619914"/>
              <a:chExt cx="3768157" cy="368306"/>
            </a:xfrm>
          </p:grpSpPr>
          <p:sp>
            <p:nvSpPr>
              <p:cNvPr id="158" name="Rectangle: Rounded Corners 157">
                <a:extLst>
                  <a:ext uri="{FF2B5EF4-FFF2-40B4-BE49-F238E27FC236}">
                    <a16:creationId xmlns:a16="http://schemas.microsoft.com/office/drawing/2014/main" id="{833DC7D3-D5BA-AEDA-FB8A-4F85BCA3744A}"/>
                  </a:ext>
                </a:extLst>
              </p:cNvPr>
              <p:cNvSpPr>
                <a:spLocks/>
              </p:cNvSpPr>
              <p:nvPr/>
            </p:nvSpPr>
            <p:spPr bwMode="auto">
              <a:xfrm>
                <a:off x="8160794" y="619914"/>
                <a:ext cx="606627"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chemeClr val="bg1"/>
                  </a:solidFill>
                  <a:effectLst/>
                  <a:uLnTx/>
                  <a:uFillTx/>
                  <a:latin typeface="Segoe UI Semibold"/>
                  <a:ea typeface="+mn-ea"/>
                  <a:cs typeface="Segoe UI" pitchFamily="34" charset="0"/>
                </a:endParaRPr>
              </a:p>
            </p:txBody>
          </p:sp>
          <p:sp>
            <p:nvSpPr>
              <p:cNvPr id="159" name="Rectangle: Rounded Corners 158">
                <a:extLst>
                  <a:ext uri="{FF2B5EF4-FFF2-40B4-BE49-F238E27FC236}">
                    <a16:creationId xmlns:a16="http://schemas.microsoft.com/office/drawing/2014/main" id="{F58D12F7-CC91-2A9B-9F41-A4A2D6F0C318}"/>
                  </a:ext>
                </a:extLst>
              </p:cNvPr>
              <p:cNvSpPr>
                <a:spLocks/>
              </p:cNvSpPr>
              <p:nvPr/>
            </p:nvSpPr>
            <p:spPr bwMode="auto">
              <a:xfrm>
                <a:off x="8808015"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chemeClr val="bg1"/>
                  </a:solidFill>
                  <a:effectLst/>
                  <a:uLnTx/>
                  <a:uFillTx/>
                  <a:latin typeface="Segoe UI Semibold"/>
                  <a:ea typeface="+mn-ea"/>
                  <a:cs typeface="Segoe UI" pitchFamily="34" charset="0"/>
                </a:endParaRPr>
              </a:p>
            </p:txBody>
          </p:sp>
          <p:sp>
            <p:nvSpPr>
              <p:cNvPr id="160" name="Rectangle: Rounded Corners 159">
                <a:extLst>
                  <a:ext uri="{FF2B5EF4-FFF2-40B4-BE49-F238E27FC236}">
                    <a16:creationId xmlns:a16="http://schemas.microsoft.com/office/drawing/2014/main" id="{2DF64BB7-C768-B75C-923E-15D3B6E24595}"/>
                  </a:ext>
                </a:extLst>
              </p:cNvPr>
              <p:cNvSpPr>
                <a:spLocks/>
              </p:cNvSpPr>
              <p:nvPr/>
            </p:nvSpPr>
            <p:spPr bwMode="auto">
              <a:xfrm>
                <a:off x="6910681"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chemeClr val="bg1"/>
                  </a:solidFill>
                  <a:effectLst/>
                  <a:uLnTx/>
                  <a:uFillTx/>
                  <a:latin typeface="Segoe UI Semibold"/>
                  <a:ea typeface="+mn-ea"/>
                  <a:cs typeface="Segoe UI" pitchFamily="34" charset="0"/>
                </a:endParaRPr>
              </a:p>
            </p:txBody>
          </p:sp>
          <p:sp>
            <p:nvSpPr>
              <p:cNvPr id="161" name="Rectangle: Rounded Corners 160">
                <a:extLst>
                  <a:ext uri="{FF2B5EF4-FFF2-40B4-BE49-F238E27FC236}">
                    <a16:creationId xmlns:a16="http://schemas.microsoft.com/office/drawing/2014/main" id="{90B259CD-8768-D737-4C8B-0343457C90B0}"/>
                  </a:ext>
                </a:extLst>
              </p:cNvPr>
              <p:cNvSpPr>
                <a:spLocks/>
              </p:cNvSpPr>
              <p:nvPr/>
            </p:nvSpPr>
            <p:spPr bwMode="auto">
              <a:xfrm>
                <a:off x="7531239" y="619914"/>
                <a:ext cx="588960"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chemeClr val="bg1"/>
                  </a:solidFill>
                  <a:effectLst/>
                  <a:uLnTx/>
                  <a:uFillTx/>
                  <a:latin typeface="Segoe UI Semibold"/>
                  <a:ea typeface="+mn-ea"/>
                  <a:cs typeface="Segoe UI" pitchFamily="34" charset="0"/>
                </a:endParaRPr>
              </a:p>
            </p:txBody>
          </p:sp>
          <p:sp>
            <p:nvSpPr>
              <p:cNvPr id="162" name="Rectangle: Rounded Corners 161">
                <a:extLst>
                  <a:ext uri="{FF2B5EF4-FFF2-40B4-BE49-F238E27FC236}">
                    <a16:creationId xmlns:a16="http://schemas.microsoft.com/office/drawing/2014/main" id="{3AC68B9D-EE29-BF75-4219-437C984F060E}"/>
                  </a:ext>
                </a:extLst>
              </p:cNvPr>
              <p:cNvSpPr>
                <a:spLocks/>
              </p:cNvSpPr>
              <p:nvPr/>
            </p:nvSpPr>
            <p:spPr bwMode="auto">
              <a:xfrm>
                <a:off x="5628818" y="619914"/>
                <a:ext cx="579964"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chemeClr val="bg1"/>
                  </a:solidFill>
                  <a:effectLst/>
                  <a:uLnTx/>
                  <a:uFillTx/>
                  <a:latin typeface="Segoe UI Semibold"/>
                  <a:ea typeface="+mn-ea"/>
                  <a:cs typeface="Segoe UI" pitchFamily="34" charset="0"/>
                </a:endParaRPr>
              </a:p>
            </p:txBody>
          </p:sp>
          <p:sp>
            <p:nvSpPr>
              <p:cNvPr id="163" name="Rectangle: Rounded Corners 162">
                <a:extLst>
                  <a:ext uri="{FF2B5EF4-FFF2-40B4-BE49-F238E27FC236}">
                    <a16:creationId xmlns:a16="http://schemas.microsoft.com/office/drawing/2014/main" id="{B4CD08E0-1D05-47BF-5383-B94C7F809FFC}"/>
                  </a:ext>
                </a:extLst>
              </p:cNvPr>
              <p:cNvSpPr>
                <a:spLocks/>
              </p:cNvSpPr>
              <p:nvPr/>
            </p:nvSpPr>
            <p:spPr bwMode="auto">
              <a:xfrm>
                <a:off x="6246201" y="619914"/>
                <a:ext cx="621792" cy="368306"/>
              </a:xfrm>
              <a:prstGeom prst="roundRect">
                <a:avLst/>
              </a:prstGeom>
              <a:solidFill>
                <a:schemeClr val="tx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Semibold"/>
                  <a:ea typeface="+mn-ea"/>
                  <a:cs typeface="Segoe UI" pitchFamily="34" charset="0"/>
                </a:endParaRPr>
              </a:p>
            </p:txBody>
          </p:sp>
          <p:sp>
            <p:nvSpPr>
              <p:cNvPr id="164" name="Rectangle 163">
                <a:extLst>
                  <a:ext uri="{FF2B5EF4-FFF2-40B4-BE49-F238E27FC236}">
                    <a16:creationId xmlns:a16="http://schemas.microsoft.com/office/drawing/2014/main" id="{FE538EDC-5EBA-A34E-9932-BA14A4708FCE}"/>
                  </a:ext>
                </a:extLst>
              </p:cNvPr>
              <p:cNvSpPr>
                <a:spLocks/>
              </p:cNvSpPr>
              <p:nvPr/>
            </p:nvSpPr>
            <p:spPr>
              <a:xfrm>
                <a:off x="8846015" y="727123"/>
                <a:ext cx="512961"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t>+10 other </a:t>
                </a:r>
                <a:b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br>
                <a: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t>front-end channel</a:t>
                </a:r>
              </a:p>
            </p:txBody>
          </p:sp>
          <p:pic>
            <p:nvPicPr>
              <p:cNvPr id="165" name="Graphic 6">
                <a:extLst>
                  <a:ext uri="{FF2B5EF4-FFF2-40B4-BE49-F238E27FC236}">
                    <a16:creationId xmlns:a16="http://schemas.microsoft.com/office/drawing/2014/main" id="{A9446043-CCB1-8D4C-3F69-40BC02ED0898}"/>
                  </a:ext>
                </a:extLst>
              </p:cNvPr>
              <p:cNvPicPr>
                <a:picLocks/>
              </p:cNvPicPr>
              <p:nvPr/>
            </p:nvPicPr>
            <p:blipFill>
              <a:blip r:embed="rId3" cstate="email">
                <a:extLst>
                  <a:ext uri="{28A0092B-C50C-407E-A947-70E740481C1C}">
                    <a14:useLocalDpi xmlns:a14="http://schemas.microsoft.com/office/drawing/2010/main"/>
                  </a:ext>
                </a:extLst>
              </a:blip>
              <a:srcRect/>
              <a:stretch/>
            </p:blipFill>
            <p:spPr>
              <a:xfrm>
                <a:off x="5690737" y="758141"/>
                <a:ext cx="98592" cy="91852"/>
              </a:xfrm>
              <a:prstGeom prst="rect">
                <a:avLst/>
              </a:prstGeom>
              <a:effectLst>
                <a:outerShdw blurRad="215011" dist="63500" dir="2700000" algn="tl" rotWithShape="0">
                  <a:srgbClr val="000000">
                    <a:alpha val="24174"/>
                  </a:srgbClr>
                </a:outerShdw>
              </a:effectLst>
            </p:spPr>
          </p:pic>
          <p:sp>
            <p:nvSpPr>
              <p:cNvPr id="166" name="Rectangle 165">
                <a:extLst>
                  <a:ext uri="{FF2B5EF4-FFF2-40B4-BE49-F238E27FC236}">
                    <a16:creationId xmlns:a16="http://schemas.microsoft.com/office/drawing/2014/main" id="{881C04B4-4392-CC4F-D0F9-B26920D6C280}"/>
                  </a:ext>
                </a:extLst>
              </p:cNvPr>
              <p:cNvSpPr>
                <a:spLocks/>
              </p:cNvSpPr>
              <p:nvPr/>
            </p:nvSpPr>
            <p:spPr>
              <a:xfrm>
                <a:off x="5817907" y="727123"/>
                <a:ext cx="286938"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t>Microsoft </a:t>
                </a:r>
                <a:b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br>
                <a: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t>Teams</a:t>
                </a:r>
              </a:p>
            </p:txBody>
          </p:sp>
          <p:pic>
            <p:nvPicPr>
              <p:cNvPr id="189" name="Picture 188" descr="A rainbow colored logo on a black background&#10;&#10;Description automatically generated">
                <a:extLst>
                  <a:ext uri="{FF2B5EF4-FFF2-40B4-BE49-F238E27FC236}">
                    <a16:creationId xmlns:a16="http://schemas.microsoft.com/office/drawing/2014/main" id="{ADB98997-0EB3-5911-76FC-9536FE5414EA}"/>
                  </a:ext>
                </a:extLst>
              </p:cNvPr>
              <p:cNvPicPr>
                <a:picLocks/>
              </p:cNvPicPr>
              <p:nvPr/>
            </p:nvPicPr>
            <p:blipFill>
              <a:blip r:embed="rId4" cstate="email">
                <a:extLst>
                  <a:ext uri="{28A0092B-C50C-407E-A947-70E740481C1C}">
                    <a14:useLocalDpi xmlns:a14="http://schemas.microsoft.com/office/drawing/2010/main"/>
                  </a:ext>
                </a:extLst>
              </a:blip>
              <a:srcRect/>
              <a:stretch/>
            </p:blipFill>
            <p:spPr>
              <a:xfrm>
                <a:off x="6308120" y="753685"/>
                <a:ext cx="105136" cy="100764"/>
              </a:xfrm>
              <a:prstGeom prst="rect">
                <a:avLst/>
              </a:prstGeom>
            </p:spPr>
          </p:pic>
          <p:sp>
            <p:nvSpPr>
              <p:cNvPr id="191" name="Rectangle 190">
                <a:extLst>
                  <a:ext uri="{FF2B5EF4-FFF2-40B4-BE49-F238E27FC236}">
                    <a16:creationId xmlns:a16="http://schemas.microsoft.com/office/drawing/2014/main" id="{1C323763-7B17-94AC-AC2A-6F9DDA2C9CFF}"/>
                  </a:ext>
                </a:extLst>
              </p:cNvPr>
              <p:cNvSpPr>
                <a:spLocks/>
              </p:cNvSpPr>
              <p:nvPr/>
            </p:nvSpPr>
            <p:spPr>
              <a:xfrm>
                <a:off x="6441834" y="727123"/>
                <a:ext cx="392736"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t>Microsoft 365</a:t>
                </a:r>
                <a:b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br>
                <a: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t>Copilot</a:t>
                </a:r>
              </a:p>
            </p:txBody>
          </p:sp>
          <p:pic>
            <p:nvPicPr>
              <p:cNvPr id="192" name="Picture 191" descr="A logo of a social media network&#10;&#10;Description automatically generated">
                <a:extLst>
                  <a:ext uri="{FF2B5EF4-FFF2-40B4-BE49-F238E27FC236}">
                    <a16:creationId xmlns:a16="http://schemas.microsoft.com/office/drawing/2014/main" id="{1998BD35-3DE4-B827-BCE0-07C27A320D3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72600" y="748654"/>
                <a:ext cx="110826" cy="110826"/>
              </a:xfrm>
              <a:prstGeom prst="rect">
                <a:avLst/>
              </a:prstGeom>
            </p:spPr>
          </p:pic>
          <p:sp>
            <p:nvSpPr>
              <p:cNvPr id="198" name="Rectangle 197">
                <a:extLst>
                  <a:ext uri="{FF2B5EF4-FFF2-40B4-BE49-F238E27FC236}">
                    <a16:creationId xmlns:a16="http://schemas.microsoft.com/office/drawing/2014/main" id="{F49917AA-3FD3-3C8A-157A-0DCA2A3F8799}"/>
                  </a:ext>
                </a:extLst>
              </p:cNvPr>
              <p:cNvSpPr>
                <a:spLocks/>
              </p:cNvSpPr>
              <p:nvPr/>
            </p:nvSpPr>
            <p:spPr>
              <a:xfrm>
                <a:off x="7112004" y="765595"/>
                <a:ext cx="310983"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t>Messenger</a:t>
                </a:r>
              </a:p>
            </p:txBody>
          </p:sp>
          <p:pic>
            <p:nvPicPr>
              <p:cNvPr id="199" name="Graphic 198">
                <a:extLst>
                  <a:ext uri="{FF2B5EF4-FFF2-40B4-BE49-F238E27FC236}">
                    <a16:creationId xmlns:a16="http://schemas.microsoft.com/office/drawing/2014/main" id="{82AA3ABC-14EC-742A-3568-69BBBD981E0C}"/>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7593158" y="741412"/>
                <a:ext cx="125310" cy="125310"/>
              </a:xfrm>
              <a:prstGeom prst="rect">
                <a:avLst/>
              </a:prstGeom>
            </p:spPr>
          </p:pic>
          <p:sp>
            <p:nvSpPr>
              <p:cNvPr id="200" name="Rectangle 199">
                <a:extLst>
                  <a:ext uri="{FF2B5EF4-FFF2-40B4-BE49-F238E27FC236}">
                    <a16:creationId xmlns:a16="http://schemas.microsoft.com/office/drawing/2014/main" id="{A469A293-A536-9EC0-5EF6-DDD7A72B77E4}"/>
                  </a:ext>
                </a:extLst>
              </p:cNvPr>
              <p:cNvSpPr>
                <a:spLocks/>
              </p:cNvSpPr>
              <p:nvPr/>
            </p:nvSpPr>
            <p:spPr>
              <a:xfrm>
                <a:off x="7747046" y="727123"/>
                <a:ext cx="339837" cy="153888"/>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t>White label </a:t>
                </a:r>
                <a:b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br>
                <a: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t>Web chat</a:t>
                </a:r>
              </a:p>
            </p:txBody>
          </p:sp>
          <p:pic>
            <p:nvPicPr>
              <p:cNvPr id="201" name="Graphic 200">
                <a:extLst>
                  <a:ext uri="{FF2B5EF4-FFF2-40B4-BE49-F238E27FC236}">
                    <a16:creationId xmlns:a16="http://schemas.microsoft.com/office/drawing/2014/main" id="{9606FC65-56C8-9F09-B2CD-58FEFD29631D}"/>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22713" y="733808"/>
                <a:ext cx="140518" cy="140518"/>
              </a:xfrm>
              <a:prstGeom prst="rect">
                <a:avLst/>
              </a:prstGeom>
            </p:spPr>
          </p:pic>
          <p:sp>
            <p:nvSpPr>
              <p:cNvPr id="202" name="Rectangle 201">
                <a:extLst>
                  <a:ext uri="{FF2B5EF4-FFF2-40B4-BE49-F238E27FC236}">
                    <a16:creationId xmlns:a16="http://schemas.microsoft.com/office/drawing/2014/main" id="{3AD12107-3BB7-BBDD-1F1A-0B7CF462FB30}"/>
                  </a:ext>
                </a:extLst>
              </p:cNvPr>
              <p:cNvSpPr>
                <a:spLocks/>
              </p:cNvSpPr>
              <p:nvPr/>
            </p:nvSpPr>
            <p:spPr>
              <a:xfrm>
                <a:off x="8391809" y="765595"/>
                <a:ext cx="150682" cy="76944"/>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a:ln>
                      <a:noFill/>
                    </a:ln>
                    <a:solidFill>
                      <a:schemeClr val="bg1"/>
                    </a:solidFill>
                    <a:effectLst/>
                    <a:uLnTx/>
                    <a:uFillTx/>
                    <a:latin typeface="Segoe UI"/>
                    <a:ea typeface="+mn-ea"/>
                    <a:cs typeface="Segoe UI" pitchFamily="34" charset="0"/>
                  </a:rPr>
                  <a:t>Email</a:t>
                </a:r>
              </a:p>
            </p:txBody>
          </p:sp>
        </p:grpSp>
        <p:cxnSp>
          <p:nvCxnSpPr>
            <p:cNvPr id="52" name="Straight Arrow Connector 51">
              <a:extLst>
                <a:ext uri="{FF2B5EF4-FFF2-40B4-BE49-F238E27FC236}">
                  <a16:creationId xmlns:a16="http://schemas.microsoft.com/office/drawing/2014/main" id="{CAFBA521-8F8E-B43F-21EF-4CA89093E03E}"/>
                </a:ext>
              </a:extLst>
            </p:cNvPr>
            <p:cNvCxnSpPr>
              <a:cxnSpLocks/>
            </p:cNvCxnSpPr>
            <p:nvPr/>
          </p:nvCxnSpPr>
          <p:spPr>
            <a:xfrm rot="5400000">
              <a:off x="6394307" y="46687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44FBD106-0339-C3E2-D008-B4C8F3EDC131}"/>
                </a:ext>
              </a:extLst>
            </p:cNvPr>
            <p:cNvCxnSpPr>
              <a:cxnSpLocks/>
            </p:cNvCxnSpPr>
            <p:nvPr/>
          </p:nvCxnSpPr>
          <p:spPr>
            <a:xfrm>
              <a:off x="8031177"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84346627-D0E5-682A-C746-9D540F5E1F2E}"/>
                </a:ext>
              </a:extLst>
            </p:cNvPr>
            <p:cNvCxnSpPr>
              <a:cxnSpLocks/>
            </p:cNvCxnSpPr>
            <p:nvPr/>
          </p:nvCxnSpPr>
          <p:spPr>
            <a:xfrm>
              <a:off x="4757436" y="112635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E0B530-D8A7-6652-5653-CAC4C9FC5CC6}"/>
                </a:ext>
              </a:extLst>
            </p:cNvPr>
            <p:cNvCxnSpPr>
              <a:cxnSpLocks/>
            </p:cNvCxnSpPr>
            <p:nvPr/>
          </p:nvCxnSpPr>
          <p:spPr>
            <a:xfrm>
              <a:off x="4757436" y="537698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1055DE7-F506-7E8C-86F8-6617E5FDA7FC}"/>
                </a:ext>
              </a:extLst>
            </p:cNvPr>
            <p:cNvCxnSpPr>
              <a:cxnSpLocks/>
            </p:cNvCxnSpPr>
            <p:nvPr/>
          </p:nvCxnSpPr>
          <p:spPr>
            <a:xfrm rot="5400000">
              <a:off x="6394307" y="1834570"/>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44B82F3-4DB5-0F94-CE64-6FB6DA3BB1D8}"/>
                </a:ext>
              </a:extLst>
            </p:cNvPr>
            <p:cNvCxnSpPr>
              <a:cxnSpLocks/>
            </p:cNvCxnSpPr>
            <p:nvPr/>
          </p:nvCxnSpPr>
          <p:spPr>
            <a:xfrm rot="5400000">
              <a:off x="6394307" y="3251669"/>
              <a:ext cx="0" cy="32385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5F4FDAC-603D-7D1C-F0E3-5F70950B707E}"/>
                </a:ext>
              </a:extLst>
            </p:cNvPr>
            <p:cNvCxnSpPr>
              <a:cxnSpLocks/>
            </p:cNvCxnSpPr>
            <p:nvPr/>
          </p:nvCxnSpPr>
          <p:spPr>
            <a:xfrm flipH="1">
              <a:off x="9685942" y="3413595"/>
              <a:ext cx="334343" cy="0"/>
            </a:xfrm>
            <a:prstGeom prst="straightConnector1">
              <a:avLst/>
            </a:prstGeom>
            <a:ln w="22225">
              <a:solidFill>
                <a:schemeClr val="tx2">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19624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2000" fill="remove" grpId="0" nodeType="clickEffect">
                                  <p:stCondLst>
                                    <p:cond delay="0"/>
                                  </p:stCondLst>
                                  <p:childTnLst>
                                    <p:animClr clrSpc="rgb" dir="cw">
                                      <p:cBhvr override="childStyle">
                                        <p:cTn id="6" dur="1000" autoRev="1" fill="remove"/>
                                        <p:tgtEl>
                                          <p:spTgt spid="85"/>
                                        </p:tgtEl>
                                        <p:attrNameLst>
                                          <p:attrName>style.color</p:attrName>
                                        </p:attrNameLst>
                                      </p:cBhvr>
                                      <p:to>
                                        <a:srgbClr val="603BA1"/>
                                      </p:to>
                                    </p:animClr>
                                    <p:animClr clrSpc="rgb" dir="cw">
                                      <p:cBhvr>
                                        <p:cTn id="7" dur="1000" autoRev="1" fill="remove"/>
                                        <p:tgtEl>
                                          <p:spTgt spid="85"/>
                                        </p:tgtEl>
                                        <p:attrNameLst>
                                          <p:attrName>fillcolor</p:attrName>
                                        </p:attrNameLst>
                                      </p:cBhvr>
                                      <p:to>
                                        <a:srgbClr val="603BA1"/>
                                      </p:to>
                                    </p:animClr>
                                    <p:set>
                                      <p:cBhvr>
                                        <p:cTn id="8" dur="1000" autoRev="1" fill="remove"/>
                                        <p:tgtEl>
                                          <p:spTgt spid="85"/>
                                        </p:tgtEl>
                                        <p:attrNameLst>
                                          <p:attrName>fill.type</p:attrName>
                                        </p:attrNameLst>
                                      </p:cBhvr>
                                      <p:to>
                                        <p:strVal val="solid"/>
                                      </p:to>
                                    </p:set>
                                    <p:set>
                                      <p:cBhvr>
                                        <p:cTn id="9" dur="1000" autoRev="1" fill="remove"/>
                                        <p:tgtEl>
                                          <p:spTgt spid="85"/>
                                        </p:tgtEl>
                                        <p:attrNameLst>
                                          <p:attrName>fill.on</p:attrName>
                                        </p:attrNameLst>
                                      </p:cBhvr>
                                      <p:to>
                                        <p:strVal val="true"/>
                                      </p:to>
                                    </p:set>
                                  </p:childTnLst>
                                </p:cTn>
                              </p:par>
                              <p:par>
                                <p:cTn id="10" presetID="27" presetClass="emph" presetSubtype="0" repeatCount="2000" fill="remove" grpId="0" nodeType="withEffect">
                                  <p:stCondLst>
                                    <p:cond delay="0"/>
                                  </p:stCondLst>
                                  <p:childTnLst>
                                    <p:animClr clrSpc="rgb" dir="cw">
                                      <p:cBhvr override="childStyle">
                                        <p:cTn id="11" dur="1000" autoRev="1" fill="remove"/>
                                        <p:tgtEl>
                                          <p:spTgt spid="86"/>
                                        </p:tgtEl>
                                        <p:attrNameLst>
                                          <p:attrName>style.color</p:attrName>
                                        </p:attrNameLst>
                                      </p:cBhvr>
                                      <p:to>
                                        <a:srgbClr val="603BA1"/>
                                      </p:to>
                                    </p:animClr>
                                    <p:animClr clrSpc="rgb" dir="cw">
                                      <p:cBhvr>
                                        <p:cTn id="12" dur="1000" autoRev="1" fill="remove"/>
                                        <p:tgtEl>
                                          <p:spTgt spid="86"/>
                                        </p:tgtEl>
                                        <p:attrNameLst>
                                          <p:attrName>fillcolor</p:attrName>
                                        </p:attrNameLst>
                                      </p:cBhvr>
                                      <p:to>
                                        <a:srgbClr val="603BA1"/>
                                      </p:to>
                                    </p:animClr>
                                    <p:set>
                                      <p:cBhvr>
                                        <p:cTn id="13" dur="1000" autoRev="1" fill="remove"/>
                                        <p:tgtEl>
                                          <p:spTgt spid="86"/>
                                        </p:tgtEl>
                                        <p:attrNameLst>
                                          <p:attrName>fill.type</p:attrName>
                                        </p:attrNameLst>
                                      </p:cBhvr>
                                      <p:to>
                                        <p:strVal val="solid"/>
                                      </p:to>
                                    </p:set>
                                    <p:set>
                                      <p:cBhvr>
                                        <p:cTn id="14" dur="1000" autoRev="1" fill="remove"/>
                                        <p:tgtEl>
                                          <p:spTgt spid="8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E8699-715C-13C3-E40A-0A564C517E46}"/>
            </a:ext>
          </a:extLst>
        </p:cNvPr>
        <p:cNvGrpSpPr/>
        <p:nvPr/>
      </p:nvGrpSpPr>
      <p:grpSpPr>
        <a:xfrm>
          <a:off x="0" y="0"/>
          <a:ext cx="0" cy="0"/>
          <a:chOff x="0" y="0"/>
          <a:chExt cx="0" cy="0"/>
        </a:xfrm>
      </p:grpSpPr>
      <p:sp>
        <p:nvSpPr>
          <p:cNvPr id="53" name="Rectangle: Rounded Corners 36">
            <a:extLst>
              <a:ext uri="{FF2B5EF4-FFF2-40B4-BE49-F238E27FC236}">
                <a16:creationId xmlns:a16="http://schemas.microsoft.com/office/drawing/2014/main" id="{067BD23F-325B-0CEF-480C-CDE7913BA2D2}"/>
              </a:ext>
            </a:extLst>
          </p:cNvPr>
          <p:cNvSpPr/>
          <p:nvPr/>
        </p:nvSpPr>
        <p:spPr>
          <a:xfrm>
            <a:off x="6375671" y="1594920"/>
            <a:ext cx="5708550" cy="4015047"/>
          </a:xfrm>
          <a:prstGeom prst="roundRect">
            <a:avLst>
              <a:gd name="adj" fmla="val 4016"/>
            </a:avLst>
          </a:prstGeom>
          <a:solidFill>
            <a:schemeClr val="tx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965DBF3D-5307-5F1F-F845-48398F88A9B9}"/>
              </a:ext>
            </a:extLst>
          </p:cNvPr>
          <p:cNvSpPr>
            <a:spLocks noGrp="1"/>
          </p:cNvSpPr>
          <p:nvPr>
            <p:ph type="title"/>
          </p:nvPr>
        </p:nvSpPr>
        <p:spPr>
          <a:xfrm>
            <a:off x="588263" y="457200"/>
            <a:ext cx="11018520" cy="553998"/>
          </a:xfrm>
        </p:spPr>
        <p:txBody>
          <a:bodyPr/>
          <a:lstStyle/>
          <a:p>
            <a:r>
              <a:rPr lang="en-US"/>
              <a:t>Publish Org-Wide or Worldwide with Developer Portal</a:t>
            </a:r>
          </a:p>
        </p:txBody>
      </p:sp>
      <p:sp>
        <p:nvSpPr>
          <p:cNvPr id="7" name="Footer Placeholder 2">
            <a:extLst>
              <a:ext uri="{FF2B5EF4-FFF2-40B4-BE49-F238E27FC236}">
                <a16:creationId xmlns:a16="http://schemas.microsoft.com/office/drawing/2014/main" id="{911F07F9-9574-4406-BCE5-B508C0B04AE7}"/>
              </a:ext>
            </a:extLst>
          </p:cNvPr>
          <p:cNvSpPr txBox="1">
            <a:spLocks noGrp="1" noRot="1" noMove="1" noResize="1" noEditPoints="1" noAdjustHandles="1" noChangeArrowheads="1" noChangeShapeType="1"/>
          </p:cNvSpPr>
          <p:nvPr/>
        </p:nvSpPr>
        <p:spPr>
          <a:xfrm>
            <a:off x="589281" y="6519802"/>
            <a:ext cx="4114800" cy="209042"/>
          </a:xfrm>
          <a:prstGeom prst="rect">
            <a:avLst/>
          </a:prstGeom>
        </p:spPr>
        <p:txBody>
          <a:bodyPr vert="horz" lIns="0" tIns="45720" rIns="0" bIns="45720" rtlCol="0" anchor="ctr"/>
          <a:lstStyle>
            <a:defPPr>
              <a:defRPr lang="en-US"/>
            </a:defPPr>
            <a:lvl1pPr marL="0" algn="l" defTabSz="914367" rtl="0" eaLnBrk="1" latinLnBrk="0" hangingPunct="1">
              <a:defRPr sz="800" kern="1200">
                <a:solidFill>
                  <a:schemeClr val="tx1">
                    <a:tint val="82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Confidential</a:t>
            </a:r>
          </a:p>
        </p:txBody>
      </p:sp>
      <p:pic>
        <p:nvPicPr>
          <p:cNvPr id="14" name="Picture 13">
            <a:extLst>
              <a:ext uri="{FF2B5EF4-FFF2-40B4-BE49-F238E27FC236}">
                <a16:creationId xmlns:a16="http://schemas.microsoft.com/office/drawing/2014/main" id="{1DC52632-A0EA-1964-ACFA-7550659E194C}"/>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56175" y="1691093"/>
            <a:ext cx="6019089" cy="3822700"/>
          </a:xfrm>
          <a:prstGeom prst="roundRect">
            <a:avLst>
              <a:gd name="adj" fmla="val 1297"/>
            </a:avLst>
          </a:prstGeom>
          <a:solidFill>
            <a:srgbClr val="FFFFFF">
              <a:shade val="85000"/>
            </a:srgbClr>
          </a:solidFill>
          <a:ln>
            <a:noFill/>
          </a:ln>
          <a:effectLst/>
        </p:spPr>
      </p:pic>
      <p:sp>
        <p:nvSpPr>
          <p:cNvPr id="38" name="Rectangle: Rounded Corners 37">
            <a:extLst>
              <a:ext uri="{FF2B5EF4-FFF2-40B4-BE49-F238E27FC236}">
                <a16:creationId xmlns:a16="http://schemas.microsoft.com/office/drawing/2014/main" id="{5669EC1D-3CCA-90B3-30AC-FD9B2EB0B526}"/>
              </a:ext>
            </a:extLst>
          </p:cNvPr>
          <p:cNvSpPr/>
          <p:nvPr/>
        </p:nvSpPr>
        <p:spPr>
          <a:xfrm>
            <a:off x="10322855" y="2970715"/>
            <a:ext cx="1658256" cy="1562317"/>
          </a:xfrm>
          <a:prstGeom prst="roundRect">
            <a:avLst>
              <a:gd name="adj" fmla="val 2646"/>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ndParaRPr>
          </a:p>
        </p:txBody>
      </p:sp>
      <p:sp>
        <p:nvSpPr>
          <p:cNvPr id="39" name="Rectangle: Rounded Corners 38">
            <a:extLst>
              <a:ext uri="{FF2B5EF4-FFF2-40B4-BE49-F238E27FC236}">
                <a16:creationId xmlns:a16="http://schemas.microsoft.com/office/drawing/2014/main" id="{45712BBC-E901-8F17-AF50-93484929A923}"/>
              </a:ext>
            </a:extLst>
          </p:cNvPr>
          <p:cNvSpPr/>
          <p:nvPr/>
        </p:nvSpPr>
        <p:spPr>
          <a:xfrm>
            <a:off x="8441414" y="2962312"/>
            <a:ext cx="1658256" cy="1582642"/>
          </a:xfrm>
          <a:prstGeom prst="roundRect">
            <a:avLst>
              <a:gd name="adj" fmla="val 2646"/>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ndParaRPr>
          </a:p>
        </p:txBody>
      </p:sp>
      <p:sp>
        <p:nvSpPr>
          <p:cNvPr id="40" name="Rectangle: Rounded Corners 39">
            <a:extLst>
              <a:ext uri="{FF2B5EF4-FFF2-40B4-BE49-F238E27FC236}">
                <a16:creationId xmlns:a16="http://schemas.microsoft.com/office/drawing/2014/main" id="{F1130640-6BA3-4BA4-8C59-FD84BB396642}"/>
              </a:ext>
            </a:extLst>
          </p:cNvPr>
          <p:cNvSpPr/>
          <p:nvPr/>
        </p:nvSpPr>
        <p:spPr>
          <a:xfrm>
            <a:off x="6540572" y="2954509"/>
            <a:ext cx="1658256" cy="1595646"/>
          </a:xfrm>
          <a:prstGeom prst="roundRect">
            <a:avLst>
              <a:gd name="adj" fmla="val 2646"/>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ptos" panose="02110004020202020204"/>
            </a:endParaRPr>
          </a:p>
        </p:txBody>
      </p:sp>
      <p:sp>
        <p:nvSpPr>
          <p:cNvPr id="41" name="TextBox 40">
            <a:extLst>
              <a:ext uri="{FF2B5EF4-FFF2-40B4-BE49-F238E27FC236}">
                <a16:creationId xmlns:a16="http://schemas.microsoft.com/office/drawing/2014/main" id="{26B01401-CD5B-D5A1-23D0-65E388E819C3}"/>
              </a:ext>
            </a:extLst>
          </p:cNvPr>
          <p:cNvSpPr txBox="1"/>
          <p:nvPr/>
        </p:nvSpPr>
        <p:spPr>
          <a:xfrm>
            <a:off x="6483450" y="2268867"/>
            <a:ext cx="5708550" cy="523220"/>
          </a:xfrm>
          <a:prstGeom prst="rect">
            <a:avLst/>
          </a:prstGeom>
          <a:noFill/>
        </p:spPr>
        <p:txBody>
          <a:bodyPr wrap="square" lIns="91440" tIns="45720" rIns="91440" bIns="45720" rtlCol="0" anchor="t">
            <a:spAutoFit/>
          </a:bodyPr>
          <a:lstStyle>
            <a:defPPr>
              <a:defRPr lang="en-US"/>
            </a:defPPr>
            <a:lvl1pPr>
              <a:defRPr sz="1400" kern="0" spc="-25">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defRPr>
            </a:lvl1pPr>
          </a:lstStyle>
          <a:p>
            <a:pPr>
              <a:defRPr/>
            </a:pPr>
            <a:r>
              <a:rPr lang="en-US" sz="2800" b="1" dirty="0">
                <a:solidFill>
                  <a:schemeClr val="tx1"/>
                </a:solidFill>
                <a:latin typeface="Segoe UI" panose="020B0502040204020203" pitchFamily="34" charset="0"/>
                <a:cs typeface="Segoe UI" panose="020B0502040204020203" pitchFamily="34" charset="0"/>
              </a:rPr>
              <a:t>Your SaaS app experience</a:t>
            </a:r>
          </a:p>
        </p:txBody>
      </p:sp>
      <p:sp>
        <p:nvSpPr>
          <p:cNvPr id="42" name="TextBox 41">
            <a:extLst>
              <a:ext uri="{FF2B5EF4-FFF2-40B4-BE49-F238E27FC236}">
                <a16:creationId xmlns:a16="http://schemas.microsoft.com/office/drawing/2014/main" id="{19921695-92E7-FD0E-67C7-5A84A5D315A2}"/>
              </a:ext>
            </a:extLst>
          </p:cNvPr>
          <p:cNvSpPr txBox="1"/>
          <p:nvPr/>
        </p:nvSpPr>
        <p:spPr>
          <a:xfrm>
            <a:off x="6732494" y="4667789"/>
            <a:ext cx="1288460" cy="338554"/>
          </a:xfrm>
          <a:prstGeom prst="rect">
            <a:avLst/>
          </a:prstGeom>
          <a:noFill/>
        </p:spPr>
        <p:txBody>
          <a:bodyPr wrap="square" lIns="91440" tIns="45720" rIns="91440" bIns="45720" rtlCol="0" anchor="t">
            <a:spAutoFit/>
          </a:bodyPr>
          <a:lstStyle/>
          <a:p>
            <a:pPr algn="ctr">
              <a:defRPr/>
            </a:pPr>
            <a:r>
              <a:rPr lang="en-US" sz="1600" b="1" kern="0" spc="-25" dirty="0">
                <a:cs typeface="Segoe UI" panose="020B0502040204020203" pitchFamily="34" charset="0"/>
              </a:rPr>
              <a:t>320M+</a:t>
            </a:r>
          </a:p>
        </p:txBody>
      </p:sp>
      <p:sp>
        <p:nvSpPr>
          <p:cNvPr id="43" name="TextBox 42">
            <a:extLst>
              <a:ext uri="{FF2B5EF4-FFF2-40B4-BE49-F238E27FC236}">
                <a16:creationId xmlns:a16="http://schemas.microsoft.com/office/drawing/2014/main" id="{A7F9BEE0-4B76-EE20-D23E-A59372FBE285}"/>
              </a:ext>
            </a:extLst>
          </p:cNvPr>
          <p:cNvSpPr txBox="1"/>
          <p:nvPr/>
        </p:nvSpPr>
        <p:spPr>
          <a:xfrm>
            <a:off x="6462760" y="4926175"/>
            <a:ext cx="1827928" cy="461665"/>
          </a:xfrm>
          <a:prstGeom prst="rect">
            <a:avLst/>
          </a:prstGeom>
          <a:noFill/>
        </p:spPr>
        <p:txBody>
          <a:bodyPr wrap="square" lIns="91440" tIns="45720" rIns="91440" bIns="45720" anchor="t">
            <a:spAutoFit/>
          </a:bodyPr>
          <a:lstStyle/>
          <a:p>
            <a:pPr algn="ctr">
              <a:defRPr/>
            </a:pPr>
            <a:r>
              <a:rPr lang="en-US" sz="1200" dirty="0">
                <a:latin typeface="Segoe UI Semilight" panose="020B0502040204020203" pitchFamily="34" charset="0"/>
                <a:cs typeface="Segoe UI Semilight" panose="020B0502040204020203" pitchFamily="34" charset="0"/>
              </a:rPr>
              <a:t>monthly active users of Microsoft Teams</a:t>
            </a:r>
          </a:p>
        </p:txBody>
      </p:sp>
      <p:sp>
        <p:nvSpPr>
          <p:cNvPr id="44" name="TextBox 43">
            <a:extLst>
              <a:ext uri="{FF2B5EF4-FFF2-40B4-BE49-F238E27FC236}">
                <a16:creationId xmlns:a16="http://schemas.microsoft.com/office/drawing/2014/main" id="{5994BF20-D9DB-2AF2-C987-07B8D96D22CC}"/>
              </a:ext>
            </a:extLst>
          </p:cNvPr>
          <p:cNvSpPr txBox="1"/>
          <p:nvPr/>
        </p:nvSpPr>
        <p:spPr>
          <a:xfrm>
            <a:off x="8481000" y="4667789"/>
            <a:ext cx="1593731" cy="338554"/>
          </a:xfrm>
          <a:prstGeom prst="rect">
            <a:avLst/>
          </a:prstGeom>
          <a:noFill/>
        </p:spPr>
        <p:txBody>
          <a:bodyPr wrap="square" lIns="91440" tIns="45720" rIns="91440" bIns="45720" rtlCol="0" anchor="t">
            <a:spAutoFit/>
          </a:bodyPr>
          <a:lstStyle>
            <a:defPPr>
              <a:defRPr lang="en-US"/>
            </a:defPPr>
            <a:lvl1pPr algn="ctr">
              <a:defRPr sz="2000" kern="0" spc="-25">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defRPr>
            </a:lvl1pPr>
          </a:lstStyle>
          <a:p>
            <a:pPr>
              <a:defRPr/>
            </a:pPr>
            <a:r>
              <a:rPr lang="en-US" sz="1600" b="1">
                <a:solidFill>
                  <a:schemeClr val="tx1"/>
                </a:solidFill>
                <a:latin typeface="Segoe UI" panose="020B0502040204020203" pitchFamily="34" charset="0"/>
                <a:cs typeface="Segoe UI" panose="020B0502040204020203" pitchFamily="34" charset="0"/>
              </a:rPr>
              <a:t>500,000+</a:t>
            </a:r>
          </a:p>
        </p:txBody>
      </p:sp>
      <p:sp>
        <p:nvSpPr>
          <p:cNvPr id="45" name="TextBox 44">
            <a:extLst>
              <a:ext uri="{FF2B5EF4-FFF2-40B4-BE49-F238E27FC236}">
                <a16:creationId xmlns:a16="http://schemas.microsoft.com/office/drawing/2014/main" id="{19701205-E3B1-D0FD-7FE5-CF24056A8AAE}"/>
              </a:ext>
            </a:extLst>
          </p:cNvPr>
          <p:cNvSpPr txBox="1"/>
          <p:nvPr/>
        </p:nvSpPr>
        <p:spPr>
          <a:xfrm>
            <a:off x="8308214" y="4946405"/>
            <a:ext cx="1939302" cy="276999"/>
          </a:xfrm>
          <a:prstGeom prst="rect">
            <a:avLst/>
          </a:prstGeom>
          <a:noFill/>
        </p:spPr>
        <p:txBody>
          <a:bodyPr wrap="square">
            <a:spAutoFit/>
          </a:bodyPr>
          <a:lstStyle/>
          <a:p>
            <a:pPr algn="ctr">
              <a:defRPr/>
            </a:pPr>
            <a:r>
              <a:rPr lang="en-US" sz="1200">
                <a:latin typeface="Segoe UI Semilight" panose="020B0502040204020203" pitchFamily="34" charset="0"/>
                <a:cs typeface="Segoe UI Semilight" panose="020B0502040204020203" pitchFamily="34" charset="0"/>
              </a:rPr>
              <a:t>organizations use Teams</a:t>
            </a:r>
          </a:p>
        </p:txBody>
      </p:sp>
      <p:sp>
        <p:nvSpPr>
          <p:cNvPr id="46" name="TextBox 45">
            <a:extLst>
              <a:ext uri="{FF2B5EF4-FFF2-40B4-BE49-F238E27FC236}">
                <a16:creationId xmlns:a16="http://schemas.microsoft.com/office/drawing/2014/main" id="{A5ADF153-9503-6D58-8E76-A7EE27E8039F}"/>
              </a:ext>
            </a:extLst>
          </p:cNvPr>
          <p:cNvSpPr txBox="1"/>
          <p:nvPr/>
        </p:nvSpPr>
        <p:spPr>
          <a:xfrm>
            <a:off x="10611309" y="4667789"/>
            <a:ext cx="1081349" cy="338554"/>
          </a:xfrm>
          <a:prstGeom prst="rect">
            <a:avLst/>
          </a:prstGeom>
          <a:noFill/>
        </p:spPr>
        <p:txBody>
          <a:bodyPr wrap="square" lIns="91440" tIns="45720" rIns="91440" bIns="45720" rtlCol="0" anchor="t">
            <a:spAutoFit/>
          </a:bodyPr>
          <a:lstStyle>
            <a:defPPr>
              <a:defRPr lang="en-US"/>
            </a:defPPr>
            <a:lvl1pPr algn="ctr">
              <a:defRPr sz="2000" kern="0" spc="-25">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defRPr>
            </a:lvl1pPr>
          </a:lstStyle>
          <a:p>
            <a:pPr>
              <a:defRPr/>
            </a:pPr>
            <a:r>
              <a:rPr lang="en-US" sz="1600" b="1">
                <a:solidFill>
                  <a:schemeClr val="tx1"/>
                </a:solidFill>
                <a:latin typeface="Segoe UI" panose="020B0502040204020203" pitchFamily="34" charset="0"/>
                <a:cs typeface="Segoe UI" panose="020B0502040204020203" pitchFamily="34" charset="0"/>
              </a:rPr>
              <a:t>181</a:t>
            </a:r>
          </a:p>
        </p:txBody>
      </p:sp>
      <p:sp>
        <p:nvSpPr>
          <p:cNvPr id="47" name="TextBox 46">
            <a:extLst>
              <a:ext uri="{FF2B5EF4-FFF2-40B4-BE49-F238E27FC236}">
                <a16:creationId xmlns:a16="http://schemas.microsoft.com/office/drawing/2014/main" id="{E3855463-D13F-9424-6792-CE9B70692610}"/>
              </a:ext>
            </a:extLst>
          </p:cNvPr>
          <p:cNvSpPr txBox="1"/>
          <p:nvPr/>
        </p:nvSpPr>
        <p:spPr>
          <a:xfrm>
            <a:off x="10271310" y="4926175"/>
            <a:ext cx="1761347" cy="461665"/>
          </a:xfrm>
          <a:prstGeom prst="rect">
            <a:avLst/>
          </a:prstGeom>
          <a:noFill/>
        </p:spPr>
        <p:txBody>
          <a:bodyPr wrap="square">
            <a:spAutoFit/>
          </a:bodyPr>
          <a:lstStyle/>
          <a:p>
            <a:pPr algn="ctr">
              <a:defRPr/>
            </a:pPr>
            <a:r>
              <a:rPr lang="en-US" sz="1200">
                <a:latin typeface="Segoe UI Semilight" panose="020B0502040204020203" pitchFamily="34" charset="0"/>
                <a:cs typeface="Segoe UI Semilight" panose="020B0502040204020203" pitchFamily="34" charset="0"/>
              </a:rPr>
              <a:t>markets with support for 53 languages</a:t>
            </a:r>
          </a:p>
        </p:txBody>
      </p:sp>
      <p:pic>
        <p:nvPicPr>
          <p:cNvPr id="48" name="Picture 47" descr="Graphical user interface, application, Teams&#10;&#10;Description automatically generated">
            <a:extLst>
              <a:ext uri="{FF2B5EF4-FFF2-40B4-BE49-F238E27FC236}">
                <a16:creationId xmlns:a16="http://schemas.microsoft.com/office/drawing/2014/main" id="{7514448A-2C73-2FC2-7872-A90C2224CD0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529046" y="2869242"/>
            <a:ext cx="5555175" cy="1714858"/>
          </a:xfrm>
          <a:prstGeom prst="rect">
            <a:avLst/>
          </a:prstGeom>
        </p:spPr>
      </p:pic>
      <p:sp>
        <p:nvSpPr>
          <p:cNvPr id="54" name="Rounded Rectangle 2">
            <a:extLst>
              <a:ext uri="{FF2B5EF4-FFF2-40B4-BE49-F238E27FC236}">
                <a16:creationId xmlns:a16="http://schemas.microsoft.com/office/drawing/2014/main" id="{F2C9D47D-087C-728E-548C-AE52DF33AB36}"/>
              </a:ext>
            </a:extLst>
          </p:cNvPr>
          <p:cNvSpPr/>
          <p:nvPr/>
        </p:nvSpPr>
        <p:spPr bwMode="auto">
          <a:xfrm>
            <a:off x="6585397" y="1767534"/>
            <a:ext cx="197921" cy="197921"/>
          </a:xfrm>
          <a:prstGeom prst="roundRect">
            <a:avLst>
              <a:gd name="adj" fmla="val 8328"/>
            </a:avLst>
          </a:prstGeom>
          <a:gradFill flip="none" rotWithShape="1">
            <a:gsLst>
              <a:gs pos="0">
                <a:schemeClr val="accent1"/>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5" name="Rounded Rectangle 3">
            <a:extLst>
              <a:ext uri="{FF2B5EF4-FFF2-40B4-BE49-F238E27FC236}">
                <a16:creationId xmlns:a16="http://schemas.microsoft.com/office/drawing/2014/main" id="{3F8F5E9D-0413-E1B5-5187-65AF6D6D3DF0}"/>
              </a:ext>
            </a:extLst>
          </p:cNvPr>
          <p:cNvSpPr/>
          <p:nvPr/>
        </p:nvSpPr>
        <p:spPr bwMode="auto">
          <a:xfrm>
            <a:off x="6811600" y="1767534"/>
            <a:ext cx="197921" cy="197921"/>
          </a:xfrm>
          <a:prstGeom prst="roundRect">
            <a:avLst>
              <a:gd name="adj" fmla="val 8328"/>
            </a:avLst>
          </a:prstGeom>
          <a:gradFill flip="none" rotWithShape="1">
            <a:gsLst>
              <a:gs pos="0">
                <a:schemeClr val="accent1"/>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6" name="Rounded Rectangle 5">
            <a:extLst>
              <a:ext uri="{FF2B5EF4-FFF2-40B4-BE49-F238E27FC236}">
                <a16:creationId xmlns:a16="http://schemas.microsoft.com/office/drawing/2014/main" id="{AB313DB9-C330-FC5F-A902-06180E6C37D6}"/>
              </a:ext>
            </a:extLst>
          </p:cNvPr>
          <p:cNvSpPr/>
          <p:nvPr/>
        </p:nvSpPr>
        <p:spPr bwMode="auto">
          <a:xfrm>
            <a:off x="6585397" y="2010868"/>
            <a:ext cx="197921" cy="197921"/>
          </a:xfrm>
          <a:prstGeom prst="roundRect">
            <a:avLst>
              <a:gd name="adj" fmla="val 8328"/>
            </a:avLst>
          </a:prstGeom>
          <a:gradFill flip="none" rotWithShape="1">
            <a:gsLst>
              <a:gs pos="0">
                <a:schemeClr val="accent1"/>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7" name="Rounded Rectangle 7">
            <a:extLst>
              <a:ext uri="{FF2B5EF4-FFF2-40B4-BE49-F238E27FC236}">
                <a16:creationId xmlns:a16="http://schemas.microsoft.com/office/drawing/2014/main" id="{3ACA369B-3470-B112-5B6A-7E5BE189205A}"/>
              </a:ext>
            </a:extLst>
          </p:cNvPr>
          <p:cNvSpPr/>
          <p:nvPr/>
        </p:nvSpPr>
        <p:spPr bwMode="auto">
          <a:xfrm>
            <a:off x="6811600" y="2010868"/>
            <a:ext cx="197921" cy="197921"/>
          </a:xfrm>
          <a:prstGeom prst="roundRect">
            <a:avLst>
              <a:gd name="adj" fmla="val 8328"/>
            </a:avLst>
          </a:prstGeom>
          <a:gradFill flip="none" rotWithShape="1">
            <a:gsLst>
              <a:gs pos="0">
                <a:schemeClr val="accent1"/>
              </a:gs>
              <a:gs pos="100000">
                <a:schemeClr val="accent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362950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CD02AA-60C2-CC99-7542-E9E64A1B9D0E}"/>
            </a:ext>
          </a:extLst>
        </p:cNvPr>
        <p:cNvGrpSpPr/>
        <p:nvPr/>
      </p:nvGrpSpPr>
      <p:grpSpPr>
        <a:xfrm>
          <a:off x="0" y="0"/>
          <a:ext cx="0" cy="0"/>
          <a:chOff x="0" y="0"/>
          <a:chExt cx="0" cy="0"/>
        </a:xfrm>
      </p:grpSpPr>
      <p:sp>
        <p:nvSpPr>
          <p:cNvPr id="9" name="Rectangle: Rounded Corners 36">
            <a:extLst>
              <a:ext uri="{FF2B5EF4-FFF2-40B4-BE49-F238E27FC236}">
                <a16:creationId xmlns:a16="http://schemas.microsoft.com/office/drawing/2014/main" id="{1E06D598-4DA9-4F54-F796-20E8550D72BC}"/>
              </a:ext>
            </a:extLst>
          </p:cNvPr>
          <p:cNvSpPr/>
          <p:nvPr/>
        </p:nvSpPr>
        <p:spPr>
          <a:xfrm>
            <a:off x="7370007" y="1544614"/>
            <a:ext cx="4467693" cy="4067432"/>
          </a:xfrm>
          <a:prstGeom prst="roundRect">
            <a:avLst>
              <a:gd name="adj" fmla="val 4016"/>
            </a:avLst>
          </a:prstGeom>
          <a:solidFill>
            <a:schemeClr val="tx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76D5B7DE-D833-C787-CB56-2EABEF7E425B}"/>
              </a:ext>
            </a:extLst>
          </p:cNvPr>
          <p:cNvSpPr>
            <a:spLocks noGrp="1"/>
          </p:cNvSpPr>
          <p:nvPr>
            <p:ph type="title"/>
          </p:nvPr>
        </p:nvSpPr>
        <p:spPr/>
        <p:txBody>
          <a:bodyPr/>
          <a:lstStyle/>
          <a:p>
            <a:r>
              <a:rPr lang="en-US"/>
              <a:t>Analytics</a:t>
            </a:r>
          </a:p>
        </p:txBody>
      </p:sp>
      <p:sp>
        <p:nvSpPr>
          <p:cNvPr id="10" name="TextBox 9">
            <a:extLst>
              <a:ext uri="{FF2B5EF4-FFF2-40B4-BE49-F238E27FC236}">
                <a16:creationId xmlns:a16="http://schemas.microsoft.com/office/drawing/2014/main" id="{28618284-DF6B-F2E4-9037-B3DE21DAF8E5}"/>
              </a:ext>
            </a:extLst>
          </p:cNvPr>
          <p:cNvSpPr txBox="1"/>
          <p:nvPr/>
        </p:nvSpPr>
        <p:spPr>
          <a:xfrm>
            <a:off x="7702299" y="2212895"/>
            <a:ext cx="3800414" cy="954107"/>
          </a:xfrm>
          <a:prstGeom prst="rect">
            <a:avLst/>
          </a:prstGeom>
          <a:noFill/>
        </p:spPr>
        <p:txBody>
          <a:bodyPr wrap="square" lIns="91440" tIns="45720" rIns="91440" bIns="45720" rtlCol="0" anchor="t">
            <a:spAutoFit/>
          </a:bodyPr>
          <a:lstStyle>
            <a:defPPr>
              <a:defRPr lang="en-US"/>
            </a:defPPr>
            <a:lvl1pPr>
              <a:defRPr sz="1400" kern="0" spc="-25">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UI Semibold" pitchFamily="34" charset="0"/>
                <a:cs typeface="Segoe UI Semibold" pitchFamily="34" charset="-120"/>
              </a:defRPr>
            </a:lvl1p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2800" b="1" u="none" strike="noStrike" kern="0" cap="none" spc="-25" normalizeH="0" baseline="0" noProof="0" dirty="0">
                <a:ln>
                  <a:noFill/>
                </a:ln>
                <a:solidFill>
                  <a:schemeClr val="tx1"/>
                </a:solidFill>
                <a:effectLst/>
                <a:uLnTx/>
                <a:uFillTx/>
                <a:latin typeface="Segoe UI" panose="020B0502040204020203" pitchFamily="34" charset="0"/>
                <a:cs typeface="Segoe UI" panose="020B0502040204020203" pitchFamily="34" charset="0"/>
              </a:rPr>
              <a:t>Analyze App usage in Developer Portal</a:t>
            </a:r>
          </a:p>
        </p:txBody>
      </p:sp>
      <p:sp>
        <p:nvSpPr>
          <p:cNvPr id="11" name="TextBox 10">
            <a:extLst>
              <a:ext uri="{FF2B5EF4-FFF2-40B4-BE49-F238E27FC236}">
                <a16:creationId xmlns:a16="http://schemas.microsoft.com/office/drawing/2014/main" id="{B66FC4D0-872E-C23E-05FC-7E05F1F48F24}"/>
              </a:ext>
            </a:extLst>
          </p:cNvPr>
          <p:cNvSpPr txBox="1"/>
          <p:nvPr/>
        </p:nvSpPr>
        <p:spPr>
          <a:xfrm>
            <a:off x="7370007" y="5267493"/>
            <a:ext cx="4486596" cy="27699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Trend of active users per month, week &amp; day</a:t>
            </a:r>
          </a:p>
        </p:txBody>
      </p:sp>
      <p:sp>
        <p:nvSpPr>
          <p:cNvPr id="14" name="Freeform 13">
            <a:extLst>
              <a:ext uri="{FF2B5EF4-FFF2-40B4-BE49-F238E27FC236}">
                <a16:creationId xmlns:a16="http://schemas.microsoft.com/office/drawing/2014/main" id="{364E9DB7-6187-DAF9-86D6-8AE2E8F997A3}"/>
              </a:ext>
            </a:extLst>
          </p:cNvPr>
          <p:cNvSpPr/>
          <p:nvPr/>
        </p:nvSpPr>
        <p:spPr>
          <a:xfrm>
            <a:off x="7643310" y="1681391"/>
            <a:ext cx="567171" cy="567888"/>
          </a:xfrm>
          <a:custGeom>
            <a:avLst/>
            <a:gdLst>
              <a:gd name="connsiteX0" fmla="*/ 463774 w 567171"/>
              <a:gd name="connsiteY0" fmla="*/ 392810 h 567888"/>
              <a:gd name="connsiteX1" fmla="*/ 419332 w 567171"/>
              <a:gd name="connsiteY1" fmla="*/ 379191 h 567888"/>
              <a:gd name="connsiteX2" fmla="*/ 387076 w 567171"/>
              <a:gd name="connsiteY2" fmla="*/ 347652 h 567888"/>
              <a:gd name="connsiteX3" fmla="*/ 431518 w 567171"/>
              <a:gd name="connsiteY3" fmla="*/ 217194 h 567888"/>
              <a:gd name="connsiteX4" fmla="*/ 216478 w 567171"/>
              <a:gd name="connsiteY4" fmla="*/ 4 h 567888"/>
              <a:gd name="connsiteX5" fmla="*/ 4 w 567171"/>
              <a:gd name="connsiteY5" fmla="*/ 215044 h 567888"/>
              <a:gd name="connsiteX6" fmla="*/ 215044 w 567171"/>
              <a:gd name="connsiteY6" fmla="*/ 431518 h 567888"/>
              <a:gd name="connsiteX7" fmla="*/ 346935 w 567171"/>
              <a:gd name="connsiteY7" fmla="*/ 387076 h 567888"/>
              <a:gd name="connsiteX8" fmla="*/ 378474 w 567171"/>
              <a:gd name="connsiteY8" fmla="*/ 418615 h 567888"/>
              <a:gd name="connsiteX9" fmla="*/ 392094 w 567171"/>
              <a:gd name="connsiteY9" fmla="*/ 463774 h 567888"/>
              <a:gd name="connsiteX10" fmla="*/ 481694 w 567171"/>
              <a:gd name="connsiteY10" fmla="*/ 553374 h 567888"/>
              <a:gd name="connsiteX11" fmla="*/ 552657 w 567171"/>
              <a:gd name="connsiteY11" fmla="*/ 553374 h 567888"/>
              <a:gd name="connsiteX12" fmla="*/ 552657 w 567171"/>
              <a:gd name="connsiteY12" fmla="*/ 482410 h 567888"/>
              <a:gd name="connsiteX13" fmla="*/ 463774 w 567171"/>
              <a:gd name="connsiteY13" fmla="*/ 392810 h 567888"/>
              <a:gd name="connsiteX14" fmla="*/ 216478 w 567171"/>
              <a:gd name="connsiteY14" fmla="*/ 388510 h 567888"/>
              <a:gd name="connsiteX15" fmla="*/ 44446 w 567171"/>
              <a:gd name="connsiteY15" fmla="*/ 216478 h 567888"/>
              <a:gd name="connsiteX16" fmla="*/ 216478 w 567171"/>
              <a:gd name="connsiteY16" fmla="*/ 44446 h 567888"/>
              <a:gd name="connsiteX17" fmla="*/ 388510 w 567171"/>
              <a:gd name="connsiteY17" fmla="*/ 216478 h 567888"/>
              <a:gd name="connsiteX18" fmla="*/ 216478 w 567171"/>
              <a:gd name="connsiteY18" fmla="*/ 388510 h 567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67171" h="567888">
                <a:moveTo>
                  <a:pt x="463774" y="392810"/>
                </a:moveTo>
                <a:cubicBezTo>
                  <a:pt x="452305" y="381342"/>
                  <a:pt x="435102" y="375607"/>
                  <a:pt x="419332" y="379191"/>
                </a:cubicBezTo>
                <a:lnTo>
                  <a:pt x="387076" y="347652"/>
                </a:lnTo>
                <a:cubicBezTo>
                  <a:pt x="415748" y="310378"/>
                  <a:pt x="431518" y="264503"/>
                  <a:pt x="431518" y="217194"/>
                </a:cubicBezTo>
                <a:cubicBezTo>
                  <a:pt x="432234" y="97489"/>
                  <a:pt x="335466" y="721"/>
                  <a:pt x="216478" y="4"/>
                </a:cubicBezTo>
                <a:cubicBezTo>
                  <a:pt x="97489" y="-713"/>
                  <a:pt x="721" y="96055"/>
                  <a:pt x="4" y="215044"/>
                </a:cubicBezTo>
                <a:cubicBezTo>
                  <a:pt x="-713" y="334033"/>
                  <a:pt x="96055" y="430801"/>
                  <a:pt x="215044" y="431518"/>
                </a:cubicBezTo>
                <a:cubicBezTo>
                  <a:pt x="262353" y="431518"/>
                  <a:pt x="308945" y="415748"/>
                  <a:pt x="346935" y="387076"/>
                </a:cubicBezTo>
                <a:lnTo>
                  <a:pt x="378474" y="418615"/>
                </a:lnTo>
                <a:cubicBezTo>
                  <a:pt x="375607" y="435102"/>
                  <a:pt x="380625" y="451588"/>
                  <a:pt x="392094" y="463774"/>
                </a:cubicBezTo>
                <a:lnTo>
                  <a:pt x="481694" y="553374"/>
                </a:lnTo>
                <a:cubicBezTo>
                  <a:pt x="501047" y="572727"/>
                  <a:pt x="533303" y="572727"/>
                  <a:pt x="552657" y="553374"/>
                </a:cubicBezTo>
                <a:cubicBezTo>
                  <a:pt x="572010" y="534020"/>
                  <a:pt x="572010" y="501764"/>
                  <a:pt x="552657" y="482410"/>
                </a:cubicBezTo>
                <a:lnTo>
                  <a:pt x="463774" y="392810"/>
                </a:lnTo>
                <a:close/>
                <a:moveTo>
                  <a:pt x="216478" y="388510"/>
                </a:moveTo>
                <a:cubicBezTo>
                  <a:pt x="121143" y="388510"/>
                  <a:pt x="44446" y="311812"/>
                  <a:pt x="44446" y="216478"/>
                </a:cubicBezTo>
                <a:cubicBezTo>
                  <a:pt x="44446" y="121143"/>
                  <a:pt x="121143" y="44446"/>
                  <a:pt x="216478" y="44446"/>
                </a:cubicBezTo>
                <a:cubicBezTo>
                  <a:pt x="311812" y="44446"/>
                  <a:pt x="388510" y="121143"/>
                  <a:pt x="388510" y="216478"/>
                </a:cubicBezTo>
                <a:cubicBezTo>
                  <a:pt x="388510" y="311095"/>
                  <a:pt x="311095" y="388510"/>
                  <a:pt x="216478" y="388510"/>
                </a:cubicBezTo>
                <a:close/>
              </a:path>
            </a:pathLst>
          </a:custGeom>
          <a:gradFill flip="none" rotWithShape="1">
            <a:gsLst>
              <a:gs pos="0">
                <a:schemeClr val="accent1"/>
              </a:gs>
              <a:gs pos="100000">
                <a:schemeClr val="accent2"/>
              </a:gs>
            </a:gsLst>
            <a:lin ang="8100000" scaled="1"/>
            <a:tileRect/>
          </a:gradFill>
          <a:ln w="7144" cap="flat">
            <a:noFill/>
            <a:prstDash val="solid"/>
            <a:miter/>
          </a:ln>
        </p:spPr>
        <p:txBody>
          <a:bodyPr rtlCol="0" anchor="ctr"/>
          <a:lstStyle/>
          <a:p>
            <a:endParaRPr lang="en-US"/>
          </a:p>
        </p:txBody>
      </p:sp>
      <p:sp>
        <p:nvSpPr>
          <p:cNvPr id="15" name="Freeform 14">
            <a:extLst>
              <a:ext uri="{FF2B5EF4-FFF2-40B4-BE49-F238E27FC236}">
                <a16:creationId xmlns:a16="http://schemas.microsoft.com/office/drawing/2014/main" id="{F5DDCF8F-0AB0-29AC-C32A-4599D5670248}"/>
              </a:ext>
            </a:extLst>
          </p:cNvPr>
          <p:cNvSpPr/>
          <p:nvPr/>
        </p:nvSpPr>
        <p:spPr>
          <a:xfrm>
            <a:off x="7705676" y="1787923"/>
            <a:ext cx="308940" cy="226783"/>
          </a:xfrm>
          <a:custGeom>
            <a:avLst/>
            <a:gdLst>
              <a:gd name="connsiteX0" fmla="*/ 308224 w 308940"/>
              <a:gd name="connsiteY0" fmla="*/ 99193 h 226783"/>
              <a:gd name="connsiteX1" fmla="*/ 267366 w 308940"/>
              <a:gd name="connsiteY1" fmla="*/ 99193 h 226783"/>
              <a:gd name="connsiteX2" fmla="*/ 258048 w 308940"/>
              <a:gd name="connsiteY2" fmla="*/ 104927 h 226783"/>
              <a:gd name="connsiteX3" fmla="*/ 230810 w 308940"/>
              <a:gd name="connsiteY3" fmla="*/ 134316 h 226783"/>
              <a:gd name="connsiteX4" fmla="*/ 207872 w 308940"/>
              <a:gd name="connsiteY4" fmla="*/ 54751 h 226783"/>
              <a:gd name="connsiteX5" fmla="*/ 192102 w 308940"/>
              <a:gd name="connsiteY5" fmla="*/ 46150 h 226783"/>
              <a:gd name="connsiteX6" fmla="*/ 183501 w 308940"/>
              <a:gd name="connsiteY6" fmla="*/ 54035 h 226783"/>
              <a:gd name="connsiteX7" fmla="*/ 140493 w 308940"/>
              <a:gd name="connsiteY7" fmla="*/ 168006 h 226783"/>
              <a:gd name="connsiteX8" fmla="*/ 111104 w 308940"/>
              <a:gd name="connsiteY8" fmla="*/ 10310 h 226783"/>
              <a:gd name="connsiteX9" fmla="*/ 96768 w 308940"/>
              <a:gd name="connsiteY9" fmla="*/ 275 h 226783"/>
              <a:gd name="connsiteX10" fmla="*/ 86733 w 308940"/>
              <a:gd name="connsiteY10" fmla="*/ 8876 h 226783"/>
              <a:gd name="connsiteX11" fmla="*/ 55910 w 308940"/>
              <a:gd name="connsiteY11" fmla="*/ 99193 h 226783"/>
              <a:gd name="connsiteX12" fmla="*/ 0 w 308940"/>
              <a:gd name="connsiteY12" fmla="*/ 99193 h 226783"/>
              <a:gd name="connsiteX13" fmla="*/ 0 w 308940"/>
              <a:gd name="connsiteY13" fmla="*/ 127865 h 226783"/>
              <a:gd name="connsiteX14" fmla="*/ 65229 w 308940"/>
              <a:gd name="connsiteY14" fmla="*/ 127865 h 226783"/>
              <a:gd name="connsiteX15" fmla="*/ 77414 w 308940"/>
              <a:gd name="connsiteY15" fmla="*/ 117113 h 226783"/>
              <a:gd name="connsiteX16" fmla="*/ 95334 w 308940"/>
              <a:gd name="connsiteY16" fmla="*/ 62636 h 226783"/>
              <a:gd name="connsiteX17" fmla="*/ 124006 w 308940"/>
              <a:gd name="connsiteY17" fmla="*/ 216748 h 226783"/>
              <a:gd name="connsiteX18" fmla="*/ 135475 w 308940"/>
              <a:gd name="connsiteY18" fmla="*/ 226783 h 226783"/>
              <a:gd name="connsiteX19" fmla="*/ 136909 w 308940"/>
              <a:gd name="connsiteY19" fmla="*/ 226783 h 226783"/>
              <a:gd name="connsiteX20" fmla="*/ 149094 w 308940"/>
              <a:gd name="connsiteY20" fmla="*/ 218899 h 226783"/>
              <a:gd name="connsiteX21" fmla="*/ 194970 w 308940"/>
              <a:gd name="connsiteY21" fmla="*/ 98476 h 226783"/>
              <a:gd name="connsiteX22" fmla="*/ 213606 w 308940"/>
              <a:gd name="connsiteY22" fmla="*/ 162988 h 226783"/>
              <a:gd name="connsiteX23" fmla="*/ 229376 w 308940"/>
              <a:gd name="connsiteY23" fmla="*/ 171590 h 226783"/>
              <a:gd name="connsiteX24" fmla="*/ 235110 w 308940"/>
              <a:gd name="connsiteY24" fmla="*/ 168006 h 226783"/>
              <a:gd name="connsiteX25" fmla="*/ 273818 w 308940"/>
              <a:gd name="connsiteY25" fmla="*/ 127865 h 226783"/>
              <a:gd name="connsiteX26" fmla="*/ 308941 w 308940"/>
              <a:gd name="connsiteY26" fmla="*/ 127865 h 226783"/>
              <a:gd name="connsiteX27" fmla="*/ 308941 w 308940"/>
              <a:gd name="connsiteY27" fmla="*/ 99193 h 22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940" h="226783">
                <a:moveTo>
                  <a:pt x="308224" y="99193"/>
                </a:moveTo>
                <a:lnTo>
                  <a:pt x="267366" y="99193"/>
                </a:lnTo>
                <a:cubicBezTo>
                  <a:pt x="263782" y="99910"/>
                  <a:pt x="260198" y="102060"/>
                  <a:pt x="258048" y="104927"/>
                </a:cubicBezTo>
                <a:lnTo>
                  <a:pt x="230810" y="134316"/>
                </a:lnTo>
                <a:lnTo>
                  <a:pt x="207872" y="54751"/>
                </a:lnTo>
                <a:cubicBezTo>
                  <a:pt x="205722" y="48300"/>
                  <a:pt x="198554" y="43999"/>
                  <a:pt x="192102" y="46150"/>
                </a:cubicBezTo>
                <a:cubicBezTo>
                  <a:pt x="188518" y="47583"/>
                  <a:pt x="184934" y="49734"/>
                  <a:pt x="183501" y="54035"/>
                </a:cubicBezTo>
                <a:lnTo>
                  <a:pt x="140493" y="168006"/>
                </a:lnTo>
                <a:lnTo>
                  <a:pt x="111104" y="10310"/>
                </a:lnTo>
                <a:cubicBezTo>
                  <a:pt x="109670" y="3142"/>
                  <a:pt x="103219" y="-1159"/>
                  <a:pt x="96768" y="275"/>
                </a:cubicBezTo>
                <a:cubicBezTo>
                  <a:pt x="92467" y="991"/>
                  <a:pt x="88883" y="4575"/>
                  <a:pt x="86733" y="8876"/>
                </a:cubicBezTo>
                <a:lnTo>
                  <a:pt x="55910" y="99193"/>
                </a:lnTo>
                <a:lnTo>
                  <a:pt x="0" y="99193"/>
                </a:lnTo>
                <a:lnTo>
                  <a:pt x="0" y="127865"/>
                </a:lnTo>
                <a:lnTo>
                  <a:pt x="65229" y="127865"/>
                </a:lnTo>
                <a:cubicBezTo>
                  <a:pt x="70963" y="127148"/>
                  <a:pt x="75981" y="122847"/>
                  <a:pt x="77414" y="117113"/>
                </a:cubicBezTo>
                <a:lnTo>
                  <a:pt x="95334" y="62636"/>
                </a:lnTo>
                <a:lnTo>
                  <a:pt x="124006" y="216748"/>
                </a:lnTo>
                <a:cubicBezTo>
                  <a:pt x="124723" y="222483"/>
                  <a:pt x="129741" y="226783"/>
                  <a:pt x="135475" y="226783"/>
                </a:cubicBezTo>
                <a:lnTo>
                  <a:pt x="136909" y="226783"/>
                </a:lnTo>
                <a:cubicBezTo>
                  <a:pt x="141926" y="226783"/>
                  <a:pt x="146944" y="223916"/>
                  <a:pt x="149094" y="218899"/>
                </a:cubicBezTo>
                <a:lnTo>
                  <a:pt x="194970" y="98476"/>
                </a:lnTo>
                <a:lnTo>
                  <a:pt x="213606" y="162988"/>
                </a:lnTo>
                <a:cubicBezTo>
                  <a:pt x="215757" y="169439"/>
                  <a:pt x="222208" y="173740"/>
                  <a:pt x="229376" y="171590"/>
                </a:cubicBezTo>
                <a:cubicBezTo>
                  <a:pt x="231526" y="170873"/>
                  <a:pt x="233677" y="169439"/>
                  <a:pt x="235110" y="168006"/>
                </a:cubicBezTo>
                <a:lnTo>
                  <a:pt x="273818" y="127865"/>
                </a:lnTo>
                <a:lnTo>
                  <a:pt x="308941" y="127865"/>
                </a:lnTo>
                <a:lnTo>
                  <a:pt x="308941" y="99193"/>
                </a:lnTo>
                <a:close/>
              </a:path>
            </a:pathLst>
          </a:custGeom>
          <a:gradFill flip="none" rotWithShape="1">
            <a:gsLst>
              <a:gs pos="0">
                <a:schemeClr val="accent1"/>
              </a:gs>
              <a:gs pos="100000">
                <a:schemeClr val="accent2"/>
              </a:gs>
            </a:gsLst>
            <a:lin ang="8100000" scaled="1"/>
            <a:tileRect/>
          </a:gradFill>
          <a:ln w="7144" cap="flat">
            <a:noFill/>
            <a:prstDash val="solid"/>
            <a:miter/>
          </a:ln>
        </p:spPr>
        <p:txBody>
          <a:bodyPr rtlCol="0" anchor="ctr"/>
          <a:lstStyle/>
          <a:p>
            <a:endParaRPr lang="en-US"/>
          </a:p>
        </p:txBody>
      </p:sp>
      <p:pic>
        <p:nvPicPr>
          <p:cNvPr id="1026" name="Picture 2" descr="Screenshot shows you the app analytics page filter in Developer Portal for Teams.">
            <a:extLst>
              <a:ext uri="{FF2B5EF4-FFF2-40B4-BE49-F238E27FC236}">
                <a16:creationId xmlns:a16="http://schemas.microsoft.com/office/drawing/2014/main" id="{4E422768-35F2-EEE7-50D3-6E541B170AB6}"/>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434538" y="1525464"/>
            <a:ext cx="6744929" cy="4105732"/>
          </a:xfrm>
          <a:prstGeom prst="roundRect">
            <a:avLst>
              <a:gd name="adj" fmla="val 1386"/>
            </a:avLst>
          </a:prstGeom>
          <a:extLst>
            <a:ext uri="{909E8E84-426E-40DD-AFC4-6F175D3DCCD1}">
              <a14:hiddenFill xmlns:a14="http://schemas.microsoft.com/office/drawing/2010/main">
                <a:solidFill>
                  <a:srgbClr val="FFFFFF"/>
                </a:solidFill>
              </a14:hiddenFill>
            </a:ext>
          </a:extLst>
        </p:spPr>
      </p:pic>
      <p:pic>
        <p:nvPicPr>
          <p:cNvPr id="1028" name="Picture 4" descr="Screenshot shows you the usage by time period chart for your published app.">
            <a:extLst>
              <a:ext uri="{FF2B5EF4-FFF2-40B4-BE49-F238E27FC236}">
                <a16:creationId xmlns:a16="http://schemas.microsoft.com/office/drawing/2014/main" id="{83D44C04-98E4-89EA-714A-0453A8B1A06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702299" y="3167002"/>
            <a:ext cx="3800414" cy="2128232"/>
          </a:xfrm>
          <a:prstGeom prst="roundRect">
            <a:avLst>
              <a:gd name="adj" fmla="val 1386"/>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641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5D0089-424D-1AF7-2717-F563FD832130}"/>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3D4D1AE-7037-5CEF-FF8C-ADAF81C7E1F5}"/>
              </a:ext>
              <a:ext uri="{C183D7F6-B498-43B3-948B-1728B52AA6E4}">
                <adec:decorative xmlns:adec="http://schemas.microsoft.com/office/drawing/2017/decorative" val="1"/>
              </a:ext>
            </a:extLst>
          </p:cNvPr>
          <p:cNvSpPr>
            <a:spLocks/>
          </p:cNvSpPr>
          <p:nvPr/>
        </p:nvSpPr>
        <p:spPr bwMode="auto">
          <a:xfrm>
            <a:off x="586740" y="877807"/>
            <a:ext cx="11018520" cy="5090683"/>
          </a:xfrm>
          <a:prstGeom prst="roundRect">
            <a:avLst>
              <a:gd name="adj" fmla="val 2140"/>
            </a:avLst>
          </a:prstGeom>
          <a:solidFill>
            <a:srgbClr val="F4F3F5">
              <a:alpha val="90000"/>
            </a:srgbClr>
          </a:solidFill>
          <a:ln w="12700">
            <a:solidFill>
              <a:schemeClr val="bg1">
                <a:alpha val="50000"/>
              </a:schemeClr>
            </a:solid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74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w="3175">
                <a:noFill/>
              </a:ln>
              <a:gradFill flip="none" rotWithShape="1">
                <a:gsLst>
                  <a:gs pos="0">
                    <a:srgbClr val="FF5C39"/>
                  </a:gs>
                  <a:gs pos="25000">
                    <a:srgbClr val="F4364C"/>
                  </a:gs>
                  <a:gs pos="75000">
                    <a:srgbClr val="0078D4"/>
                  </a:gs>
                  <a:gs pos="50000">
                    <a:srgbClr val="C03BC4"/>
                  </a:gs>
                  <a:gs pos="100000">
                    <a:srgbClr val="14938C"/>
                  </a:gs>
                </a:gsLst>
                <a:lin ang="0" scaled="1"/>
                <a:tileRect/>
              </a:gradFill>
              <a:effectLst/>
              <a:uLnTx/>
              <a:uFillTx/>
              <a:latin typeface="Segoe UI Semibold"/>
              <a:ea typeface="+mn-ea"/>
              <a:cs typeface="Segoe UI" panose="020B0502040204020203" pitchFamily="34" charset="0"/>
            </a:endParaRPr>
          </a:p>
        </p:txBody>
      </p:sp>
      <p:sp>
        <p:nvSpPr>
          <p:cNvPr id="7" name="Rectangle: Rounded Corners 6">
            <a:extLst>
              <a:ext uri="{FF2B5EF4-FFF2-40B4-BE49-F238E27FC236}">
                <a16:creationId xmlns:a16="http://schemas.microsoft.com/office/drawing/2014/main" id="{77B728C2-812E-790A-C17C-498D4EA082FC}"/>
              </a:ext>
              <a:ext uri="{C183D7F6-B498-43B3-948B-1728B52AA6E4}">
                <adec:decorative xmlns:adec="http://schemas.microsoft.com/office/drawing/2017/decorative" val="1"/>
              </a:ext>
            </a:extLst>
          </p:cNvPr>
          <p:cNvSpPr>
            <a:spLocks/>
          </p:cNvSpPr>
          <p:nvPr/>
        </p:nvSpPr>
        <p:spPr bwMode="auto">
          <a:xfrm>
            <a:off x="706626" y="933206"/>
            <a:ext cx="10811220" cy="518519"/>
          </a:xfrm>
          <a:prstGeom prst="roundRect">
            <a:avLst>
              <a:gd name="adj" fmla="val 19048"/>
            </a:avLst>
          </a:prstGeom>
          <a:gradFill flip="none" rotWithShape="1">
            <a:gsLst>
              <a:gs pos="75000">
                <a:srgbClr val="0078D4"/>
              </a:gs>
              <a:gs pos="50000">
                <a:srgbClr val="C03BC4"/>
              </a:gs>
              <a:gs pos="100000">
                <a:srgbClr val="14938C"/>
              </a:gs>
              <a:gs pos="25000">
                <a:srgbClr val="F4364C"/>
              </a:gs>
              <a:gs pos="0">
                <a:srgbClr val="FF5C39"/>
              </a:gs>
            </a:gsLst>
            <a:path path="circle">
              <a:fillToRect r="100000" b="100000"/>
            </a:path>
            <a:tileRect l="-100000" t="-100000"/>
          </a:gradFill>
          <a:ln w="6350" cap="flat" cmpd="sng" algn="ctr">
            <a:noFill/>
            <a:prstDash val="solid"/>
            <a:miter lim="800000"/>
            <a:headEnd type="none" w="med" len="med"/>
            <a:tailEnd type="none" w="med" len="med"/>
          </a:ln>
          <a:effectLst/>
        </p:spPr>
        <p:txBody>
          <a:bodyPr rot="0" spcFirstLastPara="0" vertOverflow="overflow" horzOverflow="overflow" vert="horz" wrap="square" lIns="144000" tIns="0" rIns="14400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See how customers are building for the Microsoft 365 ecosystem</a:t>
            </a:r>
          </a:p>
        </p:txBody>
      </p:sp>
      <p:grpSp>
        <p:nvGrpSpPr>
          <p:cNvPr id="8" name="Group 7">
            <a:extLst>
              <a:ext uri="{FF2B5EF4-FFF2-40B4-BE49-F238E27FC236}">
                <a16:creationId xmlns:a16="http://schemas.microsoft.com/office/drawing/2014/main" id="{6273C146-E791-6B08-6882-4FC0F690C7F8}"/>
              </a:ext>
              <a:ext uri="{C183D7F6-B498-43B3-948B-1728B52AA6E4}">
                <adec:decorative xmlns:adec="http://schemas.microsoft.com/office/drawing/2017/decorative" val="1"/>
              </a:ext>
            </a:extLst>
          </p:cNvPr>
          <p:cNvGrpSpPr/>
          <p:nvPr/>
        </p:nvGrpSpPr>
        <p:grpSpPr>
          <a:xfrm>
            <a:off x="690392" y="1576288"/>
            <a:ext cx="3566007" cy="669885"/>
            <a:chOff x="690392" y="2172110"/>
            <a:chExt cx="3566007" cy="669885"/>
          </a:xfrm>
        </p:grpSpPr>
        <p:sp>
          <p:nvSpPr>
            <p:cNvPr id="9" name="Rectangle: Rounded Corners 8">
              <a:extLst>
                <a:ext uri="{FF2B5EF4-FFF2-40B4-BE49-F238E27FC236}">
                  <a16:creationId xmlns:a16="http://schemas.microsoft.com/office/drawing/2014/main" id="{CE6FF89A-A463-BE99-7DD8-52329E2D91DF}"/>
                </a:ext>
              </a:extLst>
            </p:cNvPr>
            <p:cNvSpPr/>
            <p:nvPr/>
          </p:nvSpPr>
          <p:spPr bwMode="auto">
            <a:xfrm>
              <a:off x="690392" y="2172110"/>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2297F608-1DB5-575D-D7D7-BA0AF635710F}"/>
                </a:ext>
              </a:extLst>
            </p:cNvPr>
            <p:cNvSpPr txBox="1"/>
            <p:nvPr/>
          </p:nvSpPr>
          <p:spPr>
            <a:xfrm>
              <a:off x="1737436" y="2384505"/>
              <a:ext cx="2454259" cy="276999"/>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Boost productivity with domain-specific LLMs and automate workflows</a:t>
              </a:r>
            </a:p>
          </p:txBody>
        </p:sp>
        <p:pic>
          <p:nvPicPr>
            <p:cNvPr id="11" name="Picture 10">
              <a:extLst>
                <a:ext uri="{FF2B5EF4-FFF2-40B4-BE49-F238E27FC236}">
                  <a16:creationId xmlns:a16="http://schemas.microsoft.com/office/drawing/2014/main" id="{03707E6F-2DC0-11B3-06C7-200F6B30C083}"/>
                </a:ext>
                <a:ext uri="{C183D7F6-B498-43B3-948B-1728B52AA6E4}">
                  <adec:decorative xmlns:adec="http://schemas.microsoft.com/office/drawing/2017/decorative" val="0"/>
                </a:ext>
              </a:extLst>
            </p:cNvPr>
            <p:cNvPicPr>
              <a:picLocks/>
            </p:cNvPicPr>
            <p:nvPr/>
          </p:nvPicPr>
          <p:blipFill rotWithShape="1">
            <a:blip r:embed="rId3" cstate="email">
              <a:extLst>
                <a:ext uri="{28A0092B-C50C-407E-A947-70E740481C1C}">
                  <a14:useLocalDpi xmlns:a14="http://schemas.microsoft.com/office/drawing/2010/main"/>
                </a:ext>
              </a:extLst>
            </a:blip>
            <a:srcRect t="-10493" b="-10493"/>
            <a:stretch/>
          </p:blipFill>
          <p:spPr>
            <a:xfrm>
              <a:off x="852883" y="2364420"/>
              <a:ext cx="722062" cy="313037"/>
            </a:xfrm>
            <a:prstGeom prst="rect">
              <a:avLst/>
            </a:prstGeom>
          </p:spPr>
        </p:pic>
      </p:grpSp>
      <p:grpSp>
        <p:nvGrpSpPr>
          <p:cNvPr id="12" name="Group 11">
            <a:extLst>
              <a:ext uri="{FF2B5EF4-FFF2-40B4-BE49-F238E27FC236}">
                <a16:creationId xmlns:a16="http://schemas.microsoft.com/office/drawing/2014/main" id="{6295EFF6-413A-2622-C715-BD789C124917}"/>
              </a:ext>
              <a:ext uri="{C183D7F6-B498-43B3-948B-1728B52AA6E4}">
                <adec:decorative xmlns:adec="http://schemas.microsoft.com/office/drawing/2017/decorative" val="1"/>
              </a:ext>
            </a:extLst>
          </p:cNvPr>
          <p:cNvGrpSpPr/>
          <p:nvPr/>
        </p:nvGrpSpPr>
        <p:grpSpPr>
          <a:xfrm>
            <a:off x="690392" y="2306519"/>
            <a:ext cx="3566007" cy="669885"/>
            <a:chOff x="690392" y="2902341"/>
            <a:chExt cx="3566007" cy="669885"/>
          </a:xfrm>
        </p:grpSpPr>
        <p:sp>
          <p:nvSpPr>
            <p:cNvPr id="13" name="Rectangle: Rounded Corners 12">
              <a:extLst>
                <a:ext uri="{FF2B5EF4-FFF2-40B4-BE49-F238E27FC236}">
                  <a16:creationId xmlns:a16="http://schemas.microsoft.com/office/drawing/2014/main" id="{D9218A8E-7E87-4A04-31C6-B0D3674CDE7D}"/>
                </a:ext>
              </a:extLst>
            </p:cNvPr>
            <p:cNvSpPr/>
            <p:nvPr/>
          </p:nvSpPr>
          <p:spPr bwMode="auto">
            <a:xfrm>
              <a:off x="690392" y="2902341"/>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AA388D9B-F2A4-3343-B4FD-1A92965C41AC}"/>
                </a:ext>
              </a:extLst>
            </p:cNvPr>
            <p:cNvSpPr txBox="1"/>
            <p:nvPr/>
          </p:nvSpPr>
          <p:spPr>
            <a:xfrm>
              <a:off x="1782279" y="3115080"/>
              <a:ext cx="2409416" cy="276999"/>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Enable sales teams to quickly find documents and summarize for more effective meetings</a:t>
              </a:r>
            </a:p>
          </p:txBody>
        </p:sp>
        <p:pic>
          <p:nvPicPr>
            <p:cNvPr id="15" name="Picture 2">
              <a:extLst>
                <a:ext uri="{FF2B5EF4-FFF2-40B4-BE49-F238E27FC236}">
                  <a16:creationId xmlns:a16="http://schemas.microsoft.com/office/drawing/2014/main" id="{D9E9D9E1-0B10-43CA-4230-7362869CE082}"/>
                </a:ext>
                <a:ext uri="{C183D7F6-B498-43B3-948B-1728B52AA6E4}">
                  <adec:decorative xmlns:adec="http://schemas.microsoft.com/office/drawing/2017/decorative" val="0"/>
                </a:ext>
              </a:extLst>
            </p:cNvPr>
            <p:cNvPicPr>
              <a:picLocks noChangeArrowheads="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99725" y="3125146"/>
              <a:ext cx="751330" cy="270736"/>
            </a:xfrm>
            <a:prstGeom prst="rect">
              <a:avLst/>
            </a:prstGeom>
            <a:extLst>
              <a:ext uri="{909E8E84-426E-40DD-AFC4-6F175D3DCCD1}">
                <a14:hiddenFill xmlns:a14="http://schemas.microsoft.com/office/drawing/2010/main">
                  <a:solidFill>
                    <a:srgbClr val="FFFFFF"/>
                  </a:solidFill>
                </a14:hiddenFill>
              </a:ext>
            </a:extLst>
          </p:spPr>
        </p:pic>
      </p:grpSp>
      <p:grpSp>
        <p:nvGrpSpPr>
          <p:cNvPr id="16" name="Group 15">
            <a:extLst>
              <a:ext uri="{FF2B5EF4-FFF2-40B4-BE49-F238E27FC236}">
                <a16:creationId xmlns:a16="http://schemas.microsoft.com/office/drawing/2014/main" id="{3435771F-BDB0-71DC-671A-7FE16A0CA1A5}"/>
              </a:ext>
              <a:ext uri="{C183D7F6-B498-43B3-948B-1728B52AA6E4}">
                <adec:decorative xmlns:adec="http://schemas.microsoft.com/office/drawing/2017/decorative" val="1"/>
              </a:ext>
            </a:extLst>
          </p:cNvPr>
          <p:cNvGrpSpPr/>
          <p:nvPr/>
        </p:nvGrpSpPr>
        <p:grpSpPr>
          <a:xfrm>
            <a:off x="690392" y="5227441"/>
            <a:ext cx="3566007" cy="669885"/>
            <a:chOff x="690392" y="5823263"/>
            <a:chExt cx="3566007" cy="669885"/>
          </a:xfrm>
        </p:grpSpPr>
        <p:sp>
          <p:nvSpPr>
            <p:cNvPr id="17" name="Rectangle: Rounded Corners 16">
              <a:extLst>
                <a:ext uri="{FF2B5EF4-FFF2-40B4-BE49-F238E27FC236}">
                  <a16:creationId xmlns:a16="http://schemas.microsoft.com/office/drawing/2014/main" id="{A73F7617-A71D-001D-8BAF-21AD580E1E6B}"/>
                </a:ext>
              </a:extLst>
            </p:cNvPr>
            <p:cNvSpPr/>
            <p:nvPr/>
          </p:nvSpPr>
          <p:spPr bwMode="auto">
            <a:xfrm>
              <a:off x="690392" y="5823263"/>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76839344-5A41-5254-DE89-F9A25FDC2C15}"/>
                </a:ext>
              </a:extLst>
            </p:cNvPr>
            <p:cNvSpPr txBox="1"/>
            <p:nvPr/>
          </p:nvSpPr>
          <p:spPr>
            <a:xfrm>
              <a:off x="1777931" y="6019705"/>
              <a:ext cx="2413764" cy="283346"/>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Provide rapid, personalized support to handle employee issues with tailored conversations</a:t>
              </a:r>
            </a:p>
          </p:txBody>
        </p:sp>
        <p:pic>
          <p:nvPicPr>
            <p:cNvPr id="19" name="Picture 26">
              <a:extLst>
                <a:ext uri="{FF2B5EF4-FFF2-40B4-BE49-F238E27FC236}">
                  <a16:creationId xmlns:a16="http://schemas.microsoft.com/office/drawing/2014/main" id="{CB22494F-A44D-714B-BCEA-5059F2EA3132}"/>
                </a:ext>
                <a:ext uri="{C183D7F6-B498-43B3-948B-1728B52AA6E4}">
                  <adec:decorative xmlns:adec="http://schemas.microsoft.com/office/drawing/2017/decorative" val="0"/>
                </a:ext>
              </a:extLst>
            </p:cNvPr>
            <p:cNvPicPr>
              <a:picLocks noChangeArrowheads="1"/>
            </p:cNvPicPr>
            <p:nvPr/>
          </p:nvPicPr>
          <p:blipFill rotWithShape="1">
            <a:blip r:embed="rId5" cstate="email">
              <a:extLst>
                <a:ext uri="{28A0092B-C50C-407E-A947-70E740481C1C}">
                  <a14:useLocalDpi xmlns:a14="http://schemas.microsoft.com/office/drawing/2010/main"/>
                </a:ext>
              </a:extLst>
            </a:blip>
            <a:srcRect t="-46285" b="-46285"/>
            <a:stretch/>
          </p:blipFill>
          <p:spPr bwMode="auto">
            <a:xfrm>
              <a:off x="816024" y="6006019"/>
              <a:ext cx="785346" cy="303378"/>
            </a:xfrm>
            <a:prstGeom prst="rect">
              <a:avLst/>
            </a:prstGeom>
            <a:extLst>
              <a:ext uri="{909E8E84-426E-40DD-AFC4-6F175D3DCCD1}">
                <a14:hiddenFill xmlns:a14="http://schemas.microsoft.com/office/drawing/2010/main">
                  <a:solidFill>
                    <a:srgbClr val="FFFFFF"/>
                  </a:solidFill>
                </a14:hiddenFill>
              </a:ext>
            </a:extLst>
          </p:spPr>
        </p:pic>
      </p:grpSp>
      <p:grpSp>
        <p:nvGrpSpPr>
          <p:cNvPr id="20" name="Group 19">
            <a:extLst>
              <a:ext uri="{FF2B5EF4-FFF2-40B4-BE49-F238E27FC236}">
                <a16:creationId xmlns:a16="http://schemas.microsoft.com/office/drawing/2014/main" id="{86043543-3E79-05D4-BB6F-CEE22AD98198}"/>
              </a:ext>
              <a:ext uri="{C183D7F6-B498-43B3-948B-1728B52AA6E4}">
                <adec:decorative xmlns:adec="http://schemas.microsoft.com/office/drawing/2017/decorative" val="1"/>
              </a:ext>
            </a:extLst>
          </p:cNvPr>
          <p:cNvGrpSpPr/>
          <p:nvPr/>
        </p:nvGrpSpPr>
        <p:grpSpPr>
          <a:xfrm>
            <a:off x="4312999" y="1576288"/>
            <a:ext cx="3566007" cy="669885"/>
            <a:chOff x="4312999" y="2172110"/>
            <a:chExt cx="3566007" cy="669885"/>
          </a:xfrm>
        </p:grpSpPr>
        <p:sp>
          <p:nvSpPr>
            <p:cNvPr id="21" name="Rectangle: Rounded Corners 20">
              <a:extLst>
                <a:ext uri="{FF2B5EF4-FFF2-40B4-BE49-F238E27FC236}">
                  <a16:creationId xmlns:a16="http://schemas.microsoft.com/office/drawing/2014/main" id="{2D043A9F-37A1-F6F4-F99B-4F8601D2B00A}"/>
                </a:ext>
              </a:extLst>
            </p:cNvPr>
            <p:cNvSpPr/>
            <p:nvPr/>
          </p:nvSpPr>
          <p:spPr bwMode="auto">
            <a:xfrm>
              <a:off x="4312999" y="2172110"/>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CC6CE177-B525-42A0-AD4A-44293982C481}"/>
                </a:ext>
              </a:extLst>
            </p:cNvPr>
            <p:cNvSpPr txBox="1"/>
            <p:nvPr/>
          </p:nvSpPr>
          <p:spPr>
            <a:xfrm>
              <a:off x="5416062" y="2384505"/>
              <a:ext cx="2398240" cy="276999"/>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Offer legal assistance, analysis, and drafting for legal and professional services users</a:t>
              </a:r>
            </a:p>
          </p:txBody>
        </p:sp>
        <p:pic>
          <p:nvPicPr>
            <p:cNvPr id="23" name="Graphic 22">
              <a:extLst>
                <a:ext uri="{FF2B5EF4-FFF2-40B4-BE49-F238E27FC236}">
                  <a16:creationId xmlns:a16="http://schemas.microsoft.com/office/drawing/2014/main" id="{914D3F33-99F5-FD4B-AD55-B36DAEF9F43F}"/>
                </a:ext>
                <a:ext uri="{C183D7F6-B498-43B3-948B-1728B52AA6E4}">
                  <adec:decorative xmlns:adec="http://schemas.microsoft.com/office/drawing/2017/decorative" val="0"/>
                </a:ext>
              </a:extLst>
            </p:cNvPr>
            <p:cNvPicPr>
              <a:picLocks/>
            </p:cNvPicPr>
            <p:nvPr/>
          </p:nvPicPr>
          <p:blipFill rotWithShape="1">
            <a:blip r:embed="rId6">
              <a:extLst>
                <a:ext uri="{96DAC541-7B7A-43D3-8B79-37D633B846F1}">
                  <asvg:svgBlip xmlns:asvg="http://schemas.microsoft.com/office/drawing/2016/SVG/main" r:embed="rId7"/>
                </a:ext>
              </a:extLst>
            </a:blip>
            <a:srcRect t="-16643" b="-16643"/>
            <a:stretch/>
          </p:blipFill>
          <p:spPr>
            <a:xfrm>
              <a:off x="4496286" y="2408737"/>
              <a:ext cx="651464" cy="236813"/>
            </a:xfrm>
            <a:prstGeom prst="rect">
              <a:avLst/>
            </a:prstGeom>
          </p:spPr>
        </p:pic>
      </p:grpSp>
      <p:grpSp>
        <p:nvGrpSpPr>
          <p:cNvPr id="24" name="Group 23">
            <a:extLst>
              <a:ext uri="{FF2B5EF4-FFF2-40B4-BE49-F238E27FC236}">
                <a16:creationId xmlns:a16="http://schemas.microsoft.com/office/drawing/2014/main" id="{6B7B0E68-E2FB-5C74-006E-A451DC7632CE}"/>
              </a:ext>
              <a:ext uri="{C183D7F6-B498-43B3-948B-1728B52AA6E4}">
                <adec:decorative xmlns:adec="http://schemas.microsoft.com/office/drawing/2017/decorative" val="1"/>
              </a:ext>
            </a:extLst>
          </p:cNvPr>
          <p:cNvGrpSpPr/>
          <p:nvPr/>
        </p:nvGrpSpPr>
        <p:grpSpPr>
          <a:xfrm>
            <a:off x="4312999" y="2306519"/>
            <a:ext cx="3566007" cy="669885"/>
            <a:chOff x="4312999" y="2902341"/>
            <a:chExt cx="3566007" cy="669885"/>
          </a:xfrm>
        </p:grpSpPr>
        <p:sp>
          <p:nvSpPr>
            <p:cNvPr id="25" name="Rectangle: Rounded Corners 24">
              <a:extLst>
                <a:ext uri="{FF2B5EF4-FFF2-40B4-BE49-F238E27FC236}">
                  <a16:creationId xmlns:a16="http://schemas.microsoft.com/office/drawing/2014/main" id="{ECA9AFD3-83CF-F16E-1205-19AC582EA4FC}"/>
                </a:ext>
              </a:extLst>
            </p:cNvPr>
            <p:cNvSpPr/>
            <p:nvPr/>
          </p:nvSpPr>
          <p:spPr bwMode="auto">
            <a:xfrm>
              <a:off x="4312999" y="2902341"/>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6" name="TextBox 25">
              <a:extLst>
                <a:ext uri="{FF2B5EF4-FFF2-40B4-BE49-F238E27FC236}">
                  <a16:creationId xmlns:a16="http://schemas.microsoft.com/office/drawing/2014/main" id="{C2CE50DE-1ED3-A85A-0FAA-57223045069A}"/>
                </a:ext>
              </a:extLst>
            </p:cNvPr>
            <p:cNvSpPr txBox="1"/>
            <p:nvPr/>
          </p:nvSpPr>
          <p:spPr>
            <a:xfrm>
              <a:off x="5416062" y="3098785"/>
              <a:ext cx="2398240" cy="276998"/>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Enable employees to understand company goals, streamline their work, and grow</a:t>
              </a:r>
            </a:p>
          </p:txBody>
        </p:sp>
        <p:pic>
          <p:nvPicPr>
            <p:cNvPr id="27" name="Picture 36">
              <a:extLst>
                <a:ext uri="{FF2B5EF4-FFF2-40B4-BE49-F238E27FC236}">
                  <a16:creationId xmlns:a16="http://schemas.microsoft.com/office/drawing/2014/main" id="{B852EA08-44EC-659E-243A-E96D1E8E2FD4}"/>
                </a:ext>
                <a:ext uri="{C183D7F6-B498-43B3-948B-1728B52AA6E4}">
                  <adec:decorative xmlns:adec="http://schemas.microsoft.com/office/drawing/2017/decorative" val="0"/>
                </a:ext>
              </a:extLst>
            </p:cNvPr>
            <p:cNvPicPr>
              <a:picLocks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4434098" y="3078622"/>
              <a:ext cx="777721" cy="329754"/>
            </a:xfrm>
            <a:prstGeom prst="rect">
              <a:avLst/>
            </a:prstGeom>
            <a:extLst>
              <a:ext uri="{909E8E84-426E-40DD-AFC4-6F175D3DCCD1}">
                <a14:hiddenFill xmlns:a14="http://schemas.microsoft.com/office/drawing/2010/main">
                  <a:solidFill>
                    <a:srgbClr val="FFFFFF"/>
                  </a:solidFill>
                </a14:hiddenFill>
              </a:ext>
            </a:extLst>
          </p:spPr>
        </p:pic>
      </p:grpSp>
      <p:grpSp>
        <p:nvGrpSpPr>
          <p:cNvPr id="28" name="Group 27">
            <a:extLst>
              <a:ext uri="{FF2B5EF4-FFF2-40B4-BE49-F238E27FC236}">
                <a16:creationId xmlns:a16="http://schemas.microsoft.com/office/drawing/2014/main" id="{AACA4EF0-115C-4EEE-0896-6C1A636AA60B}"/>
              </a:ext>
              <a:ext uri="{C183D7F6-B498-43B3-948B-1728B52AA6E4}">
                <adec:decorative xmlns:adec="http://schemas.microsoft.com/office/drawing/2017/decorative" val="1"/>
              </a:ext>
            </a:extLst>
          </p:cNvPr>
          <p:cNvGrpSpPr/>
          <p:nvPr/>
        </p:nvGrpSpPr>
        <p:grpSpPr>
          <a:xfrm>
            <a:off x="4312999" y="3036749"/>
            <a:ext cx="3566007" cy="669885"/>
            <a:chOff x="4312999" y="3632571"/>
            <a:chExt cx="3566007" cy="669885"/>
          </a:xfrm>
        </p:grpSpPr>
        <p:sp>
          <p:nvSpPr>
            <p:cNvPr id="29" name="Rectangle: Rounded Corners 28">
              <a:extLst>
                <a:ext uri="{FF2B5EF4-FFF2-40B4-BE49-F238E27FC236}">
                  <a16:creationId xmlns:a16="http://schemas.microsoft.com/office/drawing/2014/main" id="{4F683010-BA1E-5805-A343-40217763742F}"/>
                </a:ext>
              </a:extLst>
            </p:cNvPr>
            <p:cNvSpPr/>
            <p:nvPr/>
          </p:nvSpPr>
          <p:spPr bwMode="auto">
            <a:xfrm>
              <a:off x="4312999" y="3632571"/>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3350A099-B831-FF95-9F61-1FC8E45DBBDF}"/>
                </a:ext>
              </a:extLst>
            </p:cNvPr>
            <p:cNvSpPr txBox="1"/>
            <p:nvPr/>
          </p:nvSpPr>
          <p:spPr>
            <a:xfrm>
              <a:off x="5414461" y="3922752"/>
              <a:ext cx="2399841" cy="138499"/>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Provide timely marketing insights</a:t>
              </a:r>
            </a:p>
          </p:txBody>
        </p:sp>
        <p:pic>
          <p:nvPicPr>
            <p:cNvPr id="31" name="Picture 30">
              <a:extLst>
                <a:ext uri="{FF2B5EF4-FFF2-40B4-BE49-F238E27FC236}">
                  <a16:creationId xmlns:a16="http://schemas.microsoft.com/office/drawing/2014/main" id="{F3BB4F19-F192-2D60-1AD8-658726096DA7}"/>
                </a:ext>
                <a:ext uri="{C183D7F6-B498-43B3-948B-1728B52AA6E4}">
                  <adec:decorative xmlns:adec="http://schemas.microsoft.com/office/drawing/2017/decorative" val="0"/>
                </a:ext>
              </a:extLst>
            </p:cNvPr>
            <p:cNvPicPr>
              <a:picLocks/>
            </p:cNvPicPr>
            <p:nvPr/>
          </p:nvPicPr>
          <p:blipFill rotWithShape="1">
            <a:blip r:embed="rId9" cstate="email">
              <a:extLst>
                <a:ext uri="{28A0092B-C50C-407E-A947-70E740481C1C}">
                  <a14:useLocalDpi xmlns:a14="http://schemas.microsoft.com/office/drawing/2010/main"/>
                </a:ext>
              </a:extLst>
            </a:blip>
            <a:srcRect/>
            <a:stretch/>
          </p:blipFill>
          <p:spPr>
            <a:xfrm>
              <a:off x="4452303" y="3720964"/>
              <a:ext cx="822836" cy="465011"/>
            </a:xfrm>
            <a:prstGeom prst="rect">
              <a:avLst/>
            </a:prstGeom>
          </p:spPr>
        </p:pic>
      </p:grpSp>
      <p:grpSp>
        <p:nvGrpSpPr>
          <p:cNvPr id="32" name="Group 31">
            <a:extLst>
              <a:ext uri="{FF2B5EF4-FFF2-40B4-BE49-F238E27FC236}">
                <a16:creationId xmlns:a16="http://schemas.microsoft.com/office/drawing/2014/main" id="{5911C2D7-CE07-3133-E66A-D9CC72A3F64C}"/>
              </a:ext>
              <a:ext uri="{C183D7F6-B498-43B3-948B-1728B52AA6E4}">
                <adec:decorative xmlns:adec="http://schemas.microsoft.com/office/drawing/2017/decorative" val="1"/>
              </a:ext>
            </a:extLst>
          </p:cNvPr>
          <p:cNvGrpSpPr/>
          <p:nvPr/>
        </p:nvGrpSpPr>
        <p:grpSpPr>
          <a:xfrm>
            <a:off x="4312999" y="3766980"/>
            <a:ext cx="3566007" cy="669885"/>
            <a:chOff x="4312999" y="4362802"/>
            <a:chExt cx="3566007" cy="669885"/>
          </a:xfrm>
        </p:grpSpPr>
        <p:sp>
          <p:nvSpPr>
            <p:cNvPr id="33" name="Rectangle: Rounded Corners 32">
              <a:extLst>
                <a:ext uri="{FF2B5EF4-FFF2-40B4-BE49-F238E27FC236}">
                  <a16:creationId xmlns:a16="http://schemas.microsoft.com/office/drawing/2014/main" id="{5DB7F9AD-129F-59C7-A1CC-F305F77CB971}"/>
                </a:ext>
              </a:extLst>
            </p:cNvPr>
            <p:cNvSpPr/>
            <p:nvPr/>
          </p:nvSpPr>
          <p:spPr bwMode="auto">
            <a:xfrm>
              <a:off x="4312999" y="4362802"/>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9AB504BE-6431-EF15-DD13-3CDAAC5C7929}"/>
                </a:ext>
              </a:extLst>
            </p:cNvPr>
            <p:cNvSpPr txBox="1">
              <a:spLocks/>
            </p:cNvSpPr>
            <p:nvPr/>
          </p:nvSpPr>
          <p:spPr>
            <a:xfrm>
              <a:off x="5414461" y="4559245"/>
              <a:ext cx="2399841" cy="282851"/>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Use AI for effortless, more efficient work </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cross-platform</a:t>
              </a:r>
            </a:p>
          </p:txBody>
        </p:sp>
        <p:pic>
          <p:nvPicPr>
            <p:cNvPr id="35" name="Picture 10">
              <a:extLst>
                <a:ext uri="{FF2B5EF4-FFF2-40B4-BE49-F238E27FC236}">
                  <a16:creationId xmlns:a16="http://schemas.microsoft.com/office/drawing/2014/main" id="{6C13B186-AA88-5DDB-CE48-BBBC5912A88B}"/>
                </a:ext>
                <a:ext uri="{C183D7F6-B498-43B3-948B-1728B52AA6E4}">
                  <adec:decorative xmlns:adec="http://schemas.microsoft.com/office/drawing/2017/decorative" val="0"/>
                </a:ext>
              </a:extLst>
            </p:cNvPr>
            <p:cNvPicPr>
              <a:picLocks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rot="10800000" flipH="1" flipV="1">
              <a:off x="4407745" y="4539629"/>
              <a:ext cx="886432" cy="367178"/>
            </a:xfrm>
            <a:prstGeom prst="rect">
              <a:avLst/>
            </a:prstGeom>
            <a:extLst>
              <a:ext uri="{909E8E84-426E-40DD-AFC4-6F175D3DCCD1}">
                <a14:hiddenFill xmlns:a14="http://schemas.microsoft.com/office/drawing/2010/main">
                  <a:solidFill>
                    <a:srgbClr val="FFFFFF"/>
                  </a:solidFill>
                </a14:hiddenFill>
              </a:ext>
            </a:extLst>
          </p:spPr>
        </p:pic>
      </p:grpSp>
      <p:grpSp>
        <p:nvGrpSpPr>
          <p:cNvPr id="36" name="Group 35">
            <a:extLst>
              <a:ext uri="{FF2B5EF4-FFF2-40B4-BE49-F238E27FC236}">
                <a16:creationId xmlns:a16="http://schemas.microsoft.com/office/drawing/2014/main" id="{1AB23778-E292-C47A-5B44-F2FB23310D3B}"/>
              </a:ext>
              <a:ext uri="{C183D7F6-B498-43B3-948B-1728B52AA6E4}">
                <adec:decorative xmlns:adec="http://schemas.microsoft.com/office/drawing/2017/decorative" val="1"/>
              </a:ext>
            </a:extLst>
          </p:cNvPr>
          <p:cNvGrpSpPr/>
          <p:nvPr/>
        </p:nvGrpSpPr>
        <p:grpSpPr>
          <a:xfrm>
            <a:off x="4312999" y="4497210"/>
            <a:ext cx="3566007" cy="669885"/>
            <a:chOff x="4312999" y="5093032"/>
            <a:chExt cx="3566007" cy="669885"/>
          </a:xfrm>
        </p:grpSpPr>
        <p:sp>
          <p:nvSpPr>
            <p:cNvPr id="37" name="Rectangle: Rounded Corners 36">
              <a:extLst>
                <a:ext uri="{FF2B5EF4-FFF2-40B4-BE49-F238E27FC236}">
                  <a16:creationId xmlns:a16="http://schemas.microsoft.com/office/drawing/2014/main" id="{84B0861E-AB62-B044-C0AE-87E691B826C3}"/>
                </a:ext>
              </a:extLst>
            </p:cNvPr>
            <p:cNvSpPr/>
            <p:nvPr/>
          </p:nvSpPr>
          <p:spPr bwMode="auto">
            <a:xfrm>
              <a:off x="4312999" y="5093032"/>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DDDED097-4711-07B4-BA97-D96C604287E0}"/>
                </a:ext>
              </a:extLst>
            </p:cNvPr>
            <p:cNvSpPr txBox="1"/>
            <p:nvPr/>
          </p:nvSpPr>
          <p:spPr>
            <a:xfrm>
              <a:off x="5414461" y="5269208"/>
              <a:ext cx="2399841" cy="415498"/>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Give employees easier access to information they need and take actions across enterprise systems</a:t>
              </a:r>
            </a:p>
          </p:txBody>
        </p:sp>
        <p:pic>
          <p:nvPicPr>
            <p:cNvPr id="39" name="Picture 38">
              <a:extLst>
                <a:ext uri="{FF2B5EF4-FFF2-40B4-BE49-F238E27FC236}">
                  <a16:creationId xmlns:a16="http://schemas.microsoft.com/office/drawing/2014/main" id="{48FCA371-562C-80C5-7299-59CA44CAB5AA}"/>
                </a:ext>
                <a:ext uri="{C183D7F6-B498-43B3-948B-1728B52AA6E4}">
                  <adec:decorative xmlns:adec="http://schemas.microsoft.com/office/drawing/2017/decorative" val="0"/>
                </a:ext>
              </a:extLst>
            </p:cNvPr>
            <p:cNvPicPr>
              <a:picLocks noChangeArrowheads="1"/>
            </p:cNvPicPr>
            <p:nvPr/>
          </p:nvPicPr>
          <p:blipFill rotWithShape="1">
            <a:blip r:embed="rId11" cstate="email">
              <a:extLst>
                <a:ext uri="{28A0092B-C50C-407E-A947-70E740481C1C}">
                  <a14:useLocalDpi xmlns:a14="http://schemas.microsoft.com/office/drawing/2010/main"/>
                </a:ext>
              </a:extLst>
            </a:blip>
            <a:srcRect/>
            <a:stretch/>
          </p:blipFill>
          <p:spPr bwMode="auto">
            <a:xfrm>
              <a:off x="4406615" y="5279257"/>
              <a:ext cx="943956" cy="367766"/>
            </a:xfrm>
            <a:prstGeom prst="rect">
              <a:avLst/>
            </a:prstGeom>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A7D755C7-E465-4B0B-D3B1-0A7D0C041053}"/>
              </a:ext>
              <a:ext uri="{C183D7F6-B498-43B3-948B-1728B52AA6E4}">
                <adec:decorative xmlns:adec="http://schemas.microsoft.com/office/drawing/2017/decorative" val="1"/>
              </a:ext>
            </a:extLst>
          </p:cNvPr>
          <p:cNvGrpSpPr/>
          <p:nvPr/>
        </p:nvGrpSpPr>
        <p:grpSpPr>
          <a:xfrm>
            <a:off x="4312999" y="5227441"/>
            <a:ext cx="3566007" cy="669885"/>
            <a:chOff x="4312999" y="5823263"/>
            <a:chExt cx="3566007" cy="669885"/>
          </a:xfrm>
        </p:grpSpPr>
        <p:sp>
          <p:nvSpPr>
            <p:cNvPr id="41" name="Rectangle: Rounded Corners 40">
              <a:extLst>
                <a:ext uri="{FF2B5EF4-FFF2-40B4-BE49-F238E27FC236}">
                  <a16:creationId xmlns:a16="http://schemas.microsoft.com/office/drawing/2014/main" id="{FDF276E8-36F8-2CD2-5B7D-A0962C4D1912}"/>
                </a:ext>
              </a:extLst>
            </p:cNvPr>
            <p:cNvSpPr>
              <a:spLocks/>
            </p:cNvSpPr>
            <p:nvPr/>
          </p:nvSpPr>
          <p:spPr bwMode="auto">
            <a:xfrm>
              <a:off x="4312999" y="5823263"/>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2" name="TextBox 41">
              <a:extLst>
                <a:ext uri="{FF2B5EF4-FFF2-40B4-BE49-F238E27FC236}">
                  <a16:creationId xmlns:a16="http://schemas.microsoft.com/office/drawing/2014/main" id="{1C4B2FB6-B8C5-178B-4483-27B19C8F9995}"/>
                </a:ext>
              </a:extLst>
            </p:cNvPr>
            <p:cNvSpPr txBox="1"/>
            <p:nvPr/>
          </p:nvSpPr>
          <p:spPr>
            <a:xfrm>
              <a:off x="5414461" y="6026052"/>
              <a:ext cx="2399841" cy="276999"/>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Find and summarize murals and templates to save time and improve collaboration</a:t>
              </a:r>
            </a:p>
          </p:txBody>
        </p:sp>
        <p:pic>
          <p:nvPicPr>
            <p:cNvPr id="43" name="Picture 42">
              <a:extLst>
                <a:ext uri="{FF2B5EF4-FFF2-40B4-BE49-F238E27FC236}">
                  <a16:creationId xmlns:a16="http://schemas.microsoft.com/office/drawing/2014/main" id="{6125293F-6BF4-ACF7-04AB-BC9BD5C87935}"/>
                </a:ext>
                <a:ext uri="{C183D7F6-B498-43B3-948B-1728B52AA6E4}">
                  <adec:decorative xmlns:adec="http://schemas.microsoft.com/office/drawing/2017/decorative" val="0"/>
                </a:ext>
              </a:extLst>
            </p:cNvPr>
            <p:cNvPicPr>
              <a:picLocks noChangeArrowheads="1"/>
            </p:cNvPicPr>
            <p:nvPr/>
          </p:nvPicPr>
          <p:blipFill rotWithShape="1">
            <a:blip r:embed="rId12" cstate="email">
              <a:extLst>
                <a:ext uri="{28A0092B-C50C-407E-A947-70E740481C1C}">
                  <a14:useLocalDpi xmlns:a14="http://schemas.microsoft.com/office/drawing/2010/main"/>
                </a:ext>
              </a:extLst>
            </a:blip>
            <a:srcRect l="-348" r="-348"/>
            <a:stretch/>
          </p:blipFill>
          <p:spPr bwMode="auto">
            <a:xfrm>
              <a:off x="4480816" y="6024012"/>
              <a:ext cx="776948" cy="315939"/>
            </a:xfrm>
            <a:prstGeom prst="rect">
              <a:avLst/>
            </a:prstGeom>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099E51E3-A1C4-4A89-A178-3E88743F5867}"/>
              </a:ext>
              <a:ext uri="{C183D7F6-B498-43B3-948B-1728B52AA6E4}">
                <adec:decorative xmlns:adec="http://schemas.microsoft.com/office/drawing/2017/decorative" val="1"/>
              </a:ext>
            </a:extLst>
          </p:cNvPr>
          <p:cNvGrpSpPr/>
          <p:nvPr/>
        </p:nvGrpSpPr>
        <p:grpSpPr>
          <a:xfrm>
            <a:off x="7935605" y="1576288"/>
            <a:ext cx="3566007" cy="669885"/>
            <a:chOff x="7935605" y="2172110"/>
            <a:chExt cx="3566007" cy="669885"/>
          </a:xfrm>
        </p:grpSpPr>
        <p:sp>
          <p:nvSpPr>
            <p:cNvPr id="45" name="Rectangle: Rounded Corners 44">
              <a:extLst>
                <a:ext uri="{FF2B5EF4-FFF2-40B4-BE49-F238E27FC236}">
                  <a16:creationId xmlns:a16="http://schemas.microsoft.com/office/drawing/2014/main" id="{C2951FCB-F891-C9C1-BEF9-DAFD6755EE4F}"/>
                </a:ext>
              </a:extLst>
            </p:cNvPr>
            <p:cNvSpPr/>
            <p:nvPr/>
          </p:nvSpPr>
          <p:spPr bwMode="auto">
            <a:xfrm>
              <a:off x="7935605" y="2172110"/>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775B31BC-6A1D-7ED5-B44C-046E14850221}"/>
                </a:ext>
              </a:extLst>
            </p:cNvPr>
            <p:cNvSpPr txBox="1"/>
            <p:nvPr/>
          </p:nvSpPr>
          <p:spPr>
            <a:xfrm>
              <a:off x="9085385" y="2358428"/>
              <a:ext cx="2351523" cy="276999"/>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Align teams on shared goals for onboarding, support, and post-sale upsell</a:t>
              </a:r>
            </a:p>
          </p:txBody>
        </p:sp>
        <p:pic>
          <p:nvPicPr>
            <p:cNvPr id="47" name="Picture 24">
              <a:extLst>
                <a:ext uri="{FF2B5EF4-FFF2-40B4-BE49-F238E27FC236}">
                  <a16:creationId xmlns:a16="http://schemas.microsoft.com/office/drawing/2014/main" id="{162AC8DC-BA4B-5579-7A5D-B7D227B377C7}"/>
                </a:ext>
                <a:ext uri="{C183D7F6-B498-43B3-948B-1728B52AA6E4}">
                  <adec:decorative xmlns:adec="http://schemas.microsoft.com/office/drawing/2017/decorative" val="0"/>
                </a:ext>
              </a:extLst>
            </p:cNvPr>
            <p:cNvPicPr>
              <a:picLocks noChangeArrowheads="1"/>
            </p:cNvPicPr>
            <p:nvPr/>
          </p:nvPicPr>
          <p:blipFill rotWithShape="1">
            <a:blip r:embed="rId13" cstate="email">
              <a:extLst>
                <a:ext uri="{28A0092B-C50C-407E-A947-70E740481C1C}">
                  <a14:useLocalDpi xmlns:a14="http://schemas.microsoft.com/office/drawing/2010/main"/>
                </a:ext>
              </a:extLst>
            </a:blip>
            <a:srcRect t="-45805" b="-45805"/>
            <a:stretch/>
          </p:blipFill>
          <p:spPr bwMode="auto">
            <a:xfrm>
              <a:off x="8068453" y="2381865"/>
              <a:ext cx="887460" cy="295591"/>
            </a:xfrm>
            <a:prstGeom prst="rect">
              <a:avLst/>
            </a:prstGeom>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F08A83AB-8B4F-7188-8185-E103CC4836C2}"/>
              </a:ext>
              <a:ext uri="{C183D7F6-B498-43B3-948B-1728B52AA6E4}">
                <adec:decorative xmlns:adec="http://schemas.microsoft.com/office/drawing/2017/decorative" val="1"/>
              </a:ext>
            </a:extLst>
          </p:cNvPr>
          <p:cNvGrpSpPr/>
          <p:nvPr/>
        </p:nvGrpSpPr>
        <p:grpSpPr>
          <a:xfrm>
            <a:off x="7935605" y="2306519"/>
            <a:ext cx="3566007" cy="669885"/>
            <a:chOff x="7935605" y="2902341"/>
            <a:chExt cx="3566007" cy="669885"/>
          </a:xfrm>
        </p:grpSpPr>
        <p:sp>
          <p:nvSpPr>
            <p:cNvPr id="49" name="Rectangle: Rounded Corners 48">
              <a:extLst>
                <a:ext uri="{FF2B5EF4-FFF2-40B4-BE49-F238E27FC236}">
                  <a16:creationId xmlns:a16="http://schemas.microsoft.com/office/drawing/2014/main" id="{59822854-722A-71E8-CBBA-9BF8AD84F618}"/>
                </a:ext>
              </a:extLst>
            </p:cNvPr>
            <p:cNvSpPr/>
            <p:nvPr/>
          </p:nvSpPr>
          <p:spPr bwMode="auto">
            <a:xfrm>
              <a:off x="7935605" y="2902341"/>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BA876F3B-1B4F-F77B-AE4F-AE23252EC25D}"/>
                </a:ext>
              </a:extLst>
            </p:cNvPr>
            <p:cNvSpPr txBox="1"/>
            <p:nvPr/>
          </p:nvSpPr>
          <p:spPr>
            <a:xfrm>
              <a:off x="9085385" y="3081260"/>
              <a:ext cx="2351523" cy="276999"/>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Search and summarize content to help </a:t>
              </a:r>
              <a:br>
                <a:rPr kumimoji="0" lang="en-US" sz="900" b="0" i="0" u="none" strike="noStrike" kern="1200" cap="none" spc="0" normalizeH="0" baseline="0" noProof="0">
                  <a:ln>
                    <a:noFill/>
                  </a:ln>
                  <a:solidFill>
                    <a:srgbClr val="000000"/>
                  </a:solidFill>
                  <a:effectLst/>
                  <a:uLnTx/>
                  <a:uFillTx/>
                  <a:latin typeface="Segoe UI"/>
                  <a:ea typeface="+mn-ea"/>
                  <a:cs typeface="+mn-cs"/>
                </a:rPr>
              </a:br>
              <a:r>
                <a:rPr kumimoji="0" lang="en-US" sz="900" b="0" i="0" u="none" strike="noStrike" kern="1200" cap="none" spc="0" normalizeH="0" baseline="0" noProof="0">
                  <a:ln>
                    <a:noFill/>
                  </a:ln>
                  <a:solidFill>
                    <a:srgbClr val="000000"/>
                  </a:solidFill>
                  <a:effectLst/>
                  <a:uLnTx/>
                  <a:uFillTx/>
                  <a:latin typeface="Segoe UI"/>
                  <a:ea typeface="+mn-ea"/>
                  <a:cs typeface="+mn-cs"/>
                </a:rPr>
                <a:t>win customers</a:t>
              </a:r>
            </a:p>
          </p:txBody>
        </p:sp>
        <p:pic>
          <p:nvPicPr>
            <p:cNvPr id="51" name="Picture 50">
              <a:extLst>
                <a:ext uri="{FF2B5EF4-FFF2-40B4-BE49-F238E27FC236}">
                  <a16:creationId xmlns:a16="http://schemas.microsoft.com/office/drawing/2014/main" id="{F8CA64F6-EEDF-83D2-2E5F-A8EA8015F6D6}"/>
                </a:ext>
                <a:ext uri="{C183D7F6-B498-43B3-948B-1728B52AA6E4}">
                  <adec:decorative xmlns:adec="http://schemas.microsoft.com/office/drawing/2017/decorative" val="0"/>
                </a:ext>
              </a:extLst>
            </p:cNvPr>
            <p:cNvPicPr>
              <a:picLocks noChangeArrowheads="1"/>
            </p:cNvPicPr>
            <p:nvPr/>
          </p:nvPicPr>
          <p:blipFill rotWithShape="1">
            <a:blip r:embed="rId14" cstate="email">
              <a:extLst>
                <a:ext uri="{28A0092B-C50C-407E-A947-70E740481C1C}">
                  <a14:useLocalDpi xmlns:a14="http://schemas.microsoft.com/office/drawing/2010/main"/>
                </a:ext>
              </a:extLst>
            </a:blip>
            <a:srcRect t="-12093" b="-12093"/>
            <a:stretch/>
          </p:blipFill>
          <p:spPr bwMode="auto">
            <a:xfrm>
              <a:off x="8022509" y="3040419"/>
              <a:ext cx="1024456" cy="391519"/>
            </a:xfrm>
            <a:prstGeom prst="rect">
              <a:avLst/>
            </a:prstGeom>
            <a:extLst>
              <a:ext uri="{909E8E84-426E-40DD-AFC4-6F175D3DCCD1}">
                <a14:hiddenFill xmlns:a14="http://schemas.microsoft.com/office/drawing/2010/main">
                  <a:solidFill>
                    <a:srgbClr val="FFFFFF"/>
                  </a:solidFill>
                </a14:hiddenFill>
              </a:ext>
            </a:extLst>
          </p:spPr>
        </p:pic>
      </p:grpSp>
      <p:grpSp>
        <p:nvGrpSpPr>
          <p:cNvPr id="52" name="Group 51">
            <a:extLst>
              <a:ext uri="{FF2B5EF4-FFF2-40B4-BE49-F238E27FC236}">
                <a16:creationId xmlns:a16="http://schemas.microsoft.com/office/drawing/2014/main" id="{81AACD3F-1D16-8D11-3EC4-F78C1A012815}"/>
              </a:ext>
              <a:ext uri="{C183D7F6-B498-43B3-948B-1728B52AA6E4}">
                <adec:decorative xmlns:adec="http://schemas.microsoft.com/office/drawing/2017/decorative" val="1"/>
              </a:ext>
            </a:extLst>
          </p:cNvPr>
          <p:cNvGrpSpPr/>
          <p:nvPr/>
        </p:nvGrpSpPr>
        <p:grpSpPr>
          <a:xfrm>
            <a:off x="7935603" y="3774813"/>
            <a:ext cx="3566007" cy="669885"/>
            <a:chOff x="7935605" y="3632571"/>
            <a:chExt cx="3566007" cy="669885"/>
          </a:xfrm>
        </p:grpSpPr>
        <p:sp>
          <p:nvSpPr>
            <p:cNvPr id="53" name="Rectangle: Rounded Corners 52">
              <a:extLst>
                <a:ext uri="{FF2B5EF4-FFF2-40B4-BE49-F238E27FC236}">
                  <a16:creationId xmlns:a16="http://schemas.microsoft.com/office/drawing/2014/main" id="{AC036AFC-65D2-F298-C35F-FFD29148F8FD}"/>
                </a:ext>
              </a:extLst>
            </p:cNvPr>
            <p:cNvSpPr/>
            <p:nvPr/>
          </p:nvSpPr>
          <p:spPr bwMode="auto">
            <a:xfrm>
              <a:off x="7935605" y="3632571"/>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807D38D9-EFF4-0CD9-6D8C-97C315992ABD}"/>
                </a:ext>
              </a:extLst>
            </p:cNvPr>
            <p:cNvSpPr txBox="1"/>
            <p:nvPr/>
          </p:nvSpPr>
          <p:spPr>
            <a:xfrm>
              <a:off x="9085387" y="3827033"/>
              <a:ext cx="2351521" cy="276999"/>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Automate end-to-end enterprise workflows within Copilot conversations</a:t>
              </a:r>
            </a:p>
          </p:txBody>
        </p:sp>
        <p:pic>
          <p:nvPicPr>
            <p:cNvPr id="55" name="Picture 54">
              <a:extLst>
                <a:ext uri="{FF2B5EF4-FFF2-40B4-BE49-F238E27FC236}">
                  <a16:creationId xmlns:a16="http://schemas.microsoft.com/office/drawing/2014/main" id="{8CE3DF4B-D4D1-AF57-0930-114C0773B26A}"/>
                </a:ext>
                <a:ext uri="{C183D7F6-B498-43B3-948B-1728B52AA6E4}">
                  <adec:decorative xmlns:adec="http://schemas.microsoft.com/office/drawing/2017/decorative" val="0"/>
                </a:ext>
              </a:extLst>
            </p:cNvPr>
            <p:cNvPicPr>
              <a:picLocks/>
            </p:cNvPicPr>
            <p:nvPr/>
          </p:nvPicPr>
          <p:blipFill rotWithShape="1">
            <a:blip r:embed="rId15" cstate="email">
              <a:extLst>
                <a:ext uri="{28A0092B-C50C-407E-A947-70E740481C1C}">
                  <a14:useLocalDpi xmlns:a14="http://schemas.microsoft.com/office/drawing/2010/main"/>
                </a:ext>
              </a:extLst>
            </a:blip>
            <a:srcRect t="-26196" b="-26196"/>
            <a:stretch/>
          </p:blipFill>
          <p:spPr>
            <a:xfrm>
              <a:off x="8151357" y="3830995"/>
              <a:ext cx="604645" cy="329884"/>
            </a:xfrm>
            <a:prstGeom prst="rect">
              <a:avLst/>
            </a:prstGeom>
          </p:spPr>
        </p:pic>
      </p:grpSp>
      <p:grpSp>
        <p:nvGrpSpPr>
          <p:cNvPr id="56" name="Group 55">
            <a:extLst>
              <a:ext uri="{FF2B5EF4-FFF2-40B4-BE49-F238E27FC236}">
                <a16:creationId xmlns:a16="http://schemas.microsoft.com/office/drawing/2014/main" id="{782FE0EA-0818-CB52-75B7-A7BF0B7281F2}"/>
              </a:ext>
              <a:ext uri="{C183D7F6-B498-43B3-948B-1728B52AA6E4}">
                <adec:decorative xmlns:adec="http://schemas.microsoft.com/office/drawing/2017/decorative" val="1"/>
              </a:ext>
            </a:extLst>
          </p:cNvPr>
          <p:cNvGrpSpPr/>
          <p:nvPr/>
        </p:nvGrpSpPr>
        <p:grpSpPr>
          <a:xfrm>
            <a:off x="7935604" y="4500432"/>
            <a:ext cx="3566007" cy="655841"/>
            <a:chOff x="7935605" y="4362803"/>
            <a:chExt cx="3566007" cy="655841"/>
          </a:xfrm>
        </p:grpSpPr>
        <p:sp>
          <p:nvSpPr>
            <p:cNvPr id="57" name="Rectangle: Rounded Corners 56">
              <a:extLst>
                <a:ext uri="{FF2B5EF4-FFF2-40B4-BE49-F238E27FC236}">
                  <a16:creationId xmlns:a16="http://schemas.microsoft.com/office/drawing/2014/main" id="{298A593D-8F81-0E70-4298-59CE2E38F318}"/>
                </a:ext>
              </a:extLst>
            </p:cNvPr>
            <p:cNvSpPr/>
            <p:nvPr/>
          </p:nvSpPr>
          <p:spPr bwMode="auto">
            <a:xfrm>
              <a:off x="7935605" y="4362803"/>
              <a:ext cx="3566007" cy="655841"/>
            </a:xfrm>
            <a:prstGeom prst="roundRect">
              <a:avLst>
                <a:gd name="adj" fmla="val 73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8" name="TextBox 57">
              <a:extLst>
                <a:ext uri="{FF2B5EF4-FFF2-40B4-BE49-F238E27FC236}">
                  <a16:creationId xmlns:a16="http://schemas.microsoft.com/office/drawing/2014/main" id="{A089ED8B-829F-7FA6-AD4B-3BD7C54D81FC}"/>
                </a:ext>
              </a:extLst>
            </p:cNvPr>
            <p:cNvSpPr txBox="1"/>
            <p:nvPr/>
          </p:nvSpPr>
          <p:spPr>
            <a:xfrm>
              <a:off x="9085386" y="4554077"/>
              <a:ext cx="2351522" cy="278735"/>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Promote employee recognition by identifying and acknowledging key behaviors</a:t>
              </a:r>
            </a:p>
          </p:txBody>
        </p:sp>
        <p:pic>
          <p:nvPicPr>
            <p:cNvPr id="59" name="Picture 10">
              <a:extLst>
                <a:ext uri="{FF2B5EF4-FFF2-40B4-BE49-F238E27FC236}">
                  <a16:creationId xmlns:a16="http://schemas.microsoft.com/office/drawing/2014/main" id="{57710929-8FB6-CD42-BC3A-D143FC557EB4}"/>
                </a:ext>
                <a:ext uri="{C183D7F6-B498-43B3-948B-1728B52AA6E4}">
                  <adec:decorative xmlns:adec="http://schemas.microsoft.com/office/drawing/2017/decorative" val="0"/>
                </a:ext>
              </a:extLst>
            </p:cNvPr>
            <p:cNvPicPr>
              <a:picLocks noChangeArrowheads="1"/>
            </p:cNvPicPr>
            <p:nvPr/>
          </p:nvPicPr>
          <p:blipFill rotWithShape="1">
            <a:blip r:embed="rId16" cstate="email">
              <a:extLst>
                <a:ext uri="{28A0092B-C50C-407E-A947-70E740481C1C}">
                  <a14:useLocalDpi xmlns:a14="http://schemas.microsoft.com/office/drawing/2010/main"/>
                </a:ext>
              </a:extLst>
            </a:blip>
            <a:srcRect t="-1517" b="-1517"/>
            <a:stretch/>
          </p:blipFill>
          <p:spPr bwMode="auto">
            <a:xfrm>
              <a:off x="8035991" y="4552343"/>
              <a:ext cx="944477" cy="324379"/>
            </a:xfrm>
            <a:prstGeom prst="rect">
              <a:avLst/>
            </a:prstGeom>
            <a:extLst>
              <a:ext uri="{909E8E84-426E-40DD-AFC4-6F175D3DCCD1}">
                <a14:hiddenFill xmlns:a14="http://schemas.microsoft.com/office/drawing/2010/main">
                  <a:solidFill>
                    <a:srgbClr val="FFFFFF"/>
                  </a:solidFill>
                </a14:hiddenFill>
              </a:ext>
            </a:extLst>
          </p:spPr>
        </p:pic>
      </p:grpSp>
      <p:grpSp>
        <p:nvGrpSpPr>
          <p:cNvPr id="60" name="Group 59">
            <a:extLst>
              <a:ext uri="{FF2B5EF4-FFF2-40B4-BE49-F238E27FC236}">
                <a16:creationId xmlns:a16="http://schemas.microsoft.com/office/drawing/2014/main" id="{1A7FE0BE-44F7-609B-8183-0A4994A980DF}"/>
              </a:ext>
              <a:ext uri="{C183D7F6-B498-43B3-948B-1728B52AA6E4}">
                <adec:decorative xmlns:adec="http://schemas.microsoft.com/office/drawing/2017/decorative" val="1"/>
              </a:ext>
            </a:extLst>
          </p:cNvPr>
          <p:cNvGrpSpPr/>
          <p:nvPr/>
        </p:nvGrpSpPr>
        <p:grpSpPr>
          <a:xfrm>
            <a:off x="7935605" y="5227439"/>
            <a:ext cx="3566007" cy="669885"/>
            <a:chOff x="7935605" y="5458463"/>
            <a:chExt cx="3566007" cy="1034684"/>
          </a:xfrm>
        </p:grpSpPr>
        <p:sp>
          <p:nvSpPr>
            <p:cNvPr id="61" name="Rectangle: Rounded Corners 60">
              <a:extLst>
                <a:ext uri="{FF2B5EF4-FFF2-40B4-BE49-F238E27FC236}">
                  <a16:creationId xmlns:a16="http://schemas.microsoft.com/office/drawing/2014/main" id="{00376768-72DD-5C5B-88F3-0BBBB6449555}"/>
                </a:ext>
              </a:extLst>
            </p:cNvPr>
            <p:cNvSpPr>
              <a:spLocks/>
            </p:cNvSpPr>
            <p:nvPr/>
          </p:nvSpPr>
          <p:spPr bwMode="auto">
            <a:xfrm>
              <a:off x="7935605" y="5458463"/>
              <a:ext cx="3566007" cy="1034684"/>
            </a:xfrm>
            <a:prstGeom prst="roundRect">
              <a:avLst>
                <a:gd name="adj" fmla="val 73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844FB7B4-945D-7FE4-DB28-8DAFD14AC04E}"/>
                </a:ext>
              </a:extLst>
            </p:cNvPr>
            <p:cNvSpPr txBox="1"/>
            <p:nvPr/>
          </p:nvSpPr>
          <p:spPr>
            <a:xfrm>
              <a:off x="9085385" y="5778643"/>
              <a:ext cx="2351523" cy="427844"/>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Enable customers to manage IT tickets and resolve queries faster</a:t>
              </a:r>
            </a:p>
          </p:txBody>
        </p:sp>
        <p:pic>
          <p:nvPicPr>
            <p:cNvPr id="63" name="Picture 4">
              <a:extLst>
                <a:ext uri="{FF2B5EF4-FFF2-40B4-BE49-F238E27FC236}">
                  <a16:creationId xmlns:a16="http://schemas.microsoft.com/office/drawing/2014/main" id="{68123026-1D57-7ED9-D55D-D3193DB6CD37}"/>
                </a:ext>
                <a:ext uri="{C183D7F6-B498-43B3-948B-1728B52AA6E4}">
                  <adec:decorative xmlns:adec="http://schemas.microsoft.com/office/drawing/2017/decorative" val="0"/>
                </a:ext>
              </a:extLst>
            </p:cNvPr>
            <p:cNvPicPr>
              <a:picLocks noChangeArrowheads="1"/>
            </p:cNvPicPr>
            <p:nvPr/>
          </p:nvPicPr>
          <p:blipFill rotWithShape="1">
            <a:blip r:embed="rId17"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p:blipFill>
          <p:spPr bwMode="auto">
            <a:xfrm>
              <a:off x="8089883" y="5668963"/>
              <a:ext cx="847087" cy="648403"/>
            </a:xfrm>
            <a:prstGeom prst="rect">
              <a:avLst/>
            </a:prstGeom>
            <a:extLst>
              <a:ext uri="{909E8E84-426E-40DD-AFC4-6F175D3DCCD1}">
                <a14:hiddenFill xmlns:a14="http://schemas.microsoft.com/office/drawing/2010/main">
                  <a:solidFill>
                    <a:srgbClr val="FFFFFF"/>
                  </a:solidFill>
                </a14:hiddenFill>
              </a:ext>
            </a:extLst>
          </p:spPr>
        </p:pic>
      </p:grpSp>
      <p:grpSp>
        <p:nvGrpSpPr>
          <p:cNvPr id="64" name="Group 63">
            <a:extLst>
              <a:ext uri="{FF2B5EF4-FFF2-40B4-BE49-F238E27FC236}">
                <a16:creationId xmlns:a16="http://schemas.microsoft.com/office/drawing/2014/main" id="{7C895D2F-95AF-3415-A30D-FCC0635F55BA}"/>
              </a:ext>
              <a:ext uri="{C183D7F6-B498-43B3-948B-1728B52AA6E4}">
                <adec:decorative xmlns:adec="http://schemas.microsoft.com/office/drawing/2017/decorative" val="1"/>
              </a:ext>
            </a:extLst>
          </p:cNvPr>
          <p:cNvGrpSpPr/>
          <p:nvPr/>
        </p:nvGrpSpPr>
        <p:grpSpPr>
          <a:xfrm>
            <a:off x="690392" y="4497210"/>
            <a:ext cx="3566007" cy="669885"/>
            <a:chOff x="690392" y="5093032"/>
            <a:chExt cx="3566007" cy="669885"/>
          </a:xfrm>
        </p:grpSpPr>
        <p:sp>
          <p:nvSpPr>
            <p:cNvPr id="65" name="Rectangle: Rounded Corners 64">
              <a:extLst>
                <a:ext uri="{FF2B5EF4-FFF2-40B4-BE49-F238E27FC236}">
                  <a16:creationId xmlns:a16="http://schemas.microsoft.com/office/drawing/2014/main" id="{6FF9B524-6445-ABA4-B569-FF7CD6664783}"/>
                </a:ext>
              </a:extLst>
            </p:cNvPr>
            <p:cNvSpPr/>
            <p:nvPr/>
          </p:nvSpPr>
          <p:spPr bwMode="auto">
            <a:xfrm>
              <a:off x="690392" y="5093032"/>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64F10344-744E-74B0-E972-5D985DC8EC04}"/>
                </a:ext>
              </a:extLst>
            </p:cNvPr>
            <p:cNvSpPr txBox="1">
              <a:spLocks/>
            </p:cNvSpPr>
            <p:nvPr/>
          </p:nvSpPr>
          <p:spPr>
            <a:xfrm>
              <a:off x="1782279" y="5276903"/>
              <a:ext cx="2409416" cy="276999"/>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Enhance service experiences and boost agent productivity</a:t>
              </a:r>
            </a:p>
          </p:txBody>
        </p:sp>
        <p:grpSp>
          <p:nvGrpSpPr>
            <p:cNvPr id="67" name="Group 66">
              <a:extLst>
                <a:ext uri="{FF2B5EF4-FFF2-40B4-BE49-F238E27FC236}">
                  <a16:creationId xmlns:a16="http://schemas.microsoft.com/office/drawing/2014/main" id="{9A3ADF24-8D2C-FE92-C33F-B92AB4D31A54}"/>
                </a:ext>
              </a:extLst>
            </p:cNvPr>
            <p:cNvGrpSpPr/>
            <p:nvPr/>
          </p:nvGrpSpPr>
          <p:grpSpPr>
            <a:xfrm>
              <a:off x="708201" y="5153685"/>
              <a:ext cx="946775" cy="510753"/>
              <a:chOff x="461513" y="5486454"/>
              <a:chExt cx="946775" cy="510753"/>
            </a:xfrm>
          </p:grpSpPr>
          <p:pic>
            <p:nvPicPr>
              <p:cNvPr id="68" name="Picture 67">
                <a:extLst>
                  <a:ext uri="{FF2B5EF4-FFF2-40B4-BE49-F238E27FC236}">
                    <a16:creationId xmlns:a16="http://schemas.microsoft.com/office/drawing/2014/main" id="{64BBEE2D-8B6C-3C0F-1869-444834AC44C7}"/>
                  </a:ext>
                  <a:ext uri="{C183D7F6-B498-43B3-948B-1728B52AA6E4}">
                    <adec:decorative xmlns:adec="http://schemas.microsoft.com/office/drawing/2017/decorative" val="0"/>
                  </a:ext>
                </a:extLst>
              </p:cNvPr>
              <p:cNvPicPr preferRelativeResize="0">
                <a:picLocks/>
              </p:cNvPicPr>
              <p:nvPr/>
            </p:nvPicPr>
            <p:blipFill rotWithShape="1">
              <a:blip r:embed="rId18" cstate="email">
                <a:extLst>
                  <a:ext uri="{28A0092B-C50C-407E-A947-70E740481C1C}">
                    <a14:useLocalDpi xmlns:a14="http://schemas.microsoft.com/office/drawing/2010/main"/>
                  </a:ext>
                </a:extLst>
              </a:blip>
              <a:srcRect t="-15466" b="-15466"/>
              <a:stretch/>
            </p:blipFill>
            <p:spPr>
              <a:xfrm>
                <a:off x="770149" y="5486454"/>
                <a:ext cx="289964" cy="380593"/>
              </a:xfrm>
              <a:prstGeom prst="rect">
                <a:avLst/>
              </a:prstGeom>
            </p:spPr>
          </p:pic>
          <p:sp>
            <p:nvSpPr>
              <p:cNvPr id="69" name="TextBox 68">
                <a:extLst>
                  <a:ext uri="{FF2B5EF4-FFF2-40B4-BE49-F238E27FC236}">
                    <a16:creationId xmlns:a16="http://schemas.microsoft.com/office/drawing/2014/main" id="{B19C3B1B-8F06-D8E4-E1C8-B3E3D58F33D0}"/>
                  </a:ext>
                  <a:ext uri="{C183D7F6-B498-43B3-948B-1728B52AA6E4}">
                    <adec:decorative xmlns:adec="http://schemas.microsoft.com/office/drawing/2017/decorative" val="1"/>
                  </a:ext>
                </a:extLst>
              </p:cNvPr>
              <p:cNvSpPr txBox="1">
                <a:spLocks/>
              </p:cNvSpPr>
              <p:nvPr/>
            </p:nvSpPr>
            <p:spPr>
              <a:xfrm>
                <a:off x="461513" y="5874096"/>
                <a:ext cx="946775" cy="123111"/>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Sans Display Semibold" pitchFamily="2" charset="0"/>
                  </a:rPr>
                  <a:t>Copilot for Service</a:t>
                </a:r>
              </a:p>
            </p:txBody>
          </p:sp>
        </p:grpSp>
      </p:grpSp>
      <p:grpSp>
        <p:nvGrpSpPr>
          <p:cNvPr id="70" name="Group 69">
            <a:extLst>
              <a:ext uri="{FF2B5EF4-FFF2-40B4-BE49-F238E27FC236}">
                <a16:creationId xmlns:a16="http://schemas.microsoft.com/office/drawing/2014/main" id="{530739AA-52F3-99A2-1615-7B9E993DF926}"/>
              </a:ext>
              <a:ext uri="{C183D7F6-B498-43B3-948B-1728B52AA6E4}">
                <adec:decorative xmlns:adec="http://schemas.microsoft.com/office/drawing/2017/decorative" val="1"/>
              </a:ext>
            </a:extLst>
          </p:cNvPr>
          <p:cNvGrpSpPr/>
          <p:nvPr/>
        </p:nvGrpSpPr>
        <p:grpSpPr>
          <a:xfrm>
            <a:off x="690392" y="3766980"/>
            <a:ext cx="3566007" cy="669885"/>
            <a:chOff x="690392" y="4362802"/>
            <a:chExt cx="3566007" cy="669885"/>
          </a:xfrm>
        </p:grpSpPr>
        <p:sp>
          <p:nvSpPr>
            <p:cNvPr id="71" name="Rectangle: Rounded Corners 70">
              <a:extLst>
                <a:ext uri="{FF2B5EF4-FFF2-40B4-BE49-F238E27FC236}">
                  <a16:creationId xmlns:a16="http://schemas.microsoft.com/office/drawing/2014/main" id="{6EF51E8D-615C-4C49-4500-16B8BD05E5B3}"/>
                </a:ext>
              </a:extLst>
            </p:cNvPr>
            <p:cNvSpPr/>
            <p:nvPr/>
          </p:nvSpPr>
          <p:spPr bwMode="auto">
            <a:xfrm>
              <a:off x="690392" y="4362802"/>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6C8417E5-64EF-12E2-F227-DBD2DB6361FF}"/>
                </a:ext>
              </a:extLst>
            </p:cNvPr>
            <p:cNvSpPr txBox="1">
              <a:spLocks/>
            </p:cNvSpPr>
            <p:nvPr/>
          </p:nvSpPr>
          <p:spPr>
            <a:xfrm>
              <a:off x="1782279" y="4657640"/>
              <a:ext cx="2409416" cy="138499"/>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Help sellers maximize their sales productivity</a:t>
              </a:r>
            </a:p>
          </p:txBody>
        </p:sp>
        <p:grpSp>
          <p:nvGrpSpPr>
            <p:cNvPr id="73" name="Group 72">
              <a:extLst>
                <a:ext uri="{FF2B5EF4-FFF2-40B4-BE49-F238E27FC236}">
                  <a16:creationId xmlns:a16="http://schemas.microsoft.com/office/drawing/2014/main" id="{4DB29F77-7FA1-6121-87D6-536A8C46B8F0}"/>
                </a:ext>
              </a:extLst>
            </p:cNvPr>
            <p:cNvGrpSpPr/>
            <p:nvPr/>
          </p:nvGrpSpPr>
          <p:grpSpPr>
            <a:xfrm>
              <a:off x="755093" y="4421286"/>
              <a:ext cx="795961" cy="527110"/>
              <a:chOff x="508405" y="4658142"/>
              <a:chExt cx="795961" cy="527110"/>
            </a:xfrm>
          </p:grpSpPr>
          <p:pic>
            <p:nvPicPr>
              <p:cNvPr id="74" name="!!Graphic 1166">
                <a:extLst>
                  <a:ext uri="{FF2B5EF4-FFF2-40B4-BE49-F238E27FC236}">
                    <a16:creationId xmlns:a16="http://schemas.microsoft.com/office/drawing/2014/main" id="{F1FBC094-C0E4-6D23-7F6D-965ECA055D41}"/>
                  </a:ext>
                  <a:ext uri="{C183D7F6-B498-43B3-948B-1728B52AA6E4}">
                    <adec:decorative xmlns:adec="http://schemas.microsoft.com/office/drawing/2017/decorative" val="0"/>
                  </a:ext>
                </a:extLst>
              </p:cNvPr>
              <p:cNvPicPr preferRelativeResize="0">
                <a:picLocks/>
              </p:cNvPicPr>
              <p:nvPr/>
            </p:nvPicPr>
            <p:blipFill rotWithShape="1">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rcRect t="-15628" b="-15628"/>
              <a:stretch/>
            </p:blipFill>
            <p:spPr>
              <a:xfrm>
                <a:off x="770149" y="4658142"/>
                <a:ext cx="285509" cy="374746"/>
              </a:xfrm>
              <a:prstGeom prst="rect">
                <a:avLst/>
              </a:prstGeom>
            </p:spPr>
          </p:pic>
          <p:sp>
            <p:nvSpPr>
              <p:cNvPr id="75" name="TextBox 74">
                <a:extLst>
                  <a:ext uri="{FF2B5EF4-FFF2-40B4-BE49-F238E27FC236}">
                    <a16:creationId xmlns:a16="http://schemas.microsoft.com/office/drawing/2014/main" id="{28E0350B-5BE6-030B-98B5-C34A5BB14013}"/>
                  </a:ext>
                  <a:ext uri="{C183D7F6-B498-43B3-948B-1728B52AA6E4}">
                    <adec:decorative xmlns:adec="http://schemas.microsoft.com/office/drawing/2017/decorative" val="1"/>
                  </a:ext>
                </a:extLst>
              </p:cNvPr>
              <p:cNvSpPr txBox="1">
                <a:spLocks/>
              </p:cNvSpPr>
              <p:nvPr/>
            </p:nvSpPr>
            <p:spPr>
              <a:xfrm>
                <a:off x="508405" y="5062141"/>
                <a:ext cx="795961" cy="123111"/>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Sans Display Semibold" pitchFamily="2" charset="0"/>
                  </a:rPr>
                  <a:t>Copilot for Sales</a:t>
                </a:r>
              </a:p>
            </p:txBody>
          </p:sp>
        </p:grpSp>
      </p:grpSp>
      <p:grpSp>
        <p:nvGrpSpPr>
          <p:cNvPr id="76" name="Group 75">
            <a:extLst>
              <a:ext uri="{FF2B5EF4-FFF2-40B4-BE49-F238E27FC236}">
                <a16:creationId xmlns:a16="http://schemas.microsoft.com/office/drawing/2014/main" id="{63E82A34-7206-28EB-5862-DA9ED8C76E62}"/>
              </a:ext>
              <a:ext uri="{C183D7F6-B498-43B3-948B-1728B52AA6E4}">
                <adec:decorative xmlns:adec="http://schemas.microsoft.com/office/drawing/2017/decorative" val="1"/>
              </a:ext>
            </a:extLst>
          </p:cNvPr>
          <p:cNvGrpSpPr/>
          <p:nvPr/>
        </p:nvGrpSpPr>
        <p:grpSpPr>
          <a:xfrm>
            <a:off x="690392" y="3036749"/>
            <a:ext cx="3566007" cy="669885"/>
            <a:chOff x="690392" y="3632571"/>
            <a:chExt cx="3566007" cy="669885"/>
          </a:xfrm>
        </p:grpSpPr>
        <p:sp>
          <p:nvSpPr>
            <p:cNvPr id="77" name="Rectangle: Rounded Corners 76">
              <a:extLst>
                <a:ext uri="{FF2B5EF4-FFF2-40B4-BE49-F238E27FC236}">
                  <a16:creationId xmlns:a16="http://schemas.microsoft.com/office/drawing/2014/main" id="{39817F78-EB2B-F370-A21F-85E08C6B2914}"/>
                </a:ext>
              </a:extLst>
            </p:cNvPr>
            <p:cNvSpPr/>
            <p:nvPr/>
          </p:nvSpPr>
          <p:spPr bwMode="auto">
            <a:xfrm>
              <a:off x="690392" y="3632571"/>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78" name="TextBox 77">
              <a:extLst>
                <a:ext uri="{FF2B5EF4-FFF2-40B4-BE49-F238E27FC236}">
                  <a16:creationId xmlns:a16="http://schemas.microsoft.com/office/drawing/2014/main" id="{3B4EE7DA-0B19-3CBE-4BA6-57B730D07FBF}"/>
                </a:ext>
              </a:extLst>
            </p:cNvPr>
            <p:cNvSpPr txBox="1">
              <a:spLocks/>
            </p:cNvSpPr>
            <p:nvPr/>
          </p:nvSpPr>
          <p:spPr>
            <a:xfrm>
              <a:off x="1782279" y="3829014"/>
              <a:ext cx="2409416" cy="280766"/>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Transform the way finance works and accelerate time to business impact</a:t>
              </a:r>
            </a:p>
          </p:txBody>
        </p:sp>
        <p:grpSp>
          <p:nvGrpSpPr>
            <p:cNvPr id="79" name="Group 78">
              <a:extLst>
                <a:ext uri="{FF2B5EF4-FFF2-40B4-BE49-F238E27FC236}">
                  <a16:creationId xmlns:a16="http://schemas.microsoft.com/office/drawing/2014/main" id="{8EAFC339-7F4F-8A13-3294-2E48176D4984}"/>
                </a:ext>
              </a:extLst>
            </p:cNvPr>
            <p:cNvGrpSpPr/>
            <p:nvPr/>
          </p:nvGrpSpPr>
          <p:grpSpPr>
            <a:xfrm>
              <a:off x="706626" y="3765833"/>
              <a:ext cx="955563" cy="483425"/>
              <a:chOff x="459938" y="3932021"/>
              <a:chExt cx="955563" cy="483425"/>
            </a:xfrm>
          </p:grpSpPr>
          <p:sp>
            <p:nvSpPr>
              <p:cNvPr id="80" name="TextBox 79">
                <a:extLst>
                  <a:ext uri="{FF2B5EF4-FFF2-40B4-BE49-F238E27FC236}">
                    <a16:creationId xmlns:a16="http://schemas.microsoft.com/office/drawing/2014/main" id="{9BEBB899-DFE5-45B5-21BC-3FD4F676AEE8}"/>
                  </a:ext>
                  <a:ext uri="{C183D7F6-B498-43B3-948B-1728B52AA6E4}">
                    <adec:decorative xmlns:adec="http://schemas.microsoft.com/office/drawing/2017/decorative" val="1"/>
                  </a:ext>
                </a:extLst>
              </p:cNvPr>
              <p:cNvSpPr txBox="1">
                <a:spLocks/>
              </p:cNvSpPr>
              <p:nvPr/>
            </p:nvSpPr>
            <p:spPr>
              <a:xfrm>
                <a:off x="459938" y="4292335"/>
                <a:ext cx="955563" cy="123111"/>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13716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Segoe Sans Display Semibold" pitchFamily="2" charset="0"/>
                  </a:rPr>
                  <a:t>Copilot for Finance</a:t>
                </a:r>
              </a:p>
            </p:txBody>
          </p:sp>
          <p:pic>
            <p:nvPicPr>
              <p:cNvPr id="81" name="Picture 26">
                <a:extLst>
                  <a:ext uri="{FF2B5EF4-FFF2-40B4-BE49-F238E27FC236}">
                    <a16:creationId xmlns:a16="http://schemas.microsoft.com/office/drawing/2014/main" id="{41FB2978-366D-C113-D270-1F4E4E3F3C3A}"/>
                  </a:ext>
                  <a:ext uri="{C183D7F6-B498-43B3-948B-1728B52AA6E4}">
                    <adec:decorative xmlns:adec="http://schemas.microsoft.com/office/drawing/2017/decorative" val="0"/>
                  </a:ext>
                </a:extLst>
              </p:cNvPr>
              <p:cNvPicPr preferRelativeResize="0">
                <a:picLocks noChangeArrowheads="1"/>
              </p:cNvPicPr>
              <p:nvPr/>
            </p:nvPicPr>
            <p:blipFill rotWithShape="1">
              <a:blip r:embed="rId21" cstate="email">
                <a:extLst>
                  <a:ext uri="{28A0092B-C50C-407E-A947-70E740481C1C}">
                    <a14:useLocalDpi xmlns:a14="http://schemas.microsoft.com/office/drawing/2010/main"/>
                  </a:ext>
                </a:extLst>
              </a:blip>
              <a:srcRect t="-15627" b="-15627"/>
              <a:stretch/>
            </p:blipFill>
            <p:spPr bwMode="auto">
              <a:xfrm>
                <a:off x="781887" y="3932021"/>
                <a:ext cx="262048" cy="343947"/>
              </a:xfrm>
              <a:prstGeom prst="rect">
                <a:avLst/>
              </a:prstGeom>
              <a:extLst>
                <a:ext uri="{909E8E84-426E-40DD-AFC4-6F175D3DCCD1}">
                  <a14:hiddenFill xmlns:a14="http://schemas.microsoft.com/office/drawing/2010/main">
                    <a:solidFill>
                      <a:srgbClr val="FFFFFF"/>
                    </a:solidFill>
                  </a14:hiddenFill>
                </a:ext>
              </a:extLst>
            </p:spPr>
          </p:pic>
        </p:grpSp>
      </p:grpSp>
      <p:grpSp>
        <p:nvGrpSpPr>
          <p:cNvPr id="82" name="Group 81">
            <a:extLst>
              <a:ext uri="{FF2B5EF4-FFF2-40B4-BE49-F238E27FC236}">
                <a16:creationId xmlns:a16="http://schemas.microsoft.com/office/drawing/2014/main" id="{801A8BF5-9BAA-A84E-759F-6E51026A94E2}"/>
              </a:ext>
              <a:ext uri="{C183D7F6-B498-43B3-948B-1728B52AA6E4}">
                <adec:decorative xmlns:adec="http://schemas.microsoft.com/office/drawing/2017/decorative" val="1"/>
              </a:ext>
            </a:extLst>
          </p:cNvPr>
          <p:cNvGrpSpPr/>
          <p:nvPr/>
        </p:nvGrpSpPr>
        <p:grpSpPr>
          <a:xfrm>
            <a:off x="7935603" y="3021948"/>
            <a:ext cx="3566007" cy="669885"/>
            <a:chOff x="7935605" y="2902341"/>
            <a:chExt cx="3566007" cy="669885"/>
          </a:xfrm>
        </p:grpSpPr>
        <p:sp>
          <p:nvSpPr>
            <p:cNvPr id="83" name="Rectangle: Rounded Corners 82">
              <a:extLst>
                <a:ext uri="{FF2B5EF4-FFF2-40B4-BE49-F238E27FC236}">
                  <a16:creationId xmlns:a16="http://schemas.microsoft.com/office/drawing/2014/main" id="{205C7CCB-6AEA-439A-0A0E-CE1DEEBFDF65}"/>
                </a:ext>
              </a:extLst>
            </p:cNvPr>
            <p:cNvSpPr/>
            <p:nvPr/>
          </p:nvSpPr>
          <p:spPr bwMode="auto">
            <a:xfrm>
              <a:off x="7935605" y="2902341"/>
              <a:ext cx="3566007" cy="669885"/>
            </a:xfrm>
            <a:prstGeom prst="roundRect">
              <a:avLst>
                <a:gd name="adj" fmla="val 10500"/>
              </a:avLst>
            </a:prstGeom>
            <a:solidFill>
              <a:srgbClr val="F9F9F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84" name="TextBox 83">
              <a:extLst>
                <a:ext uri="{FF2B5EF4-FFF2-40B4-BE49-F238E27FC236}">
                  <a16:creationId xmlns:a16="http://schemas.microsoft.com/office/drawing/2014/main" id="{34E30A75-CD31-2A22-6D28-4D0D6552EB7A}"/>
                </a:ext>
              </a:extLst>
            </p:cNvPr>
            <p:cNvSpPr txBox="1"/>
            <p:nvPr/>
          </p:nvSpPr>
          <p:spPr>
            <a:xfrm>
              <a:off x="9085387" y="3116251"/>
              <a:ext cx="2351521" cy="276999"/>
            </a:xfrm>
            <a:prstGeom prst="rect">
              <a:avLst/>
            </a:prstGeom>
            <a:noFill/>
          </p:spPr>
          <p:txBody>
            <a:bodyPr wrap="square" lIns="0" tIns="0" rIns="0" bIns="0" anchor="ctr">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Help protect your brand and quickly create compliant high-value business document</a:t>
              </a:r>
            </a:p>
          </p:txBody>
        </p:sp>
        <p:pic>
          <p:nvPicPr>
            <p:cNvPr id="85" name="Picture 84">
              <a:extLst>
                <a:ext uri="{FF2B5EF4-FFF2-40B4-BE49-F238E27FC236}">
                  <a16:creationId xmlns:a16="http://schemas.microsoft.com/office/drawing/2014/main" id="{50CACC97-030A-9F02-E8BD-2998AE818AA5}"/>
                </a:ext>
                <a:ext uri="{C183D7F6-B498-43B3-948B-1728B52AA6E4}">
                  <adec:decorative xmlns:adec="http://schemas.microsoft.com/office/drawing/2017/decorative" val="0"/>
                </a:ext>
              </a:extLst>
            </p:cNvPr>
            <p:cNvPicPr>
              <a:picLocks noChangeArrowheads="1"/>
            </p:cNvPicPr>
            <p:nvPr/>
          </p:nvPicPr>
          <p:blipFill>
            <a:blip r:embed="rId22" cstate="email">
              <a:extLst>
                <a:ext uri="{28A0092B-C50C-407E-A947-70E740481C1C}">
                  <a14:useLocalDpi xmlns:a14="http://schemas.microsoft.com/office/drawing/2010/main"/>
                </a:ext>
              </a:extLst>
            </a:blip>
            <a:srcRect/>
            <a:stretch/>
          </p:blipFill>
          <p:spPr bwMode="auto">
            <a:xfrm>
              <a:off x="8066937" y="3086170"/>
              <a:ext cx="856628" cy="327380"/>
            </a:xfrm>
            <a:prstGeom prst="rect">
              <a:avLst/>
            </a:prstGeom>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26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4" decel="10000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750" fill="hold"/>
                                        <p:tgtEl>
                                          <p:spTgt spid="8"/>
                                        </p:tgtEl>
                                        <p:attrNameLst>
                                          <p:attrName>ppt_x</p:attrName>
                                        </p:attrNameLst>
                                      </p:cBhvr>
                                      <p:tavLst>
                                        <p:tav tm="0">
                                          <p:val>
                                            <p:strVal val="#ppt_x"/>
                                          </p:val>
                                        </p:tav>
                                        <p:tav tm="100000">
                                          <p:val>
                                            <p:strVal val="#ppt_x"/>
                                          </p:val>
                                        </p:tav>
                                      </p:tavLst>
                                    </p:anim>
                                    <p:anim calcmode="lin" valueType="num">
                                      <p:cBhvr additive="base">
                                        <p:cTn id="15" dur="750" fill="hold"/>
                                        <p:tgtEl>
                                          <p:spTgt spid="8"/>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750" fill="hold"/>
                                        <p:tgtEl>
                                          <p:spTgt spid="20"/>
                                        </p:tgtEl>
                                        <p:attrNameLst>
                                          <p:attrName>ppt_x</p:attrName>
                                        </p:attrNameLst>
                                      </p:cBhvr>
                                      <p:tavLst>
                                        <p:tav tm="0">
                                          <p:val>
                                            <p:strVal val="#ppt_x"/>
                                          </p:val>
                                        </p:tav>
                                        <p:tav tm="100000">
                                          <p:val>
                                            <p:strVal val="#ppt_x"/>
                                          </p:val>
                                        </p:tav>
                                      </p:tavLst>
                                    </p:anim>
                                    <p:anim calcmode="lin" valueType="num">
                                      <p:cBhvr additive="base">
                                        <p:cTn id="19" dur="750" fill="hold"/>
                                        <p:tgtEl>
                                          <p:spTgt spid="20"/>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750" fill="hold"/>
                                        <p:tgtEl>
                                          <p:spTgt spid="44"/>
                                        </p:tgtEl>
                                        <p:attrNameLst>
                                          <p:attrName>ppt_x</p:attrName>
                                        </p:attrNameLst>
                                      </p:cBhvr>
                                      <p:tavLst>
                                        <p:tav tm="0">
                                          <p:val>
                                            <p:strVal val="#ppt_x"/>
                                          </p:val>
                                        </p:tav>
                                        <p:tav tm="100000">
                                          <p:val>
                                            <p:strVal val="#ppt_x"/>
                                          </p:val>
                                        </p:tav>
                                      </p:tavLst>
                                    </p:anim>
                                    <p:anim calcmode="lin" valueType="num">
                                      <p:cBhvr additive="base">
                                        <p:cTn id="23" dur="750" fill="hold"/>
                                        <p:tgtEl>
                                          <p:spTgt spid="44"/>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25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750" fill="hold"/>
                                        <p:tgtEl>
                                          <p:spTgt spid="12"/>
                                        </p:tgtEl>
                                        <p:attrNameLst>
                                          <p:attrName>ppt_x</p:attrName>
                                        </p:attrNameLst>
                                      </p:cBhvr>
                                      <p:tavLst>
                                        <p:tav tm="0">
                                          <p:val>
                                            <p:strVal val="#ppt_x"/>
                                          </p:val>
                                        </p:tav>
                                        <p:tav tm="100000">
                                          <p:val>
                                            <p:strVal val="#ppt_x"/>
                                          </p:val>
                                        </p:tav>
                                      </p:tavLst>
                                    </p:anim>
                                    <p:anim calcmode="lin" valueType="num">
                                      <p:cBhvr additive="base">
                                        <p:cTn id="27" dur="750" fill="hold"/>
                                        <p:tgtEl>
                                          <p:spTgt spid="12"/>
                                        </p:tgtEl>
                                        <p:attrNameLst>
                                          <p:attrName>ppt_y</p:attrName>
                                        </p:attrNameLst>
                                      </p:cBhvr>
                                      <p:tavLst>
                                        <p:tav tm="0">
                                          <p:val>
                                            <p:strVal val="1+#ppt_h/2"/>
                                          </p:val>
                                        </p:tav>
                                        <p:tav tm="100000">
                                          <p:val>
                                            <p:strVal val="#ppt_y"/>
                                          </p:val>
                                        </p:tav>
                                      </p:tavLst>
                                    </p:anim>
                                  </p:childTnLst>
                                </p:cTn>
                              </p:par>
                              <p:par>
                                <p:cTn id="28" presetID="2" presetClass="entr" presetSubtype="4" decel="100000" fill="hold" nodeType="withEffect">
                                  <p:stCondLst>
                                    <p:cond delay="25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ppt_x"/>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2" presetClass="entr" presetSubtype="4" decel="100000" fill="hold" nodeType="withEffect">
                                  <p:stCondLst>
                                    <p:cond delay="250"/>
                                  </p:stCondLst>
                                  <p:childTnLst>
                                    <p:set>
                                      <p:cBhvr>
                                        <p:cTn id="33" dur="1" fill="hold">
                                          <p:stCondLst>
                                            <p:cond delay="0"/>
                                          </p:stCondLst>
                                        </p:cTn>
                                        <p:tgtEl>
                                          <p:spTgt spid="48"/>
                                        </p:tgtEl>
                                        <p:attrNameLst>
                                          <p:attrName>style.visibility</p:attrName>
                                        </p:attrNameLst>
                                      </p:cBhvr>
                                      <p:to>
                                        <p:strVal val="visible"/>
                                      </p:to>
                                    </p:set>
                                    <p:anim calcmode="lin" valueType="num">
                                      <p:cBhvr additive="base">
                                        <p:cTn id="34" dur="750" fill="hold"/>
                                        <p:tgtEl>
                                          <p:spTgt spid="48"/>
                                        </p:tgtEl>
                                        <p:attrNameLst>
                                          <p:attrName>ppt_x</p:attrName>
                                        </p:attrNameLst>
                                      </p:cBhvr>
                                      <p:tavLst>
                                        <p:tav tm="0">
                                          <p:val>
                                            <p:strVal val="#ppt_x"/>
                                          </p:val>
                                        </p:tav>
                                        <p:tav tm="100000">
                                          <p:val>
                                            <p:strVal val="#ppt_x"/>
                                          </p:val>
                                        </p:tav>
                                      </p:tavLst>
                                    </p:anim>
                                    <p:anim calcmode="lin" valueType="num">
                                      <p:cBhvr additive="base">
                                        <p:cTn id="35" dur="750" fill="hold"/>
                                        <p:tgtEl>
                                          <p:spTgt spid="48"/>
                                        </p:tgtEl>
                                        <p:attrNameLst>
                                          <p:attrName>ppt_y</p:attrName>
                                        </p:attrNameLst>
                                      </p:cBhvr>
                                      <p:tavLst>
                                        <p:tav tm="0">
                                          <p:val>
                                            <p:strVal val="1+#ppt_h/2"/>
                                          </p:val>
                                        </p:tav>
                                        <p:tav tm="100000">
                                          <p:val>
                                            <p:strVal val="#ppt_y"/>
                                          </p:val>
                                        </p:tav>
                                      </p:tavLst>
                                    </p:anim>
                                  </p:childTnLst>
                                </p:cTn>
                              </p:par>
                              <p:par>
                                <p:cTn id="36" presetID="2" presetClass="entr" presetSubtype="4" decel="100000" fill="hold" nodeType="withEffect">
                                  <p:stCondLst>
                                    <p:cond delay="500"/>
                                  </p:stCondLst>
                                  <p:childTnLst>
                                    <p:set>
                                      <p:cBhvr>
                                        <p:cTn id="37" dur="1" fill="hold">
                                          <p:stCondLst>
                                            <p:cond delay="0"/>
                                          </p:stCondLst>
                                        </p:cTn>
                                        <p:tgtEl>
                                          <p:spTgt spid="76"/>
                                        </p:tgtEl>
                                        <p:attrNameLst>
                                          <p:attrName>style.visibility</p:attrName>
                                        </p:attrNameLst>
                                      </p:cBhvr>
                                      <p:to>
                                        <p:strVal val="visible"/>
                                      </p:to>
                                    </p:set>
                                    <p:anim calcmode="lin" valueType="num">
                                      <p:cBhvr additive="base">
                                        <p:cTn id="38" dur="750" fill="hold"/>
                                        <p:tgtEl>
                                          <p:spTgt spid="76"/>
                                        </p:tgtEl>
                                        <p:attrNameLst>
                                          <p:attrName>ppt_x</p:attrName>
                                        </p:attrNameLst>
                                      </p:cBhvr>
                                      <p:tavLst>
                                        <p:tav tm="0">
                                          <p:val>
                                            <p:strVal val="#ppt_x"/>
                                          </p:val>
                                        </p:tav>
                                        <p:tav tm="100000">
                                          <p:val>
                                            <p:strVal val="#ppt_x"/>
                                          </p:val>
                                        </p:tav>
                                      </p:tavLst>
                                    </p:anim>
                                    <p:anim calcmode="lin" valueType="num">
                                      <p:cBhvr additive="base">
                                        <p:cTn id="39" dur="750" fill="hold"/>
                                        <p:tgtEl>
                                          <p:spTgt spid="76"/>
                                        </p:tgtEl>
                                        <p:attrNameLst>
                                          <p:attrName>ppt_y</p:attrName>
                                        </p:attrNameLst>
                                      </p:cBhvr>
                                      <p:tavLst>
                                        <p:tav tm="0">
                                          <p:val>
                                            <p:strVal val="1+#ppt_h/2"/>
                                          </p:val>
                                        </p:tav>
                                        <p:tav tm="100000">
                                          <p:val>
                                            <p:strVal val="#ppt_y"/>
                                          </p:val>
                                        </p:tav>
                                      </p:tavLst>
                                    </p:anim>
                                  </p:childTnLst>
                                </p:cTn>
                              </p:par>
                              <p:par>
                                <p:cTn id="40" presetID="2" presetClass="entr" presetSubtype="4" decel="100000" fill="hold" nodeType="withEffect">
                                  <p:stCondLst>
                                    <p:cond delay="50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750" fill="hold"/>
                                        <p:tgtEl>
                                          <p:spTgt spid="28"/>
                                        </p:tgtEl>
                                        <p:attrNameLst>
                                          <p:attrName>ppt_x</p:attrName>
                                        </p:attrNameLst>
                                      </p:cBhvr>
                                      <p:tavLst>
                                        <p:tav tm="0">
                                          <p:val>
                                            <p:strVal val="#ppt_x"/>
                                          </p:val>
                                        </p:tav>
                                        <p:tav tm="100000">
                                          <p:val>
                                            <p:strVal val="#ppt_x"/>
                                          </p:val>
                                        </p:tav>
                                      </p:tavLst>
                                    </p:anim>
                                    <p:anim calcmode="lin" valueType="num">
                                      <p:cBhvr additive="base">
                                        <p:cTn id="43" dur="750" fill="hold"/>
                                        <p:tgtEl>
                                          <p:spTgt spid="28"/>
                                        </p:tgtEl>
                                        <p:attrNameLst>
                                          <p:attrName>ppt_y</p:attrName>
                                        </p:attrNameLst>
                                      </p:cBhvr>
                                      <p:tavLst>
                                        <p:tav tm="0">
                                          <p:val>
                                            <p:strVal val="1+#ppt_h/2"/>
                                          </p:val>
                                        </p:tav>
                                        <p:tav tm="100000">
                                          <p:val>
                                            <p:strVal val="#ppt_y"/>
                                          </p:val>
                                        </p:tav>
                                      </p:tavLst>
                                    </p:anim>
                                  </p:childTnLst>
                                </p:cTn>
                              </p:par>
                              <p:par>
                                <p:cTn id="44" presetID="2" presetClass="entr" presetSubtype="4" decel="100000" fill="hold" nodeType="withEffect">
                                  <p:stCondLst>
                                    <p:cond delay="500"/>
                                  </p:stCondLst>
                                  <p:childTnLst>
                                    <p:set>
                                      <p:cBhvr>
                                        <p:cTn id="45" dur="1" fill="hold">
                                          <p:stCondLst>
                                            <p:cond delay="0"/>
                                          </p:stCondLst>
                                        </p:cTn>
                                        <p:tgtEl>
                                          <p:spTgt spid="52"/>
                                        </p:tgtEl>
                                        <p:attrNameLst>
                                          <p:attrName>style.visibility</p:attrName>
                                        </p:attrNameLst>
                                      </p:cBhvr>
                                      <p:to>
                                        <p:strVal val="visible"/>
                                      </p:to>
                                    </p:set>
                                    <p:anim calcmode="lin" valueType="num">
                                      <p:cBhvr additive="base">
                                        <p:cTn id="46" dur="750" fill="hold"/>
                                        <p:tgtEl>
                                          <p:spTgt spid="52"/>
                                        </p:tgtEl>
                                        <p:attrNameLst>
                                          <p:attrName>ppt_x</p:attrName>
                                        </p:attrNameLst>
                                      </p:cBhvr>
                                      <p:tavLst>
                                        <p:tav tm="0">
                                          <p:val>
                                            <p:strVal val="#ppt_x"/>
                                          </p:val>
                                        </p:tav>
                                        <p:tav tm="100000">
                                          <p:val>
                                            <p:strVal val="#ppt_x"/>
                                          </p:val>
                                        </p:tav>
                                      </p:tavLst>
                                    </p:anim>
                                    <p:anim calcmode="lin" valueType="num">
                                      <p:cBhvr additive="base">
                                        <p:cTn id="47" dur="750" fill="hold"/>
                                        <p:tgtEl>
                                          <p:spTgt spid="52"/>
                                        </p:tgtEl>
                                        <p:attrNameLst>
                                          <p:attrName>ppt_y</p:attrName>
                                        </p:attrNameLst>
                                      </p:cBhvr>
                                      <p:tavLst>
                                        <p:tav tm="0">
                                          <p:val>
                                            <p:strVal val="1+#ppt_h/2"/>
                                          </p:val>
                                        </p:tav>
                                        <p:tav tm="100000">
                                          <p:val>
                                            <p:strVal val="#ppt_y"/>
                                          </p:val>
                                        </p:tav>
                                      </p:tavLst>
                                    </p:anim>
                                  </p:childTnLst>
                                </p:cTn>
                              </p:par>
                              <p:par>
                                <p:cTn id="48" presetID="2" presetClass="entr" presetSubtype="4" decel="100000" fill="hold" nodeType="withEffect">
                                  <p:stCondLst>
                                    <p:cond delay="750"/>
                                  </p:stCondLst>
                                  <p:childTnLst>
                                    <p:set>
                                      <p:cBhvr>
                                        <p:cTn id="49" dur="1" fill="hold">
                                          <p:stCondLst>
                                            <p:cond delay="0"/>
                                          </p:stCondLst>
                                        </p:cTn>
                                        <p:tgtEl>
                                          <p:spTgt spid="70"/>
                                        </p:tgtEl>
                                        <p:attrNameLst>
                                          <p:attrName>style.visibility</p:attrName>
                                        </p:attrNameLst>
                                      </p:cBhvr>
                                      <p:to>
                                        <p:strVal val="visible"/>
                                      </p:to>
                                    </p:set>
                                    <p:anim calcmode="lin" valueType="num">
                                      <p:cBhvr additive="base">
                                        <p:cTn id="50" dur="750" fill="hold"/>
                                        <p:tgtEl>
                                          <p:spTgt spid="70"/>
                                        </p:tgtEl>
                                        <p:attrNameLst>
                                          <p:attrName>ppt_x</p:attrName>
                                        </p:attrNameLst>
                                      </p:cBhvr>
                                      <p:tavLst>
                                        <p:tav tm="0">
                                          <p:val>
                                            <p:strVal val="#ppt_x"/>
                                          </p:val>
                                        </p:tav>
                                        <p:tav tm="100000">
                                          <p:val>
                                            <p:strVal val="#ppt_x"/>
                                          </p:val>
                                        </p:tav>
                                      </p:tavLst>
                                    </p:anim>
                                    <p:anim calcmode="lin" valueType="num">
                                      <p:cBhvr additive="base">
                                        <p:cTn id="51" dur="750" fill="hold"/>
                                        <p:tgtEl>
                                          <p:spTgt spid="70"/>
                                        </p:tgtEl>
                                        <p:attrNameLst>
                                          <p:attrName>ppt_y</p:attrName>
                                        </p:attrNameLst>
                                      </p:cBhvr>
                                      <p:tavLst>
                                        <p:tav tm="0">
                                          <p:val>
                                            <p:strVal val="1+#ppt_h/2"/>
                                          </p:val>
                                        </p:tav>
                                        <p:tav tm="100000">
                                          <p:val>
                                            <p:strVal val="#ppt_y"/>
                                          </p:val>
                                        </p:tav>
                                      </p:tavLst>
                                    </p:anim>
                                  </p:childTnLst>
                                </p:cTn>
                              </p:par>
                              <p:par>
                                <p:cTn id="52" presetID="2" presetClass="entr" presetSubtype="4" decel="100000" fill="hold" nodeType="withEffect">
                                  <p:stCondLst>
                                    <p:cond delay="75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750" fill="hold"/>
                                        <p:tgtEl>
                                          <p:spTgt spid="32"/>
                                        </p:tgtEl>
                                        <p:attrNameLst>
                                          <p:attrName>ppt_x</p:attrName>
                                        </p:attrNameLst>
                                      </p:cBhvr>
                                      <p:tavLst>
                                        <p:tav tm="0">
                                          <p:val>
                                            <p:strVal val="#ppt_x"/>
                                          </p:val>
                                        </p:tav>
                                        <p:tav tm="100000">
                                          <p:val>
                                            <p:strVal val="#ppt_x"/>
                                          </p:val>
                                        </p:tav>
                                      </p:tavLst>
                                    </p:anim>
                                    <p:anim calcmode="lin" valueType="num">
                                      <p:cBhvr additive="base">
                                        <p:cTn id="55" dur="750" fill="hold"/>
                                        <p:tgtEl>
                                          <p:spTgt spid="32"/>
                                        </p:tgtEl>
                                        <p:attrNameLst>
                                          <p:attrName>ppt_y</p:attrName>
                                        </p:attrNameLst>
                                      </p:cBhvr>
                                      <p:tavLst>
                                        <p:tav tm="0">
                                          <p:val>
                                            <p:strVal val="1+#ppt_h/2"/>
                                          </p:val>
                                        </p:tav>
                                        <p:tav tm="100000">
                                          <p:val>
                                            <p:strVal val="#ppt_y"/>
                                          </p:val>
                                        </p:tav>
                                      </p:tavLst>
                                    </p:anim>
                                  </p:childTnLst>
                                </p:cTn>
                              </p:par>
                              <p:par>
                                <p:cTn id="56" presetID="2" presetClass="entr" presetSubtype="4" decel="100000" fill="hold" nodeType="withEffect">
                                  <p:stCondLst>
                                    <p:cond delay="750"/>
                                  </p:stCondLst>
                                  <p:childTnLst>
                                    <p:set>
                                      <p:cBhvr>
                                        <p:cTn id="57" dur="1" fill="hold">
                                          <p:stCondLst>
                                            <p:cond delay="0"/>
                                          </p:stCondLst>
                                        </p:cTn>
                                        <p:tgtEl>
                                          <p:spTgt spid="56"/>
                                        </p:tgtEl>
                                        <p:attrNameLst>
                                          <p:attrName>style.visibility</p:attrName>
                                        </p:attrNameLst>
                                      </p:cBhvr>
                                      <p:to>
                                        <p:strVal val="visible"/>
                                      </p:to>
                                    </p:set>
                                    <p:anim calcmode="lin" valueType="num">
                                      <p:cBhvr additive="base">
                                        <p:cTn id="58" dur="750" fill="hold"/>
                                        <p:tgtEl>
                                          <p:spTgt spid="56"/>
                                        </p:tgtEl>
                                        <p:attrNameLst>
                                          <p:attrName>ppt_x</p:attrName>
                                        </p:attrNameLst>
                                      </p:cBhvr>
                                      <p:tavLst>
                                        <p:tav tm="0">
                                          <p:val>
                                            <p:strVal val="#ppt_x"/>
                                          </p:val>
                                        </p:tav>
                                        <p:tav tm="100000">
                                          <p:val>
                                            <p:strVal val="#ppt_x"/>
                                          </p:val>
                                        </p:tav>
                                      </p:tavLst>
                                    </p:anim>
                                    <p:anim calcmode="lin" valueType="num">
                                      <p:cBhvr additive="base">
                                        <p:cTn id="59" dur="750" fill="hold"/>
                                        <p:tgtEl>
                                          <p:spTgt spid="56"/>
                                        </p:tgtEl>
                                        <p:attrNameLst>
                                          <p:attrName>ppt_y</p:attrName>
                                        </p:attrNameLst>
                                      </p:cBhvr>
                                      <p:tavLst>
                                        <p:tav tm="0">
                                          <p:val>
                                            <p:strVal val="1+#ppt_h/2"/>
                                          </p:val>
                                        </p:tav>
                                        <p:tav tm="100000">
                                          <p:val>
                                            <p:strVal val="#ppt_y"/>
                                          </p:val>
                                        </p:tav>
                                      </p:tavLst>
                                    </p:anim>
                                  </p:childTnLst>
                                </p:cTn>
                              </p:par>
                              <p:par>
                                <p:cTn id="60" presetID="2" presetClass="entr" presetSubtype="4" decel="100000" fill="hold" nodeType="withEffect">
                                  <p:stCondLst>
                                    <p:cond delay="100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750" fill="hold"/>
                                        <p:tgtEl>
                                          <p:spTgt spid="64"/>
                                        </p:tgtEl>
                                        <p:attrNameLst>
                                          <p:attrName>ppt_x</p:attrName>
                                        </p:attrNameLst>
                                      </p:cBhvr>
                                      <p:tavLst>
                                        <p:tav tm="0">
                                          <p:val>
                                            <p:strVal val="#ppt_x"/>
                                          </p:val>
                                        </p:tav>
                                        <p:tav tm="100000">
                                          <p:val>
                                            <p:strVal val="#ppt_x"/>
                                          </p:val>
                                        </p:tav>
                                      </p:tavLst>
                                    </p:anim>
                                    <p:anim calcmode="lin" valueType="num">
                                      <p:cBhvr additive="base">
                                        <p:cTn id="63" dur="750" fill="hold"/>
                                        <p:tgtEl>
                                          <p:spTgt spid="64"/>
                                        </p:tgtEl>
                                        <p:attrNameLst>
                                          <p:attrName>ppt_y</p:attrName>
                                        </p:attrNameLst>
                                      </p:cBhvr>
                                      <p:tavLst>
                                        <p:tav tm="0">
                                          <p:val>
                                            <p:strVal val="1+#ppt_h/2"/>
                                          </p:val>
                                        </p:tav>
                                        <p:tav tm="100000">
                                          <p:val>
                                            <p:strVal val="#ppt_y"/>
                                          </p:val>
                                        </p:tav>
                                      </p:tavLst>
                                    </p:anim>
                                  </p:childTnLst>
                                </p:cTn>
                              </p:par>
                              <p:par>
                                <p:cTn id="64" presetID="2" presetClass="entr" presetSubtype="4" decel="100000" fill="hold" nodeType="withEffect">
                                  <p:stCondLst>
                                    <p:cond delay="100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750" fill="hold"/>
                                        <p:tgtEl>
                                          <p:spTgt spid="36"/>
                                        </p:tgtEl>
                                        <p:attrNameLst>
                                          <p:attrName>ppt_x</p:attrName>
                                        </p:attrNameLst>
                                      </p:cBhvr>
                                      <p:tavLst>
                                        <p:tav tm="0">
                                          <p:val>
                                            <p:strVal val="#ppt_x"/>
                                          </p:val>
                                        </p:tav>
                                        <p:tav tm="100000">
                                          <p:val>
                                            <p:strVal val="#ppt_x"/>
                                          </p:val>
                                        </p:tav>
                                      </p:tavLst>
                                    </p:anim>
                                    <p:anim calcmode="lin" valueType="num">
                                      <p:cBhvr additive="base">
                                        <p:cTn id="67" dur="750" fill="hold"/>
                                        <p:tgtEl>
                                          <p:spTgt spid="36"/>
                                        </p:tgtEl>
                                        <p:attrNameLst>
                                          <p:attrName>ppt_y</p:attrName>
                                        </p:attrNameLst>
                                      </p:cBhvr>
                                      <p:tavLst>
                                        <p:tav tm="0">
                                          <p:val>
                                            <p:strVal val="1+#ppt_h/2"/>
                                          </p:val>
                                        </p:tav>
                                        <p:tav tm="100000">
                                          <p:val>
                                            <p:strVal val="#ppt_y"/>
                                          </p:val>
                                        </p:tav>
                                      </p:tavLst>
                                    </p:anim>
                                  </p:childTnLst>
                                </p:cTn>
                              </p:par>
                              <p:par>
                                <p:cTn id="68" presetID="2" presetClass="entr" presetSubtype="4" decel="100000" fill="hold" nodeType="withEffect">
                                  <p:stCondLst>
                                    <p:cond delay="1250"/>
                                  </p:stCondLst>
                                  <p:childTnLst>
                                    <p:set>
                                      <p:cBhvr>
                                        <p:cTn id="69" dur="1" fill="hold">
                                          <p:stCondLst>
                                            <p:cond delay="0"/>
                                          </p:stCondLst>
                                        </p:cTn>
                                        <p:tgtEl>
                                          <p:spTgt spid="16"/>
                                        </p:tgtEl>
                                        <p:attrNameLst>
                                          <p:attrName>style.visibility</p:attrName>
                                        </p:attrNameLst>
                                      </p:cBhvr>
                                      <p:to>
                                        <p:strVal val="visible"/>
                                      </p:to>
                                    </p:set>
                                    <p:anim calcmode="lin" valueType="num">
                                      <p:cBhvr additive="base">
                                        <p:cTn id="70" dur="750" fill="hold"/>
                                        <p:tgtEl>
                                          <p:spTgt spid="16"/>
                                        </p:tgtEl>
                                        <p:attrNameLst>
                                          <p:attrName>ppt_x</p:attrName>
                                        </p:attrNameLst>
                                      </p:cBhvr>
                                      <p:tavLst>
                                        <p:tav tm="0">
                                          <p:val>
                                            <p:strVal val="#ppt_x"/>
                                          </p:val>
                                        </p:tav>
                                        <p:tav tm="100000">
                                          <p:val>
                                            <p:strVal val="#ppt_x"/>
                                          </p:val>
                                        </p:tav>
                                      </p:tavLst>
                                    </p:anim>
                                    <p:anim calcmode="lin" valueType="num">
                                      <p:cBhvr additive="base">
                                        <p:cTn id="71" dur="750" fill="hold"/>
                                        <p:tgtEl>
                                          <p:spTgt spid="16"/>
                                        </p:tgtEl>
                                        <p:attrNameLst>
                                          <p:attrName>ppt_y</p:attrName>
                                        </p:attrNameLst>
                                      </p:cBhvr>
                                      <p:tavLst>
                                        <p:tav tm="0">
                                          <p:val>
                                            <p:strVal val="1+#ppt_h/2"/>
                                          </p:val>
                                        </p:tav>
                                        <p:tav tm="100000">
                                          <p:val>
                                            <p:strVal val="#ppt_y"/>
                                          </p:val>
                                        </p:tav>
                                      </p:tavLst>
                                    </p:anim>
                                  </p:childTnLst>
                                </p:cTn>
                              </p:par>
                              <p:par>
                                <p:cTn id="72" presetID="2" presetClass="entr" presetSubtype="4" decel="100000" fill="hold" nodeType="withEffect">
                                  <p:stCondLst>
                                    <p:cond delay="1250"/>
                                  </p:stCondLst>
                                  <p:childTnLst>
                                    <p:set>
                                      <p:cBhvr>
                                        <p:cTn id="73" dur="1" fill="hold">
                                          <p:stCondLst>
                                            <p:cond delay="0"/>
                                          </p:stCondLst>
                                        </p:cTn>
                                        <p:tgtEl>
                                          <p:spTgt spid="40"/>
                                        </p:tgtEl>
                                        <p:attrNameLst>
                                          <p:attrName>style.visibility</p:attrName>
                                        </p:attrNameLst>
                                      </p:cBhvr>
                                      <p:to>
                                        <p:strVal val="visible"/>
                                      </p:to>
                                    </p:set>
                                    <p:anim calcmode="lin" valueType="num">
                                      <p:cBhvr additive="base">
                                        <p:cTn id="74" dur="750" fill="hold"/>
                                        <p:tgtEl>
                                          <p:spTgt spid="40"/>
                                        </p:tgtEl>
                                        <p:attrNameLst>
                                          <p:attrName>ppt_x</p:attrName>
                                        </p:attrNameLst>
                                      </p:cBhvr>
                                      <p:tavLst>
                                        <p:tav tm="0">
                                          <p:val>
                                            <p:strVal val="#ppt_x"/>
                                          </p:val>
                                        </p:tav>
                                        <p:tav tm="100000">
                                          <p:val>
                                            <p:strVal val="#ppt_x"/>
                                          </p:val>
                                        </p:tav>
                                      </p:tavLst>
                                    </p:anim>
                                    <p:anim calcmode="lin" valueType="num">
                                      <p:cBhvr additive="base">
                                        <p:cTn id="75" dur="750" fill="hold"/>
                                        <p:tgtEl>
                                          <p:spTgt spid="40"/>
                                        </p:tgtEl>
                                        <p:attrNameLst>
                                          <p:attrName>ppt_y</p:attrName>
                                        </p:attrNameLst>
                                      </p:cBhvr>
                                      <p:tavLst>
                                        <p:tav tm="0">
                                          <p:val>
                                            <p:strVal val="1+#ppt_h/2"/>
                                          </p:val>
                                        </p:tav>
                                        <p:tav tm="100000">
                                          <p:val>
                                            <p:strVal val="#ppt_y"/>
                                          </p:val>
                                        </p:tav>
                                      </p:tavLst>
                                    </p:anim>
                                  </p:childTnLst>
                                </p:cTn>
                              </p:par>
                              <p:par>
                                <p:cTn id="76" presetID="2" presetClass="entr" presetSubtype="4" decel="100000" fill="hold" nodeType="withEffect">
                                  <p:stCondLst>
                                    <p:cond delay="1250"/>
                                  </p:stCondLst>
                                  <p:childTnLst>
                                    <p:set>
                                      <p:cBhvr>
                                        <p:cTn id="77" dur="1" fill="hold">
                                          <p:stCondLst>
                                            <p:cond delay="0"/>
                                          </p:stCondLst>
                                        </p:cTn>
                                        <p:tgtEl>
                                          <p:spTgt spid="60"/>
                                        </p:tgtEl>
                                        <p:attrNameLst>
                                          <p:attrName>style.visibility</p:attrName>
                                        </p:attrNameLst>
                                      </p:cBhvr>
                                      <p:to>
                                        <p:strVal val="visible"/>
                                      </p:to>
                                    </p:set>
                                    <p:anim calcmode="lin" valueType="num">
                                      <p:cBhvr additive="base">
                                        <p:cTn id="78" dur="750" fill="hold"/>
                                        <p:tgtEl>
                                          <p:spTgt spid="60"/>
                                        </p:tgtEl>
                                        <p:attrNameLst>
                                          <p:attrName>ppt_x</p:attrName>
                                        </p:attrNameLst>
                                      </p:cBhvr>
                                      <p:tavLst>
                                        <p:tav tm="0">
                                          <p:val>
                                            <p:strVal val="#ppt_x"/>
                                          </p:val>
                                        </p:tav>
                                        <p:tav tm="100000">
                                          <p:val>
                                            <p:strVal val="#ppt_x"/>
                                          </p:val>
                                        </p:tav>
                                      </p:tavLst>
                                    </p:anim>
                                    <p:anim calcmode="lin" valueType="num">
                                      <p:cBhvr additive="base">
                                        <p:cTn id="79" dur="750" fill="hold"/>
                                        <p:tgtEl>
                                          <p:spTgt spid="60"/>
                                        </p:tgtEl>
                                        <p:attrNameLst>
                                          <p:attrName>ppt_y</p:attrName>
                                        </p:attrNameLst>
                                      </p:cBhvr>
                                      <p:tavLst>
                                        <p:tav tm="0">
                                          <p:val>
                                            <p:strVal val="1+#ppt_h/2"/>
                                          </p:val>
                                        </p:tav>
                                        <p:tav tm="100000">
                                          <p:val>
                                            <p:strVal val="#ppt_y"/>
                                          </p:val>
                                        </p:tav>
                                      </p:tavLst>
                                    </p:anim>
                                  </p:childTnLst>
                                </p:cTn>
                              </p:par>
                              <p:par>
                                <p:cTn id="80" presetID="2" presetClass="entr" presetSubtype="4" decel="100000" fill="hold" nodeType="withEffect">
                                  <p:stCondLst>
                                    <p:cond delay="250"/>
                                  </p:stCondLst>
                                  <p:childTnLst>
                                    <p:set>
                                      <p:cBhvr>
                                        <p:cTn id="81" dur="1" fill="hold">
                                          <p:stCondLst>
                                            <p:cond delay="0"/>
                                          </p:stCondLst>
                                        </p:cTn>
                                        <p:tgtEl>
                                          <p:spTgt spid="82"/>
                                        </p:tgtEl>
                                        <p:attrNameLst>
                                          <p:attrName>style.visibility</p:attrName>
                                        </p:attrNameLst>
                                      </p:cBhvr>
                                      <p:to>
                                        <p:strVal val="visible"/>
                                      </p:to>
                                    </p:set>
                                    <p:anim calcmode="lin" valueType="num">
                                      <p:cBhvr additive="base">
                                        <p:cTn id="82" dur="750" fill="hold"/>
                                        <p:tgtEl>
                                          <p:spTgt spid="82"/>
                                        </p:tgtEl>
                                        <p:attrNameLst>
                                          <p:attrName>ppt_x</p:attrName>
                                        </p:attrNameLst>
                                      </p:cBhvr>
                                      <p:tavLst>
                                        <p:tav tm="0">
                                          <p:val>
                                            <p:strVal val="#ppt_x"/>
                                          </p:val>
                                        </p:tav>
                                        <p:tav tm="100000">
                                          <p:val>
                                            <p:strVal val="#ppt_x"/>
                                          </p:val>
                                        </p:tav>
                                      </p:tavLst>
                                    </p:anim>
                                    <p:anim calcmode="lin" valueType="num">
                                      <p:cBhvr additive="base">
                                        <p:cTn id="83" dur="750" fill="hold"/>
                                        <p:tgtEl>
                                          <p:spTgt spid="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C9E14C-B2BE-5FB1-B9BB-237180C7C969}"/>
              </a:ext>
            </a:extLst>
          </p:cNvPr>
          <p:cNvSpPr txBox="1"/>
          <p:nvPr/>
        </p:nvSpPr>
        <p:spPr>
          <a:xfrm>
            <a:off x="141669" y="189329"/>
            <a:ext cx="9587875" cy="769441"/>
          </a:xfrm>
          <a:prstGeom prst="rect">
            <a:avLst/>
          </a:prstGeom>
          <a:noFill/>
        </p:spPr>
        <p:txBody>
          <a:bodyPr wrap="square" rtlCol="0">
            <a:spAutoFit/>
          </a:bodyPr>
          <a:lstStyle/>
          <a:p>
            <a:r>
              <a:rPr lang="en-US" sz="4400" b="1">
                <a:latin typeface="Segoe UI Semibold" panose="020B0702040204020203" pitchFamily="34" charset="0"/>
                <a:ea typeface="+mj-ea"/>
                <a:cs typeface="Segoe UI Semibold" panose="020B0702040204020203" pitchFamily="34" charset="0"/>
              </a:rPr>
              <a:t>Start Building Today!</a:t>
            </a:r>
          </a:p>
        </p:txBody>
      </p:sp>
      <p:pic>
        <p:nvPicPr>
          <p:cNvPr id="4" name="Picture 3">
            <a:extLst>
              <a:ext uri="{FF2B5EF4-FFF2-40B4-BE49-F238E27FC236}">
                <a16:creationId xmlns:a16="http://schemas.microsoft.com/office/drawing/2014/main" id="{3B785BA9-32A6-B51A-C6AE-C0EC1F1178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79014" y="1933451"/>
            <a:ext cx="6056289" cy="4182678"/>
          </a:xfrm>
          <a:prstGeom prst="rect">
            <a:avLst/>
          </a:prstGeom>
        </p:spPr>
      </p:pic>
      <p:sp>
        <p:nvSpPr>
          <p:cNvPr id="5" name="TextBox 4">
            <a:extLst>
              <a:ext uri="{FF2B5EF4-FFF2-40B4-BE49-F238E27FC236}">
                <a16:creationId xmlns:a16="http://schemas.microsoft.com/office/drawing/2014/main" id="{04B91E71-4E47-085B-55DB-81F06BBB7669}"/>
              </a:ext>
            </a:extLst>
          </p:cNvPr>
          <p:cNvSpPr txBox="1"/>
          <p:nvPr/>
        </p:nvSpPr>
        <p:spPr>
          <a:xfrm>
            <a:off x="1122790" y="2693029"/>
            <a:ext cx="2915899" cy="1471941"/>
          </a:xfrm>
          <a:prstGeom prst="rect">
            <a:avLst/>
          </a:prstGeom>
          <a:noFill/>
        </p:spPr>
        <p:txBody>
          <a:bodyPr wrap="square" rtlCol="0">
            <a:spAutoFit/>
          </a:bodyPr>
          <a:lstStyle/>
          <a:p>
            <a:pPr algn="ctr"/>
            <a:r>
              <a:rPr lang="en-US" sz="2400" b="1"/>
              <a:t>Available Now </a:t>
            </a:r>
          </a:p>
          <a:p>
            <a:pPr algn="ctr"/>
            <a:r>
              <a:rPr lang="en-US" sz="2400"/>
              <a:t>In</a:t>
            </a:r>
            <a:r>
              <a:rPr lang="en-US" sz="2400" b="1"/>
              <a:t> </a:t>
            </a:r>
            <a:r>
              <a:rPr lang="en-US" sz="2400"/>
              <a:t>JS, C#, &amp; Python</a:t>
            </a:r>
          </a:p>
          <a:p>
            <a:endParaRPr lang="en-US" sz="2400"/>
          </a:p>
          <a:p>
            <a:endParaRPr lang="en-US" b="1"/>
          </a:p>
        </p:txBody>
      </p:sp>
      <p:sp>
        <p:nvSpPr>
          <p:cNvPr id="6" name="TextBox 5">
            <a:extLst>
              <a:ext uri="{FF2B5EF4-FFF2-40B4-BE49-F238E27FC236}">
                <a16:creationId xmlns:a16="http://schemas.microsoft.com/office/drawing/2014/main" id="{17BBA526-3AB6-0913-CD7A-A7BF74BF0854}"/>
              </a:ext>
            </a:extLst>
          </p:cNvPr>
          <p:cNvSpPr txBox="1"/>
          <p:nvPr/>
        </p:nvSpPr>
        <p:spPr>
          <a:xfrm>
            <a:off x="5022690" y="1364234"/>
            <a:ext cx="6267357" cy="461665"/>
          </a:xfrm>
          <a:prstGeom prst="rect">
            <a:avLst/>
          </a:prstGeom>
          <a:noFill/>
        </p:spPr>
        <p:txBody>
          <a:bodyPr wrap="none" rtlCol="0">
            <a:spAutoFit/>
          </a:bodyPr>
          <a:lstStyle/>
          <a:p>
            <a:r>
              <a:rPr lang="en-US" sz="2400" b="1" dirty="0"/>
              <a:t>Try Samples on the Teams-AI GitHub Repository</a:t>
            </a:r>
          </a:p>
        </p:txBody>
      </p:sp>
      <p:sp>
        <p:nvSpPr>
          <p:cNvPr id="2" name="Rectangle: Rounded Corners 27">
            <a:extLst>
              <a:ext uri="{FF2B5EF4-FFF2-40B4-BE49-F238E27FC236}">
                <a16:creationId xmlns:a16="http://schemas.microsoft.com/office/drawing/2014/main" id="{DB7C5EC6-E9AB-5E3E-DA48-7A1081347300}"/>
              </a:ext>
            </a:extLst>
          </p:cNvPr>
          <p:cNvSpPr/>
          <p:nvPr/>
        </p:nvSpPr>
        <p:spPr>
          <a:xfrm>
            <a:off x="225874" y="3756421"/>
            <a:ext cx="4709732" cy="719898"/>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6780" tIns="18285" rIns="137141" bIns="54856" numCol="1" spcCol="0" rtlCol="0" fromWordArt="0" anchor="ctr" anchorCtr="0" forceAA="0" compatLnSpc="1">
            <a:prstTxWarp prst="textNoShape">
              <a:avLst/>
            </a:prstTxWarp>
            <a:noAutofit/>
          </a:bodyPr>
          <a:lstStyle/>
          <a:p>
            <a:pPr algn="ctr" fontAlgn="base">
              <a:spcBef>
                <a:spcPct val="0"/>
              </a:spcBef>
              <a:spcAft>
                <a:spcPct val="0"/>
              </a:spcAft>
            </a:pPr>
            <a:endParaRPr lang="en-US" sz="1800" b="1">
              <a:ln w="3175">
                <a:noFill/>
              </a:ln>
              <a:gradFill>
                <a:gsLst>
                  <a:gs pos="53147">
                    <a:srgbClr val="FFFFFF"/>
                  </a:gs>
                  <a:gs pos="28000">
                    <a:srgbClr val="FFFFFF"/>
                  </a:gs>
                </a:gsLst>
                <a:path path="circle">
                  <a:fillToRect l="100000" b="100000"/>
                </a:path>
              </a:gradFill>
              <a:latin typeface="+mj-lt"/>
              <a:cs typeface="Segoe UI" pitchFamily="34" charset="0"/>
            </a:endParaRPr>
          </a:p>
        </p:txBody>
      </p:sp>
      <p:sp>
        <p:nvSpPr>
          <p:cNvPr id="7" name="magnify" title="Icon of a magnifying glass">
            <a:extLst>
              <a:ext uri="{FF2B5EF4-FFF2-40B4-BE49-F238E27FC236}">
                <a16:creationId xmlns:a16="http://schemas.microsoft.com/office/drawing/2014/main" id="{BC81B117-1AAD-8060-2319-9E62F6019EF5}"/>
              </a:ext>
            </a:extLst>
          </p:cNvPr>
          <p:cNvSpPr>
            <a:spLocks noChangeAspect="1" noEditPoints="1"/>
          </p:cNvSpPr>
          <p:nvPr/>
        </p:nvSpPr>
        <p:spPr bwMode="auto">
          <a:xfrm flipH="1">
            <a:off x="526963" y="3962481"/>
            <a:ext cx="342319" cy="340046"/>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28575" cap="sq">
            <a:solidFill>
              <a:schemeClr val="accent4">
                <a:lumMod val="40000"/>
                <a:lumOff val="60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60C78C5B-EDF5-8694-0426-19CC7B7C3AEB}"/>
              </a:ext>
            </a:extLst>
          </p:cNvPr>
          <p:cNvSpPr txBox="1"/>
          <p:nvPr/>
        </p:nvSpPr>
        <p:spPr>
          <a:xfrm>
            <a:off x="869282" y="3843598"/>
            <a:ext cx="3942971" cy="98488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mn-cs"/>
              </a:rPr>
              <a:t>aka.ms</a:t>
            </a:r>
            <a:r>
              <a:rPr kumimoji="0" lang="en-US" sz="3200" b="0" i="0" u="none" strike="noStrike" kern="1200" cap="none" spc="0" normalizeH="0" baseline="0" noProof="0" dirty="0">
                <a:ln>
                  <a:noFill/>
                </a:ln>
                <a:solidFill>
                  <a:srgbClr val="FFFFFF"/>
                </a:solidFill>
                <a:effectLst/>
                <a:uLnTx/>
                <a:uFillTx/>
                <a:latin typeface="Segoe UI Semibold"/>
                <a:ea typeface="+mn-ea"/>
                <a:cs typeface="+mn-cs"/>
              </a:rPr>
              <a:t>/</a:t>
            </a:r>
            <a:r>
              <a:rPr kumimoji="0" lang="en-US" sz="3200" b="0" i="0" u="none" strike="noStrike" kern="1200" cap="none" spc="0" normalizeH="0" baseline="0" noProof="0" dirty="0" err="1">
                <a:ln>
                  <a:noFill/>
                </a:ln>
                <a:solidFill>
                  <a:srgbClr val="FFFFFF"/>
                </a:solidFill>
                <a:effectLst/>
                <a:uLnTx/>
                <a:uFillTx/>
                <a:latin typeface="Segoe UI"/>
                <a:ea typeface="+mn-ea"/>
                <a:cs typeface="+mn-cs"/>
              </a:rPr>
              <a:t>CollabAgent</a:t>
            </a:r>
            <a:endParaRPr kumimoji="0" lang="en-US" sz="32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731273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F8907D-52EF-E0C5-7C3E-062150211571}"/>
              </a:ext>
            </a:extLst>
          </p:cNvPr>
          <p:cNvSpPr/>
          <p:nvPr/>
        </p:nvSpPr>
        <p:spPr bwMode="auto">
          <a:xfrm>
            <a:off x="925974" y="5116010"/>
            <a:ext cx="4120587" cy="85652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400">
                <a:solidFill>
                  <a:srgbClr val="FFFFFF"/>
                </a:solidFill>
                <a:latin typeface="Segoe Sans Text" pitchFamily="2" charset="0"/>
                <a:ea typeface="Segoe UI" pitchFamily="34" charset="0"/>
                <a:cs typeface="Segoe Sans Text" pitchFamily="2" charset="0"/>
              </a:rPr>
              <a:t>a</a:t>
            </a:r>
            <a:r>
              <a:rPr lang="en-AE" sz="2400">
                <a:solidFill>
                  <a:srgbClr val="FFFFFF"/>
                </a:solidFill>
                <a:latin typeface="Segoe Sans Text" pitchFamily="2" charset="0"/>
                <a:ea typeface="Segoe UI" pitchFamily="34" charset="0"/>
                <a:cs typeface="Segoe Sans Text" pitchFamily="2" charset="0"/>
              </a:rPr>
              <a:t>ka.ms/copilotdevcamp</a:t>
            </a:r>
          </a:p>
        </p:txBody>
      </p:sp>
    </p:spTree>
    <p:extLst>
      <p:ext uri="{BB962C8B-B14F-4D97-AF65-F5344CB8AC3E}">
        <p14:creationId xmlns:p14="http://schemas.microsoft.com/office/powerpoint/2010/main" val="597612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DDA6F-E82C-E551-8CB6-8F9BA0A8282A}"/>
              </a:ext>
            </a:extLst>
          </p:cNvPr>
          <p:cNvSpPr>
            <a:spLocks noGrp="1"/>
          </p:cNvSpPr>
          <p:nvPr>
            <p:ph type="title"/>
          </p:nvPr>
        </p:nvSpPr>
        <p:spPr>
          <a:xfrm>
            <a:off x="585216" y="2309812"/>
            <a:ext cx="3182027" cy="553998"/>
          </a:xfrm>
        </p:spPr>
        <p:txBody>
          <a:bodyPr/>
          <a:lstStyle/>
          <a:p>
            <a:r>
              <a:rPr lang="en-AE"/>
              <a:t>Resources</a:t>
            </a:r>
          </a:p>
        </p:txBody>
      </p:sp>
      <p:sp>
        <p:nvSpPr>
          <p:cNvPr id="3" name="Text Placeholder 2">
            <a:extLst>
              <a:ext uri="{FF2B5EF4-FFF2-40B4-BE49-F238E27FC236}">
                <a16:creationId xmlns:a16="http://schemas.microsoft.com/office/drawing/2014/main" id="{2D831C90-BC87-D0A7-E516-A3A11FB74BD0}"/>
              </a:ext>
            </a:extLst>
          </p:cNvPr>
          <p:cNvSpPr>
            <a:spLocks noGrp="1"/>
          </p:cNvSpPr>
          <p:nvPr>
            <p:ph type="body" sz="quarter" idx="11"/>
          </p:nvPr>
        </p:nvSpPr>
        <p:spPr>
          <a:xfrm>
            <a:off x="4356100" y="2309812"/>
            <a:ext cx="7253288" cy="3431709"/>
          </a:xfrm>
        </p:spPr>
        <p:txBody>
          <a:bodyPr/>
          <a:lstStyle/>
          <a:p>
            <a:r>
              <a:rPr lang="en-AE" sz="2000" dirty="0"/>
              <a:t>Copilot Developer Camp: </a:t>
            </a:r>
            <a:r>
              <a:rPr lang="en-AE" sz="2000" dirty="0">
                <a:solidFill>
                  <a:srgbClr val="AC62FF"/>
                </a:solidFill>
              </a:rPr>
              <a:t>aka.ms/</a:t>
            </a:r>
            <a:r>
              <a:rPr lang="en-AE" sz="2000" dirty="0" err="1">
                <a:solidFill>
                  <a:srgbClr val="AC62FF"/>
                </a:solidFill>
              </a:rPr>
              <a:t>copilotdevcamp</a:t>
            </a:r>
            <a:r>
              <a:rPr lang="en-AE" sz="2000" dirty="0">
                <a:solidFill>
                  <a:srgbClr val="AC62FF"/>
                </a:solidFill>
              </a:rPr>
              <a:t> </a:t>
            </a:r>
          </a:p>
          <a:p>
            <a:r>
              <a:rPr lang="en-AE" sz="2000" dirty="0">
                <a:cs typeface="Segoe UI"/>
              </a:rPr>
              <a:t>Teams Toolkit for Visual Studio Code: </a:t>
            </a:r>
            <a:r>
              <a:rPr lang="en-AE" sz="2000" dirty="0">
                <a:solidFill>
                  <a:srgbClr val="AC62FF"/>
                </a:solidFill>
                <a:cs typeface="Segoe UI"/>
              </a:rPr>
              <a:t>aka.ms/teams-toolkit</a:t>
            </a:r>
            <a:endParaRPr lang="en-AE" sz="2000" dirty="0">
              <a:solidFill>
                <a:srgbClr val="AC62FF"/>
              </a:solidFill>
            </a:endParaRPr>
          </a:p>
          <a:p>
            <a:r>
              <a:rPr lang="en-AE" sz="2000" dirty="0"/>
              <a:t>Microsoft 365 Agents SDK docs: </a:t>
            </a:r>
            <a:r>
              <a:rPr lang="en-US" sz="2000" dirty="0">
                <a:solidFill>
                  <a:srgbClr val="AC62FF"/>
                </a:solidFill>
              </a:rPr>
              <a:t>aka.ms/</a:t>
            </a:r>
            <a:r>
              <a:rPr lang="en-US" sz="2000" dirty="0" err="1">
                <a:solidFill>
                  <a:srgbClr val="AC62FF"/>
                </a:solidFill>
              </a:rPr>
              <a:t>agentsdkdocs</a:t>
            </a:r>
            <a:endParaRPr lang="en-AE" sz="2000" dirty="0">
              <a:solidFill>
                <a:srgbClr val="AC62FF"/>
              </a:solidFill>
            </a:endParaRPr>
          </a:p>
          <a:p>
            <a:r>
              <a:rPr lang="en-AE" sz="2000" dirty="0"/>
              <a:t>Microsoft 365 Agents SDK repo: </a:t>
            </a:r>
            <a:r>
              <a:rPr lang="en-AE" sz="2000" dirty="0">
                <a:solidFill>
                  <a:srgbClr val="AC62FF"/>
                </a:solidFill>
              </a:rPr>
              <a:t>aka.ms/</a:t>
            </a:r>
            <a:r>
              <a:rPr lang="en-AE" sz="2000" dirty="0" err="1">
                <a:solidFill>
                  <a:srgbClr val="AC62FF"/>
                </a:solidFill>
              </a:rPr>
              <a:t>agentssdk</a:t>
            </a:r>
            <a:endParaRPr lang="en-AE" sz="2000" dirty="0">
              <a:solidFill>
                <a:srgbClr val="AC62FF"/>
              </a:solidFill>
            </a:endParaRPr>
          </a:p>
          <a:p>
            <a:r>
              <a:rPr lang="en-AE" sz="2000" dirty="0">
                <a:cs typeface="Segoe UI"/>
              </a:rPr>
              <a:t>Teams AI Library documentation: </a:t>
            </a:r>
            <a:r>
              <a:rPr lang="en-AE" sz="2000" dirty="0">
                <a:solidFill>
                  <a:srgbClr val="AC62FF"/>
                </a:solidFill>
                <a:cs typeface="Segoe UI"/>
              </a:rPr>
              <a:t>aka.ms/</a:t>
            </a:r>
            <a:r>
              <a:rPr lang="en-AE" sz="2000" dirty="0" err="1">
                <a:solidFill>
                  <a:srgbClr val="AC62FF"/>
                </a:solidFill>
                <a:cs typeface="Segoe UI"/>
              </a:rPr>
              <a:t>collabagent</a:t>
            </a:r>
            <a:endParaRPr lang="en-AE" sz="2000" dirty="0">
              <a:solidFill>
                <a:srgbClr val="AC62FF"/>
              </a:solidFill>
              <a:cs typeface="Segoe UI"/>
            </a:endParaRPr>
          </a:p>
          <a:p>
            <a:r>
              <a:rPr lang="en-AE" sz="2000" dirty="0">
                <a:cs typeface="Segoe UI"/>
              </a:rPr>
              <a:t>Teams AI Library repo: </a:t>
            </a:r>
            <a:r>
              <a:rPr lang="en-US" sz="2000" dirty="0">
                <a:solidFill>
                  <a:srgbClr val="AC62FF"/>
                </a:solidFill>
                <a:cs typeface="Segoe UI"/>
              </a:rPr>
              <a:t>aka.ms/teams-ai-repo</a:t>
            </a:r>
          </a:p>
          <a:p>
            <a:r>
              <a:rPr lang="en-US" sz="2000" dirty="0">
                <a:cs typeface="Segoe UI"/>
              </a:rPr>
              <a:t>Teams AI Accelerator repo</a:t>
            </a:r>
            <a:r>
              <a:rPr lang="en-US" sz="2000" dirty="0">
                <a:solidFill>
                  <a:srgbClr val="AC62FF"/>
                </a:solidFill>
                <a:cs typeface="Segoe UI"/>
              </a:rPr>
              <a:t>: aka.ms/teams-templates-gallery</a:t>
            </a:r>
          </a:p>
          <a:p>
            <a:endParaRPr lang="en-AE" sz="2000" dirty="0">
              <a:solidFill>
                <a:srgbClr val="AC62FF"/>
              </a:solidFill>
              <a:cs typeface="Segoe UI"/>
            </a:endParaRPr>
          </a:p>
        </p:txBody>
      </p:sp>
    </p:spTree>
    <p:extLst>
      <p:ext uri="{BB962C8B-B14F-4D97-AF65-F5344CB8AC3E}">
        <p14:creationId xmlns:p14="http://schemas.microsoft.com/office/powerpoint/2010/main" val="3093013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D5F7C82-03F5-6561-3BDF-30CFFBFF5DD0}"/>
            </a:ext>
          </a:extLst>
        </p:cNvPr>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AA960C8-C983-722D-8EA0-3C3008081078}"/>
              </a:ext>
            </a:extLst>
          </p:cNvPr>
          <p:cNvSpPr/>
          <p:nvPr/>
        </p:nvSpPr>
        <p:spPr bwMode="auto">
          <a:xfrm rot="10800000">
            <a:off x="1054098" y="2107044"/>
            <a:ext cx="10177895" cy="290945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solidFill>
                <a:schemeClr val="bg1"/>
              </a:solidFill>
              <a:effectLst/>
              <a:uLnTx/>
              <a:uFillTx/>
              <a:latin typeface="Segoe Sans Display Semibold" pitchFamily="2" charset="0"/>
              <a:ea typeface="+mn-ea"/>
              <a:cs typeface="Segoe Sans Display Semibold" pitchFamily="2" charset="0"/>
            </a:endParaRPr>
          </a:p>
        </p:txBody>
      </p:sp>
      <p:sp>
        <p:nvSpPr>
          <p:cNvPr id="4" name="TextBox 3">
            <a:extLst>
              <a:ext uri="{FF2B5EF4-FFF2-40B4-BE49-F238E27FC236}">
                <a16:creationId xmlns:a16="http://schemas.microsoft.com/office/drawing/2014/main" id="{A69E0CF3-19CE-C9C5-D34D-837E4B5D1AFB}"/>
              </a:ext>
            </a:extLst>
          </p:cNvPr>
          <p:cNvSpPr txBox="1"/>
          <p:nvPr/>
        </p:nvSpPr>
        <p:spPr>
          <a:xfrm>
            <a:off x="7762812" y="2601724"/>
            <a:ext cx="3469183" cy="135421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chemeClr val="bg1"/>
                </a:solidFill>
                <a:effectLst/>
                <a:uLnTx/>
                <a:uFillTx/>
                <a:ea typeface="+mn-ea"/>
                <a:cs typeface="+mn-cs"/>
              </a:rPr>
              <a:t>Teams AI </a:t>
            </a:r>
            <a:br>
              <a:rPr kumimoji="0" lang="en-US" sz="4400" b="0" i="0" u="none" strike="noStrike" kern="1200" cap="none" spc="0" normalizeH="0" baseline="0" noProof="0">
                <a:ln>
                  <a:noFill/>
                </a:ln>
                <a:solidFill>
                  <a:schemeClr val="bg1"/>
                </a:solidFill>
                <a:effectLst/>
                <a:uLnTx/>
                <a:uFillTx/>
                <a:ea typeface="+mn-ea"/>
                <a:cs typeface="+mn-cs"/>
              </a:rPr>
            </a:br>
            <a:r>
              <a:rPr kumimoji="0" lang="en-US" sz="4400" b="0" i="0" u="none" strike="noStrike" kern="1200" cap="none" spc="0" normalizeH="0" baseline="0" noProof="0">
                <a:ln>
                  <a:noFill/>
                </a:ln>
                <a:solidFill>
                  <a:schemeClr val="bg1"/>
                </a:solidFill>
                <a:effectLst/>
                <a:uLnTx/>
                <a:uFillTx/>
                <a:ea typeface="+mn-ea"/>
                <a:cs typeface="+mn-cs"/>
              </a:rPr>
              <a:t>Library</a:t>
            </a:r>
          </a:p>
        </p:txBody>
      </p:sp>
      <p:sp>
        <p:nvSpPr>
          <p:cNvPr id="7" name="TextBox 6">
            <a:extLst>
              <a:ext uri="{FF2B5EF4-FFF2-40B4-BE49-F238E27FC236}">
                <a16:creationId xmlns:a16="http://schemas.microsoft.com/office/drawing/2014/main" id="{B3570520-201D-7423-CB59-523411DCF9E9}"/>
              </a:ext>
            </a:extLst>
          </p:cNvPr>
          <p:cNvSpPr txBox="1"/>
          <p:nvPr/>
        </p:nvSpPr>
        <p:spPr>
          <a:xfrm>
            <a:off x="1636397" y="2601725"/>
            <a:ext cx="3616676" cy="135421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schemeClr val="bg1"/>
                </a:solidFill>
                <a:effectLst/>
                <a:uLnTx/>
                <a:uFillTx/>
                <a:ea typeface="+mn-ea"/>
                <a:cs typeface="+mn-cs"/>
              </a:rPr>
              <a:t>Microsoft 365 Agents SDK</a:t>
            </a:r>
          </a:p>
        </p:txBody>
      </p:sp>
      <p:pic>
        <p:nvPicPr>
          <p:cNvPr id="5" name="Graphic 6" descr="Teams AI &#10;Library&#10;">
            <a:extLst>
              <a:ext uri="{FF2B5EF4-FFF2-40B4-BE49-F238E27FC236}">
                <a16:creationId xmlns:a16="http://schemas.microsoft.com/office/drawing/2014/main" id="{3677D529-9EB7-4235-C0BD-FC871B0389DE}"/>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7164084" y="2793569"/>
            <a:ext cx="978920" cy="912001"/>
          </a:xfrm>
          <a:prstGeom prst="rect">
            <a:avLst/>
          </a:prstGeom>
          <a:effectLst/>
        </p:spPr>
      </p:pic>
      <p:sp>
        <p:nvSpPr>
          <p:cNvPr id="6" name="Rectangle: Rounded Corners 5">
            <a:extLst>
              <a:ext uri="{FF2B5EF4-FFF2-40B4-BE49-F238E27FC236}">
                <a16:creationId xmlns:a16="http://schemas.microsoft.com/office/drawing/2014/main" id="{D9AA79DD-25FC-A529-E508-D3BD51D7C4C5}"/>
              </a:ext>
            </a:extLst>
          </p:cNvPr>
          <p:cNvSpPr>
            <a:spLocks/>
          </p:cNvSpPr>
          <p:nvPr/>
        </p:nvSpPr>
        <p:spPr bwMode="auto">
          <a:xfrm>
            <a:off x="7536037" y="4155031"/>
            <a:ext cx="3048002" cy="519351"/>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mn-cs"/>
              </a:rPr>
              <a:t>Generally Available</a:t>
            </a:r>
          </a:p>
        </p:txBody>
      </p:sp>
      <p:sp>
        <p:nvSpPr>
          <p:cNvPr id="8" name="Rectangle: Rounded Corners 7">
            <a:extLst>
              <a:ext uri="{FF2B5EF4-FFF2-40B4-BE49-F238E27FC236}">
                <a16:creationId xmlns:a16="http://schemas.microsoft.com/office/drawing/2014/main" id="{69081E2D-E754-AF92-FE2E-D7CFE100BA86}"/>
              </a:ext>
            </a:extLst>
          </p:cNvPr>
          <p:cNvSpPr>
            <a:spLocks/>
          </p:cNvSpPr>
          <p:nvPr/>
        </p:nvSpPr>
        <p:spPr bwMode="auto">
          <a:xfrm>
            <a:off x="1933433" y="4148018"/>
            <a:ext cx="3048002" cy="519351"/>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0" cap="none" spc="0" normalizeH="0" baseline="0" noProof="0">
                <a:ln>
                  <a:noFill/>
                </a:ln>
                <a:effectLst/>
                <a:uLnTx/>
                <a:uFillTx/>
                <a:latin typeface="Segoe UI Semibold"/>
                <a:ea typeface="+mn-ea"/>
                <a:cs typeface="+mn-cs"/>
              </a:rPr>
              <a:t>Public Preview</a:t>
            </a:r>
          </a:p>
        </p:txBody>
      </p:sp>
      <p:sp>
        <p:nvSpPr>
          <p:cNvPr id="13" name="Title 12">
            <a:extLst>
              <a:ext uri="{FF2B5EF4-FFF2-40B4-BE49-F238E27FC236}">
                <a16:creationId xmlns:a16="http://schemas.microsoft.com/office/drawing/2014/main" id="{E9EB8C18-5ADD-6AF2-1FDC-86D727DD367B}"/>
              </a:ext>
            </a:extLst>
          </p:cNvPr>
          <p:cNvSpPr>
            <a:spLocks noGrp="1"/>
          </p:cNvSpPr>
          <p:nvPr>
            <p:ph type="title"/>
          </p:nvPr>
        </p:nvSpPr>
        <p:spPr>
          <a:xfrm>
            <a:off x="0" y="457200"/>
            <a:ext cx="12192000" cy="553998"/>
          </a:xfrm>
        </p:spPr>
        <p:txBody>
          <a:bodyPr/>
          <a:lstStyle/>
          <a:p>
            <a:pPr lvl="0" algn="ctr"/>
            <a:r>
              <a:rPr lang="en-US" noProof="0">
                <a:solidFill>
                  <a:schemeClr val="bg1"/>
                </a:solidFill>
              </a:rPr>
              <a:t>Build for Breadth to Collaborative Depth</a:t>
            </a:r>
          </a:p>
        </p:txBody>
      </p:sp>
      <p:sp>
        <p:nvSpPr>
          <p:cNvPr id="14" name="TextBox 13">
            <a:extLst>
              <a:ext uri="{FF2B5EF4-FFF2-40B4-BE49-F238E27FC236}">
                <a16:creationId xmlns:a16="http://schemas.microsoft.com/office/drawing/2014/main" id="{92FE7DA7-88BF-91F0-9DEF-1C5B1CF5EE43}"/>
              </a:ext>
            </a:extLst>
          </p:cNvPr>
          <p:cNvSpPr txBox="1"/>
          <p:nvPr/>
        </p:nvSpPr>
        <p:spPr>
          <a:xfrm>
            <a:off x="1726722" y="2298754"/>
            <a:ext cx="3373951"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Build Once, Publish everywhere</a:t>
            </a:r>
          </a:p>
        </p:txBody>
      </p:sp>
      <p:sp>
        <p:nvSpPr>
          <p:cNvPr id="15" name="TextBox 14">
            <a:extLst>
              <a:ext uri="{FF2B5EF4-FFF2-40B4-BE49-F238E27FC236}">
                <a16:creationId xmlns:a16="http://schemas.microsoft.com/office/drawing/2014/main" id="{CD4CA6C3-B3F9-518A-75E3-6058A7B6FEB6}"/>
              </a:ext>
            </a:extLst>
          </p:cNvPr>
          <p:cNvSpPr txBox="1"/>
          <p:nvPr/>
        </p:nvSpPr>
        <p:spPr>
          <a:xfrm>
            <a:off x="7230082" y="2273354"/>
            <a:ext cx="3469182"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In-Depth Collaborative Agents</a:t>
            </a:r>
          </a:p>
        </p:txBody>
      </p:sp>
      <p:sp>
        <p:nvSpPr>
          <p:cNvPr id="16" name="Graphic 28">
            <a:extLst>
              <a:ext uri="{FF2B5EF4-FFF2-40B4-BE49-F238E27FC236}">
                <a16:creationId xmlns:a16="http://schemas.microsoft.com/office/drawing/2014/main" id="{BF354859-3480-7808-3E93-7495DF9AE45A}"/>
              </a:ext>
              <a:ext uri="{C183D7F6-B498-43B3-948B-1728B52AA6E4}">
                <adec:decorative xmlns:adec="http://schemas.microsoft.com/office/drawing/2017/decorative" val="1"/>
              </a:ext>
            </a:extLst>
          </p:cNvPr>
          <p:cNvSpPr/>
          <p:nvPr/>
        </p:nvSpPr>
        <p:spPr>
          <a:xfrm>
            <a:off x="5880100" y="3160052"/>
            <a:ext cx="575254" cy="545518"/>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chemeClr val="tx2">
              <a:lumMod val="25000"/>
            </a:schemeClr>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Segoe UI"/>
              <a:ea typeface="+mn-ea"/>
              <a:cs typeface="+mn-cs"/>
            </a:endParaRPr>
          </a:p>
        </p:txBody>
      </p:sp>
    </p:spTree>
    <p:extLst>
      <p:ext uri="{BB962C8B-B14F-4D97-AF65-F5344CB8AC3E}">
        <p14:creationId xmlns:p14="http://schemas.microsoft.com/office/powerpoint/2010/main" val="52720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accel="50000" decel="50000" fill="hold" grpId="1" nodeType="withEffect">
                                  <p:stCondLst>
                                    <p:cond delay="0"/>
                                  </p:stCondLst>
                                  <p:childTnLst>
                                    <p:animMotion origin="layout" path="M -2.91667E-6 0.02431 L -2.91667E-6 -4.81481E-6 " pathEditMode="relative" rAng="0" ptsTypes="AA">
                                      <p:cBhvr>
                                        <p:cTn id="9" dur="500" fill="hold"/>
                                        <p:tgtEl>
                                          <p:spTgt spid="7"/>
                                        </p:tgtEl>
                                        <p:attrNameLst>
                                          <p:attrName>ppt_x</p:attrName>
                                          <p:attrName>ppt_y</p:attrName>
                                        </p:attrNameLst>
                                      </p:cBhvr>
                                      <p:rCtr x="0" y="-1227"/>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4" presetClass="path" presetSubtype="0" accel="50000" decel="50000" fill="hold" grpId="1" nodeType="withEffect">
                                  <p:stCondLst>
                                    <p:cond delay="0"/>
                                  </p:stCondLst>
                                  <p:childTnLst>
                                    <p:animMotion origin="layout" path="M -2.91667E-6 0.0243 L -2.91667E-6 3.7037E-6 " pathEditMode="relative" rAng="0" ptsTypes="AA">
                                      <p:cBhvr>
                                        <p:cTn id="14" dur="500" fill="hold"/>
                                        <p:tgtEl>
                                          <p:spTgt spid="8"/>
                                        </p:tgtEl>
                                        <p:attrNameLst>
                                          <p:attrName>ppt_x</p:attrName>
                                          <p:attrName>ppt_y</p:attrName>
                                        </p:attrNameLst>
                                      </p:cBhvr>
                                      <p:rCtr x="0" y="-1227"/>
                                    </p:animMotion>
                                  </p:childTnLst>
                                </p:cTn>
                              </p:par>
                              <p:par>
                                <p:cTn id="15" presetID="10"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64" presetClass="path" presetSubtype="0" accel="50000" decel="50000" fill="hold" nodeType="withEffect">
                                  <p:stCondLst>
                                    <p:cond delay="0"/>
                                  </p:stCondLst>
                                  <p:childTnLst>
                                    <p:animMotion origin="layout" path="M -2.08333E-6 0.02431 L -2.08333E-6 -1.48148E-6 " pathEditMode="relative" rAng="0" ptsTypes="AA">
                                      <p:cBhvr>
                                        <p:cTn id="19" dur="500" fill="hold"/>
                                        <p:tgtEl>
                                          <p:spTgt spid="5"/>
                                        </p:tgtEl>
                                        <p:attrNameLst>
                                          <p:attrName>ppt_x</p:attrName>
                                          <p:attrName>ppt_y</p:attrName>
                                        </p:attrNameLst>
                                      </p:cBhvr>
                                      <p:rCtr x="0" y="-1227"/>
                                    </p:animMotion>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64" presetClass="path" presetSubtype="0" accel="50000" decel="50000" fill="hold" grpId="1" nodeType="withEffect">
                                  <p:stCondLst>
                                    <p:cond delay="0"/>
                                  </p:stCondLst>
                                  <p:childTnLst>
                                    <p:animMotion origin="layout" path="M -2.08333E-6 0.02431 L -2.08333E-6 1.11022E-16 " pathEditMode="relative" rAng="0" ptsTypes="AA">
                                      <p:cBhvr>
                                        <p:cTn id="24" dur="500" fill="hold"/>
                                        <p:tgtEl>
                                          <p:spTgt spid="4"/>
                                        </p:tgtEl>
                                        <p:attrNameLst>
                                          <p:attrName>ppt_x</p:attrName>
                                          <p:attrName>ppt_y</p:attrName>
                                        </p:attrNameLst>
                                      </p:cBhvr>
                                      <p:rCtr x="0" y="-1227"/>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64" presetClass="path" presetSubtype="0" accel="50000" decel="50000" fill="hold" grpId="1" nodeType="withEffect">
                                  <p:stCondLst>
                                    <p:cond delay="0"/>
                                  </p:stCondLst>
                                  <p:childTnLst>
                                    <p:animMotion origin="layout" path="M -2.08333E-6 0.0243 L -2.08333E-6 3.7037E-6 " pathEditMode="relative" rAng="0" ptsTypes="AA">
                                      <p:cBhvr>
                                        <p:cTn id="29" dur="500" fill="hold"/>
                                        <p:tgtEl>
                                          <p:spTgt spid="6"/>
                                        </p:tgtEl>
                                        <p:attrNameLst>
                                          <p:attrName>ppt_x</p:attrName>
                                          <p:attrName>ppt_y</p:attrName>
                                        </p:attrNameLst>
                                      </p:cBhvr>
                                      <p:rCtr x="0" y="-1227"/>
                                    </p:animMotion>
                                  </p:childTnLst>
                                </p:cTn>
                              </p:par>
                              <p:par>
                                <p:cTn id="30" presetID="1"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6" grpId="0" animBg="1"/>
      <p:bldP spid="6" grpId="1" animBg="1"/>
      <p:bldP spid="8" grpId="0" animBg="1"/>
      <p:bldP spid="8" grpId="1" animBg="1"/>
      <p:bldP spid="14" grpId="0"/>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393DA3A4-706A-260C-8503-FABD7390EA18}"/>
            </a:ext>
          </a:extLst>
        </p:cNvPr>
        <p:cNvGrpSpPr/>
        <p:nvPr/>
      </p:nvGrpSpPr>
      <p:grpSpPr>
        <a:xfrm>
          <a:off x="0" y="0"/>
          <a:ext cx="0" cy="0"/>
          <a:chOff x="0" y="0"/>
          <a:chExt cx="0" cy="0"/>
        </a:xfrm>
      </p:grpSpPr>
      <p:sp>
        <p:nvSpPr>
          <p:cNvPr id="79" name="Rounded Rectangle 78">
            <a:extLst>
              <a:ext uri="{FF2B5EF4-FFF2-40B4-BE49-F238E27FC236}">
                <a16:creationId xmlns:a16="http://schemas.microsoft.com/office/drawing/2014/main" id="{B9E0FA8D-B058-A95C-A8F8-F9B1712C3F63}"/>
              </a:ext>
            </a:extLst>
          </p:cNvPr>
          <p:cNvSpPr/>
          <p:nvPr/>
        </p:nvSpPr>
        <p:spPr bwMode="auto">
          <a:xfrm>
            <a:off x="5909487" y="1325928"/>
            <a:ext cx="5733003" cy="2311794"/>
          </a:xfrm>
          <a:prstGeom prst="roundRect">
            <a:avLst>
              <a:gd name="adj" fmla="val 465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E" sz="2000" err="1">
              <a:solidFill>
                <a:schemeClr val="bg1"/>
              </a:solidFill>
              <a:ea typeface="Segoe UI" pitchFamily="34" charset="0"/>
              <a:cs typeface="Segoe UI" pitchFamily="34" charset="0"/>
            </a:endParaRPr>
          </a:p>
        </p:txBody>
      </p:sp>
      <p:sp>
        <p:nvSpPr>
          <p:cNvPr id="5" name="Content Placeholder 3">
            <a:extLst>
              <a:ext uri="{FF2B5EF4-FFF2-40B4-BE49-F238E27FC236}">
                <a16:creationId xmlns:a16="http://schemas.microsoft.com/office/drawing/2014/main" id="{2DAC7757-03BD-97D8-86EB-D545CAB4B04E}"/>
              </a:ext>
            </a:extLst>
          </p:cNvPr>
          <p:cNvSpPr txBox="1">
            <a:spLocks/>
          </p:cNvSpPr>
          <p:nvPr/>
        </p:nvSpPr>
        <p:spPr>
          <a:xfrm>
            <a:off x="63470" y="3816626"/>
            <a:ext cx="5755230" cy="23603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lang="en-US" b="1" kern="0" spc="-25">
                <a:solidFill>
                  <a:srgbClr val="AC62FF"/>
                </a:solidFill>
                <a:latin typeface="Aptos" panose="020B0004020202020204" pitchFamily="34" charset="0"/>
                <a:cs typeface="Segoe UI Semibold" pitchFamily="34" charset="-120"/>
              </a:rPr>
              <a:t>Teams AI Library</a:t>
            </a:r>
            <a:r>
              <a:rPr kumimoji="0" lang="en-US" sz="2800" b="1" i="0" u="none" strike="noStrike" kern="1200" cap="none" spc="0" normalizeH="0" baseline="0" noProof="0">
                <a:ln>
                  <a:noFill/>
                </a:ln>
                <a:solidFill>
                  <a:srgbClr val="AC62FF"/>
                </a:solidFill>
                <a:effectLst/>
                <a:uLnTx/>
                <a:uFillTx/>
                <a:latin typeface="Aptos" panose="02110004020202020204"/>
                <a:ea typeface="+mn-ea"/>
                <a:cs typeface="+mn-cs"/>
              </a:rPr>
              <a:t>: </a:t>
            </a:r>
            <a:r>
              <a:rPr kumimoji="0" lang="en-US" sz="2800" i="0" u="none" strike="noStrike" kern="1200" cap="none" spc="0" normalizeH="0" baseline="0" noProof="0">
                <a:ln>
                  <a:noFill/>
                </a:ln>
                <a:solidFill>
                  <a:schemeClr val="bg1"/>
                </a:solidFill>
                <a:effectLst/>
                <a:uLnTx/>
                <a:uFillTx/>
                <a:latin typeface="Aptos" panose="02110004020202020204"/>
                <a:ea typeface="+mn-ea"/>
                <a:cs typeface="+mn-cs"/>
              </a:rPr>
              <a:t>D</a:t>
            </a:r>
            <a:r>
              <a:rPr kumimoji="0" lang="en-US" sz="2800" b="0" i="0" u="none" strike="noStrike" kern="1200" cap="none" spc="0" normalizeH="0" baseline="0" noProof="0">
                <a:ln>
                  <a:noFill/>
                </a:ln>
                <a:solidFill>
                  <a:schemeClr val="bg1"/>
                </a:solidFill>
                <a:effectLst/>
                <a:uLnTx/>
                <a:uFillTx/>
                <a:latin typeface="Aptos" panose="02110004020202020204"/>
                <a:ea typeface="+mn-ea"/>
                <a:cs typeface="+mn-cs"/>
              </a:rPr>
              <a:t>epth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solidFill>
                <a:effectLst/>
                <a:uLnTx/>
                <a:uFillTx/>
                <a:latin typeface="Aptos" panose="02110004020202020204"/>
                <a:ea typeface="+mn-ea"/>
                <a:cs typeface="+mn-cs"/>
              </a:rPr>
              <a:t>Single hub: Teams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solidFill>
                <a:effectLst/>
                <a:uLnTx/>
                <a:uFillTx/>
                <a:latin typeface="Aptos" panose="02110004020202020204"/>
                <a:ea typeface="+mn-ea"/>
                <a:cs typeface="+mn-cs"/>
              </a:rPr>
              <a:t>Uses Teams-centric context and canvas</a:t>
            </a:r>
          </a:p>
        </p:txBody>
      </p:sp>
      <p:sp>
        <p:nvSpPr>
          <p:cNvPr id="2" name="Title 1">
            <a:extLst>
              <a:ext uri="{FF2B5EF4-FFF2-40B4-BE49-F238E27FC236}">
                <a16:creationId xmlns:a16="http://schemas.microsoft.com/office/drawing/2014/main" id="{6D6F5EF5-4856-CA86-7CD9-8C16076E838F}"/>
              </a:ext>
            </a:extLst>
          </p:cNvPr>
          <p:cNvSpPr>
            <a:spLocks noGrp="1"/>
          </p:cNvSpPr>
          <p:nvPr>
            <p:ph type="title"/>
          </p:nvPr>
        </p:nvSpPr>
        <p:spPr/>
        <p:txBody>
          <a:bodyPr/>
          <a:lstStyle/>
          <a:p>
            <a:pPr algn="ctr"/>
            <a:r>
              <a:rPr lang="en-US" noProof="0">
                <a:solidFill>
                  <a:schemeClr val="bg1"/>
                </a:solidFill>
              </a:rPr>
              <a:t>Breadth to Collaborative Depth</a:t>
            </a:r>
            <a:endParaRPr lang="en-US">
              <a:solidFill>
                <a:schemeClr val="bg1"/>
              </a:solidFill>
            </a:endParaRPr>
          </a:p>
        </p:txBody>
      </p:sp>
      <p:sp>
        <p:nvSpPr>
          <p:cNvPr id="44" name="Content Placeholder 3">
            <a:extLst>
              <a:ext uri="{FF2B5EF4-FFF2-40B4-BE49-F238E27FC236}">
                <a16:creationId xmlns:a16="http://schemas.microsoft.com/office/drawing/2014/main" id="{73214B46-16ED-16E4-000D-0869790AE022}"/>
              </a:ext>
            </a:extLst>
          </p:cNvPr>
          <p:cNvSpPr txBox="1">
            <a:spLocks/>
          </p:cNvSpPr>
          <p:nvPr/>
        </p:nvSpPr>
        <p:spPr>
          <a:xfrm>
            <a:off x="79513" y="1825625"/>
            <a:ext cx="5755230" cy="14443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a:ln>
                  <a:noFill/>
                </a:ln>
                <a:solidFill>
                  <a:schemeClr val="accent1"/>
                </a:solidFill>
                <a:effectLst/>
                <a:uLnTx/>
                <a:uFillTx/>
                <a:latin typeface="Aptos" panose="02110004020202020204"/>
                <a:ea typeface="+mn-ea"/>
                <a:cs typeface="+mn-cs"/>
              </a:rPr>
              <a:t>Microsoft 365 Agents SDK</a:t>
            </a:r>
            <a:r>
              <a:rPr kumimoji="0" lang="en-US" sz="2800" b="0" i="0" u="none" strike="noStrike" kern="1200" cap="none" spc="0" normalizeH="0" baseline="0" noProof="0">
                <a:ln>
                  <a:noFill/>
                </a:ln>
                <a:solidFill>
                  <a:schemeClr val="accent1"/>
                </a:solidFill>
                <a:effectLst/>
                <a:uLnTx/>
                <a:uFillTx/>
                <a:latin typeface="Aptos" panose="02110004020202020204"/>
                <a:ea typeface="+mn-ea"/>
                <a:cs typeface="+mn-cs"/>
              </a:rPr>
              <a:t>: </a:t>
            </a:r>
            <a:r>
              <a:rPr kumimoji="0" lang="en-US" sz="2800" b="0" i="0" u="none" strike="noStrike" kern="1200" cap="none" spc="0" normalizeH="0" baseline="0" noProof="0">
                <a:ln>
                  <a:noFill/>
                </a:ln>
                <a:solidFill>
                  <a:schemeClr val="bg1"/>
                </a:solidFill>
                <a:effectLst/>
                <a:uLnTx/>
                <a:uFillTx/>
                <a:latin typeface="Aptos" panose="02110004020202020204"/>
                <a:ea typeface="+mn-ea"/>
                <a:cs typeface="+mn-cs"/>
              </a:rPr>
              <a:t>Breadth</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solidFill>
                <a:effectLst/>
                <a:uLnTx/>
                <a:uFillTx/>
                <a:latin typeface="Aptos" panose="02110004020202020204"/>
                <a:ea typeface="+mn-ea"/>
                <a:cs typeface="+mn-cs"/>
              </a:rPr>
              <a:t>Multi-hub, multi-channel</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solidFill>
                <a:effectLst/>
                <a:uLnTx/>
                <a:uFillTx/>
                <a:latin typeface="Aptos" panose="02110004020202020204"/>
                <a:ea typeface="+mn-ea"/>
                <a:cs typeface="+mn-cs"/>
              </a:rPr>
              <a:t>Build once, works everywhere</a:t>
            </a:r>
          </a:p>
        </p:txBody>
      </p:sp>
      <p:grpSp>
        <p:nvGrpSpPr>
          <p:cNvPr id="37" name="Group 36">
            <a:extLst>
              <a:ext uri="{FF2B5EF4-FFF2-40B4-BE49-F238E27FC236}">
                <a16:creationId xmlns:a16="http://schemas.microsoft.com/office/drawing/2014/main" id="{D4D43666-DD59-7BF9-0E9F-8F2FADEC554B}"/>
              </a:ext>
            </a:extLst>
          </p:cNvPr>
          <p:cNvGrpSpPr/>
          <p:nvPr/>
        </p:nvGrpSpPr>
        <p:grpSpPr>
          <a:xfrm>
            <a:off x="5893445" y="1325928"/>
            <a:ext cx="5749046" cy="5393175"/>
            <a:chOff x="5893445" y="1325928"/>
            <a:chExt cx="5749046" cy="5393175"/>
          </a:xfrm>
        </p:grpSpPr>
        <p:sp>
          <p:nvSpPr>
            <p:cNvPr id="38" name="Freeform 37">
              <a:extLst>
                <a:ext uri="{FF2B5EF4-FFF2-40B4-BE49-F238E27FC236}">
                  <a16:creationId xmlns:a16="http://schemas.microsoft.com/office/drawing/2014/main" id="{553F7D1A-4031-A98E-A4F8-D1511426E5CC}"/>
                </a:ext>
              </a:extLst>
            </p:cNvPr>
            <p:cNvSpPr/>
            <p:nvPr/>
          </p:nvSpPr>
          <p:spPr>
            <a:xfrm>
              <a:off x="5893445" y="1325928"/>
              <a:ext cx="1084725" cy="5393175"/>
            </a:xfrm>
            <a:custGeom>
              <a:avLst/>
              <a:gdLst>
                <a:gd name="connsiteX0" fmla="*/ 0 w 1084725"/>
                <a:gd name="connsiteY0" fmla="*/ 108473 h 5393175"/>
                <a:gd name="connsiteX1" fmla="*/ 108473 w 1084725"/>
                <a:gd name="connsiteY1" fmla="*/ 0 h 5393175"/>
                <a:gd name="connsiteX2" fmla="*/ 976253 w 1084725"/>
                <a:gd name="connsiteY2" fmla="*/ 0 h 5393175"/>
                <a:gd name="connsiteX3" fmla="*/ 1084726 w 1084725"/>
                <a:gd name="connsiteY3" fmla="*/ 108473 h 5393175"/>
                <a:gd name="connsiteX4" fmla="*/ 1084725 w 1084725"/>
                <a:gd name="connsiteY4" fmla="*/ 5284703 h 5393175"/>
                <a:gd name="connsiteX5" fmla="*/ 976252 w 1084725"/>
                <a:gd name="connsiteY5" fmla="*/ 5393176 h 5393175"/>
                <a:gd name="connsiteX6" fmla="*/ 108473 w 1084725"/>
                <a:gd name="connsiteY6" fmla="*/ 5393175 h 5393175"/>
                <a:gd name="connsiteX7" fmla="*/ 0 w 1084725"/>
                <a:gd name="connsiteY7" fmla="*/ 5284702 h 5393175"/>
                <a:gd name="connsiteX8" fmla="*/ 0 w 1084725"/>
                <a:gd name="connsiteY8" fmla="*/ 108473 h 539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725" h="5393175">
                  <a:moveTo>
                    <a:pt x="0" y="108473"/>
                  </a:moveTo>
                  <a:cubicBezTo>
                    <a:pt x="0" y="48565"/>
                    <a:pt x="48565" y="0"/>
                    <a:pt x="108473" y="0"/>
                  </a:cubicBezTo>
                  <a:lnTo>
                    <a:pt x="976253" y="0"/>
                  </a:lnTo>
                  <a:cubicBezTo>
                    <a:pt x="1036161" y="0"/>
                    <a:pt x="1084726" y="48565"/>
                    <a:pt x="1084726" y="108473"/>
                  </a:cubicBezTo>
                  <a:cubicBezTo>
                    <a:pt x="1084726" y="1833883"/>
                    <a:pt x="1084725" y="3559293"/>
                    <a:pt x="1084725" y="5284703"/>
                  </a:cubicBezTo>
                  <a:cubicBezTo>
                    <a:pt x="1084725" y="5344611"/>
                    <a:pt x="1036160" y="5393176"/>
                    <a:pt x="976252" y="5393176"/>
                  </a:cubicBezTo>
                  <a:lnTo>
                    <a:pt x="108473" y="5393175"/>
                  </a:lnTo>
                  <a:cubicBezTo>
                    <a:pt x="48565" y="5393175"/>
                    <a:pt x="0" y="5344610"/>
                    <a:pt x="0" y="5284702"/>
                  </a:cubicBezTo>
                  <a:lnTo>
                    <a:pt x="0" y="108473"/>
                  </a:lnTo>
                  <a:close/>
                </a:path>
              </a:pathLst>
            </a:custGeom>
            <a:noFill/>
            <a:ln w="28575">
              <a:solidFill>
                <a:schemeClr val="tx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541" tIns="96541" rIns="96541" bIns="387176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Aptos" panose="02110004020202020204"/>
                  <a:ea typeface="+mn-ea"/>
                  <a:cs typeface="+mn-cs"/>
                </a:rPr>
                <a:t>Web</a:t>
              </a:r>
            </a:p>
          </p:txBody>
        </p:sp>
        <p:sp>
          <p:nvSpPr>
            <p:cNvPr id="39" name="Freeform 38">
              <a:extLst>
                <a:ext uri="{FF2B5EF4-FFF2-40B4-BE49-F238E27FC236}">
                  <a16:creationId xmlns:a16="http://schemas.microsoft.com/office/drawing/2014/main" id="{DE582172-95A5-94B9-9EDA-6458637F0820}"/>
                </a:ext>
              </a:extLst>
            </p:cNvPr>
            <p:cNvSpPr/>
            <p:nvPr/>
          </p:nvSpPr>
          <p:spPr>
            <a:xfrm>
              <a:off x="6001917" y="2944900"/>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Conversation manager</a:t>
              </a:r>
            </a:p>
          </p:txBody>
        </p:sp>
        <p:sp>
          <p:nvSpPr>
            <p:cNvPr id="53" name="Freeform 52">
              <a:extLst>
                <a:ext uri="{FF2B5EF4-FFF2-40B4-BE49-F238E27FC236}">
                  <a16:creationId xmlns:a16="http://schemas.microsoft.com/office/drawing/2014/main" id="{87543570-1957-DDF9-E1C0-891FD22F4777}"/>
                </a:ext>
              </a:extLst>
            </p:cNvPr>
            <p:cNvSpPr/>
            <p:nvPr/>
          </p:nvSpPr>
          <p:spPr>
            <a:xfrm>
              <a:off x="7059525" y="1325928"/>
              <a:ext cx="1084725" cy="5393175"/>
            </a:xfrm>
            <a:custGeom>
              <a:avLst/>
              <a:gdLst>
                <a:gd name="connsiteX0" fmla="*/ 0 w 1084725"/>
                <a:gd name="connsiteY0" fmla="*/ 108473 h 5393175"/>
                <a:gd name="connsiteX1" fmla="*/ 108473 w 1084725"/>
                <a:gd name="connsiteY1" fmla="*/ 0 h 5393175"/>
                <a:gd name="connsiteX2" fmla="*/ 976253 w 1084725"/>
                <a:gd name="connsiteY2" fmla="*/ 0 h 5393175"/>
                <a:gd name="connsiteX3" fmla="*/ 1084726 w 1084725"/>
                <a:gd name="connsiteY3" fmla="*/ 108473 h 5393175"/>
                <a:gd name="connsiteX4" fmla="*/ 1084725 w 1084725"/>
                <a:gd name="connsiteY4" fmla="*/ 5284703 h 5393175"/>
                <a:gd name="connsiteX5" fmla="*/ 976252 w 1084725"/>
                <a:gd name="connsiteY5" fmla="*/ 5393176 h 5393175"/>
                <a:gd name="connsiteX6" fmla="*/ 108473 w 1084725"/>
                <a:gd name="connsiteY6" fmla="*/ 5393175 h 5393175"/>
                <a:gd name="connsiteX7" fmla="*/ 0 w 1084725"/>
                <a:gd name="connsiteY7" fmla="*/ 5284702 h 5393175"/>
                <a:gd name="connsiteX8" fmla="*/ 0 w 1084725"/>
                <a:gd name="connsiteY8" fmla="*/ 108473 h 539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725" h="5393175">
                  <a:moveTo>
                    <a:pt x="0" y="108473"/>
                  </a:moveTo>
                  <a:cubicBezTo>
                    <a:pt x="0" y="48565"/>
                    <a:pt x="48565" y="0"/>
                    <a:pt x="108473" y="0"/>
                  </a:cubicBezTo>
                  <a:lnTo>
                    <a:pt x="976253" y="0"/>
                  </a:lnTo>
                  <a:cubicBezTo>
                    <a:pt x="1036161" y="0"/>
                    <a:pt x="1084726" y="48565"/>
                    <a:pt x="1084726" y="108473"/>
                  </a:cubicBezTo>
                  <a:cubicBezTo>
                    <a:pt x="1084726" y="1833883"/>
                    <a:pt x="1084725" y="3559293"/>
                    <a:pt x="1084725" y="5284703"/>
                  </a:cubicBezTo>
                  <a:cubicBezTo>
                    <a:pt x="1084725" y="5344611"/>
                    <a:pt x="1036160" y="5393176"/>
                    <a:pt x="976252" y="5393176"/>
                  </a:cubicBezTo>
                  <a:lnTo>
                    <a:pt x="108473" y="5393175"/>
                  </a:lnTo>
                  <a:cubicBezTo>
                    <a:pt x="48565" y="5393175"/>
                    <a:pt x="0" y="5344610"/>
                    <a:pt x="0" y="5284702"/>
                  </a:cubicBezTo>
                  <a:lnTo>
                    <a:pt x="0" y="108473"/>
                  </a:lnTo>
                  <a:close/>
                </a:path>
              </a:pathLst>
            </a:custGeom>
            <a:solidFill>
              <a:srgbClr val="AC62FF"/>
            </a:solidFill>
            <a:ln>
              <a:solidFill>
                <a:schemeClr val="tx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541" tIns="96541" rIns="96541" bIns="387176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Aptos" panose="02110004020202020204"/>
                  <a:ea typeface="+mn-ea"/>
                  <a:cs typeface="+mn-cs"/>
                </a:rPr>
                <a:t>Teams</a:t>
              </a:r>
            </a:p>
          </p:txBody>
        </p:sp>
        <p:sp>
          <p:nvSpPr>
            <p:cNvPr id="54" name="Freeform 53">
              <a:extLst>
                <a:ext uri="{FF2B5EF4-FFF2-40B4-BE49-F238E27FC236}">
                  <a16:creationId xmlns:a16="http://schemas.microsoft.com/office/drawing/2014/main" id="{7BFDDAA2-EAFA-BBC4-23B1-D4B624FE06B8}"/>
                </a:ext>
              </a:extLst>
            </p:cNvPr>
            <p:cNvSpPr/>
            <p:nvPr/>
          </p:nvSpPr>
          <p:spPr>
            <a:xfrm>
              <a:off x="7167998" y="2944900"/>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Conversation manager</a:t>
              </a:r>
            </a:p>
          </p:txBody>
        </p:sp>
        <p:sp>
          <p:nvSpPr>
            <p:cNvPr id="59" name="Freeform 58">
              <a:extLst>
                <a:ext uri="{FF2B5EF4-FFF2-40B4-BE49-F238E27FC236}">
                  <a16:creationId xmlns:a16="http://schemas.microsoft.com/office/drawing/2014/main" id="{C9BBF777-AEBC-879B-F198-7529C33634E5}"/>
                </a:ext>
              </a:extLst>
            </p:cNvPr>
            <p:cNvSpPr/>
            <p:nvPr/>
          </p:nvSpPr>
          <p:spPr>
            <a:xfrm>
              <a:off x="8225606" y="1325928"/>
              <a:ext cx="1084725" cy="5393175"/>
            </a:xfrm>
            <a:custGeom>
              <a:avLst/>
              <a:gdLst>
                <a:gd name="connsiteX0" fmla="*/ 0 w 1084725"/>
                <a:gd name="connsiteY0" fmla="*/ 108473 h 5393175"/>
                <a:gd name="connsiteX1" fmla="*/ 108473 w 1084725"/>
                <a:gd name="connsiteY1" fmla="*/ 0 h 5393175"/>
                <a:gd name="connsiteX2" fmla="*/ 976253 w 1084725"/>
                <a:gd name="connsiteY2" fmla="*/ 0 h 5393175"/>
                <a:gd name="connsiteX3" fmla="*/ 1084726 w 1084725"/>
                <a:gd name="connsiteY3" fmla="*/ 108473 h 5393175"/>
                <a:gd name="connsiteX4" fmla="*/ 1084725 w 1084725"/>
                <a:gd name="connsiteY4" fmla="*/ 5284703 h 5393175"/>
                <a:gd name="connsiteX5" fmla="*/ 976252 w 1084725"/>
                <a:gd name="connsiteY5" fmla="*/ 5393176 h 5393175"/>
                <a:gd name="connsiteX6" fmla="*/ 108473 w 1084725"/>
                <a:gd name="connsiteY6" fmla="*/ 5393175 h 5393175"/>
                <a:gd name="connsiteX7" fmla="*/ 0 w 1084725"/>
                <a:gd name="connsiteY7" fmla="*/ 5284702 h 5393175"/>
                <a:gd name="connsiteX8" fmla="*/ 0 w 1084725"/>
                <a:gd name="connsiteY8" fmla="*/ 108473 h 539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725" h="5393175">
                  <a:moveTo>
                    <a:pt x="0" y="108473"/>
                  </a:moveTo>
                  <a:cubicBezTo>
                    <a:pt x="0" y="48565"/>
                    <a:pt x="48565" y="0"/>
                    <a:pt x="108473" y="0"/>
                  </a:cubicBezTo>
                  <a:lnTo>
                    <a:pt x="976253" y="0"/>
                  </a:lnTo>
                  <a:cubicBezTo>
                    <a:pt x="1036161" y="0"/>
                    <a:pt x="1084726" y="48565"/>
                    <a:pt x="1084726" y="108473"/>
                  </a:cubicBezTo>
                  <a:cubicBezTo>
                    <a:pt x="1084726" y="1833883"/>
                    <a:pt x="1084725" y="3559293"/>
                    <a:pt x="1084725" y="5284703"/>
                  </a:cubicBezTo>
                  <a:cubicBezTo>
                    <a:pt x="1084725" y="5344611"/>
                    <a:pt x="1036160" y="5393176"/>
                    <a:pt x="976252" y="5393176"/>
                  </a:cubicBezTo>
                  <a:lnTo>
                    <a:pt x="108473" y="5393175"/>
                  </a:lnTo>
                  <a:cubicBezTo>
                    <a:pt x="48565" y="5393175"/>
                    <a:pt x="0" y="5344610"/>
                    <a:pt x="0" y="5284702"/>
                  </a:cubicBezTo>
                  <a:lnTo>
                    <a:pt x="0" y="108473"/>
                  </a:lnTo>
                  <a:close/>
                </a:path>
              </a:pathLst>
            </a:custGeom>
            <a:noFill/>
            <a:ln w="28575">
              <a:solidFill>
                <a:schemeClr val="tx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541" tIns="96541" rIns="96541" bIns="387176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Aptos" panose="02110004020202020204"/>
                  <a:ea typeface="+mn-ea"/>
                  <a:cs typeface="+mn-cs"/>
                </a:rPr>
                <a:t>Outlook</a:t>
              </a:r>
            </a:p>
          </p:txBody>
        </p:sp>
        <p:sp>
          <p:nvSpPr>
            <p:cNvPr id="60" name="Freeform 59">
              <a:extLst>
                <a:ext uri="{FF2B5EF4-FFF2-40B4-BE49-F238E27FC236}">
                  <a16:creationId xmlns:a16="http://schemas.microsoft.com/office/drawing/2014/main" id="{FEB9F41B-3A6E-C0D8-2405-8D369F93A8F7}"/>
                </a:ext>
              </a:extLst>
            </p:cNvPr>
            <p:cNvSpPr/>
            <p:nvPr/>
          </p:nvSpPr>
          <p:spPr>
            <a:xfrm>
              <a:off x="8334078" y="2944900"/>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Conversation manager</a:t>
              </a:r>
            </a:p>
          </p:txBody>
        </p:sp>
        <p:sp>
          <p:nvSpPr>
            <p:cNvPr id="65" name="Freeform 64">
              <a:extLst>
                <a:ext uri="{FF2B5EF4-FFF2-40B4-BE49-F238E27FC236}">
                  <a16:creationId xmlns:a16="http://schemas.microsoft.com/office/drawing/2014/main" id="{86516E3F-3EE5-5120-E582-3F3E27264BA7}"/>
                </a:ext>
              </a:extLst>
            </p:cNvPr>
            <p:cNvSpPr/>
            <p:nvPr/>
          </p:nvSpPr>
          <p:spPr>
            <a:xfrm>
              <a:off x="9391686" y="1325928"/>
              <a:ext cx="1084725" cy="5393175"/>
            </a:xfrm>
            <a:custGeom>
              <a:avLst/>
              <a:gdLst>
                <a:gd name="connsiteX0" fmla="*/ 0 w 1084725"/>
                <a:gd name="connsiteY0" fmla="*/ 108473 h 5393175"/>
                <a:gd name="connsiteX1" fmla="*/ 108473 w 1084725"/>
                <a:gd name="connsiteY1" fmla="*/ 0 h 5393175"/>
                <a:gd name="connsiteX2" fmla="*/ 976253 w 1084725"/>
                <a:gd name="connsiteY2" fmla="*/ 0 h 5393175"/>
                <a:gd name="connsiteX3" fmla="*/ 1084726 w 1084725"/>
                <a:gd name="connsiteY3" fmla="*/ 108473 h 5393175"/>
                <a:gd name="connsiteX4" fmla="*/ 1084725 w 1084725"/>
                <a:gd name="connsiteY4" fmla="*/ 5284703 h 5393175"/>
                <a:gd name="connsiteX5" fmla="*/ 976252 w 1084725"/>
                <a:gd name="connsiteY5" fmla="*/ 5393176 h 5393175"/>
                <a:gd name="connsiteX6" fmla="*/ 108473 w 1084725"/>
                <a:gd name="connsiteY6" fmla="*/ 5393175 h 5393175"/>
                <a:gd name="connsiteX7" fmla="*/ 0 w 1084725"/>
                <a:gd name="connsiteY7" fmla="*/ 5284702 h 5393175"/>
                <a:gd name="connsiteX8" fmla="*/ 0 w 1084725"/>
                <a:gd name="connsiteY8" fmla="*/ 108473 h 539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725" h="5393175">
                  <a:moveTo>
                    <a:pt x="0" y="108473"/>
                  </a:moveTo>
                  <a:cubicBezTo>
                    <a:pt x="0" y="48565"/>
                    <a:pt x="48565" y="0"/>
                    <a:pt x="108473" y="0"/>
                  </a:cubicBezTo>
                  <a:lnTo>
                    <a:pt x="976253" y="0"/>
                  </a:lnTo>
                  <a:cubicBezTo>
                    <a:pt x="1036161" y="0"/>
                    <a:pt x="1084726" y="48565"/>
                    <a:pt x="1084726" y="108473"/>
                  </a:cubicBezTo>
                  <a:cubicBezTo>
                    <a:pt x="1084726" y="1833883"/>
                    <a:pt x="1084725" y="3559293"/>
                    <a:pt x="1084725" y="5284703"/>
                  </a:cubicBezTo>
                  <a:cubicBezTo>
                    <a:pt x="1084725" y="5344611"/>
                    <a:pt x="1036160" y="5393176"/>
                    <a:pt x="976252" y="5393176"/>
                  </a:cubicBezTo>
                  <a:lnTo>
                    <a:pt x="108473" y="5393175"/>
                  </a:lnTo>
                  <a:cubicBezTo>
                    <a:pt x="48565" y="5393175"/>
                    <a:pt x="0" y="5344610"/>
                    <a:pt x="0" y="5284702"/>
                  </a:cubicBezTo>
                  <a:lnTo>
                    <a:pt x="0" y="108473"/>
                  </a:lnTo>
                  <a:close/>
                </a:path>
              </a:pathLst>
            </a:custGeom>
            <a:noFill/>
            <a:ln w="28575">
              <a:solidFill>
                <a:schemeClr val="tx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541" tIns="96541" rIns="96541" bIns="3871764" numCol="1" spcCol="1270" anchor="ctr" anchorCtr="0">
              <a:noAutofit/>
            </a:bodyPr>
            <a:lstStyle/>
            <a:p>
              <a:pPr marL="0" lvl="0" indent="0" algn="ctr" defTabSz="755650">
                <a:lnSpc>
                  <a:spcPct val="90000"/>
                </a:lnSpc>
                <a:spcBef>
                  <a:spcPct val="0"/>
                </a:spcBef>
                <a:spcAft>
                  <a:spcPts val="0"/>
                </a:spcAft>
                <a:buNone/>
              </a:pPr>
              <a:r>
                <a:rPr lang="en-US" sz="1700" kern="1200">
                  <a:solidFill>
                    <a:schemeClr val="tx1"/>
                  </a:solidFill>
                  <a:latin typeface="Aptos" panose="02110004020202020204"/>
                  <a:ea typeface="+mn-ea"/>
                  <a:cs typeface="+mn-cs"/>
                </a:rPr>
                <a:t>Microsoft 365</a:t>
              </a:r>
            </a:p>
            <a:p>
              <a:pPr marL="0" lvl="0" indent="0" algn="ctr" defTabSz="755650">
                <a:lnSpc>
                  <a:spcPct val="90000"/>
                </a:lnSpc>
                <a:spcBef>
                  <a:spcPct val="0"/>
                </a:spcBef>
                <a:spcAft>
                  <a:spcPct val="35000"/>
                </a:spcAft>
                <a:buNone/>
              </a:pPr>
              <a:r>
                <a:rPr lang="en-US" sz="1700" kern="1200">
                  <a:solidFill>
                    <a:schemeClr val="tx1"/>
                  </a:solidFill>
                  <a:latin typeface="Aptos" panose="02110004020202020204"/>
                  <a:ea typeface="+mn-ea"/>
                  <a:cs typeface="+mn-cs"/>
                </a:rPr>
                <a:t>Copilot</a:t>
              </a:r>
            </a:p>
          </p:txBody>
        </p:sp>
        <p:sp>
          <p:nvSpPr>
            <p:cNvPr id="66" name="Freeform 65">
              <a:extLst>
                <a:ext uri="{FF2B5EF4-FFF2-40B4-BE49-F238E27FC236}">
                  <a16:creationId xmlns:a16="http://schemas.microsoft.com/office/drawing/2014/main" id="{A1B06CAD-E5CE-C098-5C38-4AF319C93A1C}"/>
                </a:ext>
              </a:extLst>
            </p:cNvPr>
            <p:cNvSpPr/>
            <p:nvPr/>
          </p:nvSpPr>
          <p:spPr>
            <a:xfrm>
              <a:off x="9500159" y="2944900"/>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Conversation manager</a:t>
              </a:r>
            </a:p>
          </p:txBody>
        </p:sp>
        <p:sp>
          <p:nvSpPr>
            <p:cNvPr id="71" name="Freeform 70">
              <a:extLst>
                <a:ext uri="{FF2B5EF4-FFF2-40B4-BE49-F238E27FC236}">
                  <a16:creationId xmlns:a16="http://schemas.microsoft.com/office/drawing/2014/main" id="{4529993B-4614-33AD-A1E9-B32A84458D7D}"/>
                </a:ext>
              </a:extLst>
            </p:cNvPr>
            <p:cNvSpPr/>
            <p:nvPr/>
          </p:nvSpPr>
          <p:spPr>
            <a:xfrm>
              <a:off x="10557766" y="1325928"/>
              <a:ext cx="1084725" cy="5393175"/>
            </a:xfrm>
            <a:custGeom>
              <a:avLst/>
              <a:gdLst>
                <a:gd name="connsiteX0" fmla="*/ 0 w 1084725"/>
                <a:gd name="connsiteY0" fmla="*/ 108473 h 5393175"/>
                <a:gd name="connsiteX1" fmla="*/ 108473 w 1084725"/>
                <a:gd name="connsiteY1" fmla="*/ 0 h 5393175"/>
                <a:gd name="connsiteX2" fmla="*/ 976253 w 1084725"/>
                <a:gd name="connsiteY2" fmla="*/ 0 h 5393175"/>
                <a:gd name="connsiteX3" fmla="*/ 1084726 w 1084725"/>
                <a:gd name="connsiteY3" fmla="*/ 108473 h 5393175"/>
                <a:gd name="connsiteX4" fmla="*/ 1084725 w 1084725"/>
                <a:gd name="connsiteY4" fmla="*/ 5284703 h 5393175"/>
                <a:gd name="connsiteX5" fmla="*/ 976252 w 1084725"/>
                <a:gd name="connsiteY5" fmla="*/ 5393176 h 5393175"/>
                <a:gd name="connsiteX6" fmla="*/ 108473 w 1084725"/>
                <a:gd name="connsiteY6" fmla="*/ 5393175 h 5393175"/>
                <a:gd name="connsiteX7" fmla="*/ 0 w 1084725"/>
                <a:gd name="connsiteY7" fmla="*/ 5284702 h 5393175"/>
                <a:gd name="connsiteX8" fmla="*/ 0 w 1084725"/>
                <a:gd name="connsiteY8" fmla="*/ 108473 h 539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4725" h="5393175">
                  <a:moveTo>
                    <a:pt x="0" y="108473"/>
                  </a:moveTo>
                  <a:cubicBezTo>
                    <a:pt x="0" y="48565"/>
                    <a:pt x="48565" y="0"/>
                    <a:pt x="108473" y="0"/>
                  </a:cubicBezTo>
                  <a:lnTo>
                    <a:pt x="976253" y="0"/>
                  </a:lnTo>
                  <a:cubicBezTo>
                    <a:pt x="1036161" y="0"/>
                    <a:pt x="1084726" y="48565"/>
                    <a:pt x="1084726" y="108473"/>
                  </a:cubicBezTo>
                  <a:cubicBezTo>
                    <a:pt x="1084726" y="1833883"/>
                    <a:pt x="1084725" y="3559293"/>
                    <a:pt x="1084725" y="5284703"/>
                  </a:cubicBezTo>
                  <a:cubicBezTo>
                    <a:pt x="1084725" y="5344611"/>
                    <a:pt x="1036160" y="5393176"/>
                    <a:pt x="976252" y="5393176"/>
                  </a:cubicBezTo>
                  <a:lnTo>
                    <a:pt x="108473" y="5393175"/>
                  </a:lnTo>
                  <a:cubicBezTo>
                    <a:pt x="48565" y="5393175"/>
                    <a:pt x="0" y="5344610"/>
                    <a:pt x="0" y="5284702"/>
                  </a:cubicBezTo>
                  <a:lnTo>
                    <a:pt x="0" y="108473"/>
                  </a:lnTo>
                  <a:close/>
                </a:path>
              </a:pathLst>
            </a:custGeom>
            <a:noFill/>
            <a:ln w="28575">
              <a:solidFill>
                <a:schemeClr val="tx1"/>
              </a:solidFill>
            </a:ln>
            <a:effectLst/>
          </p:spPr>
          <p:style>
            <a:lnRef idx="0">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96541" tIns="96541" rIns="96541" bIns="3871764"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latin typeface="Aptos" panose="02110004020202020204"/>
                  <a:ea typeface="+mn-ea"/>
                  <a:cs typeface="+mn-cs"/>
                </a:rPr>
                <a:t>…more</a:t>
              </a:r>
            </a:p>
          </p:txBody>
        </p:sp>
        <p:sp>
          <p:nvSpPr>
            <p:cNvPr id="72" name="Freeform 71">
              <a:extLst>
                <a:ext uri="{FF2B5EF4-FFF2-40B4-BE49-F238E27FC236}">
                  <a16:creationId xmlns:a16="http://schemas.microsoft.com/office/drawing/2014/main" id="{D6A4B7CF-47D1-DF0D-8717-5F0A51207402}"/>
                </a:ext>
              </a:extLst>
            </p:cNvPr>
            <p:cNvSpPr/>
            <p:nvPr/>
          </p:nvSpPr>
          <p:spPr>
            <a:xfrm>
              <a:off x="10666239" y="2944900"/>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Conversation manager</a:t>
              </a:r>
            </a:p>
          </p:txBody>
        </p:sp>
        <p:sp>
          <p:nvSpPr>
            <p:cNvPr id="40" name="Freeform 39">
              <a:extLst>
                <a:ext uri="{FF2B5EF4-FFF2-40B4-BE49-F238E27FC236}">
                  <a16:creationId xmlns:a16="http://schemas.microsoft.com/office/drawing/2014/main" id="{CDED0BB1-B90E-648C-2738-005D6B6F96A9}"/>
                </a:ext>
              </a:extLst>
            </p:cNvPr>
            <p:cNvSpPr/>
            <p:nvPr/>
          </p:nvSpPr>
          <p:spPr>
            <a:xfrm>
              <a:off x="6001917" y="3664802"/>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Web components</a:t>
              </a:r>
            </a:p>
          </p:txBody>
        </p:sp>
        <p:sp>
          <p:nvSpPr>
            <p:cNvPr id="41" name="Freeform 40">
              <a:extLst>
                <a:ext uri="{FF2B5EF4-FFF2-40B4-BE49-F238E27FC236}">
                  <a16:creationId xmlns:a16="http://schemas.microsoft.com/office/drawing/2014/main" id="{5F5BA1C5-2E03-1100-9902-D912E4395710}"/>
                </a:ext>
              </a:extLst>
            </p:cNvPr>
            <p:cNvSpPr/>
            <p:nvPr/>
          </p:nvSpPr>
          <p:spPr>
            <a:xfrm>
              <a:off x="6001917" y="4384704"/>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CSS styling</a:t>
              </a:r>
            </a:p>
          </p:txBody>
        </p:sp>
        <p:sp>
          <p:nvSpPr>
            <p:cNvPr id="42" name="Freeform 41">
              <a:extLst>
                <a:ext uri="{FF2B5EF4-FFF2-40B4-BE49-F238E27FC236}">
                  <a16:creationId xmlns:a16="http://schemas.microsoft.com/office/drawing/2014/main" id="{B875D694-EB0A-E327-450A-68D6EEC5673A}"/>
                </a:ext>
              </a:extLst>
            </p:cNvPr>
            <p:cNvSpPr/>
            <p:nvPr/>
          </p:nvSpPr>
          <p:spPr>
            <a:xfrm>
              <a:off x="6001917" y="5104606"/>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chemeClr val="tx2"/>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endParaRPr lang="en-US" sz="1000" kern="1200">
                <a:solidFill>
                  <a:sysClr val="windowText" lastClr="000000">
                    <a:hueOff val="0"/>
                    <a:satOff val="0"/>
                    <a:lumOff val="0"/>
                    <a:alphaOff val="0"/>
                  </a:sysClr>
                </a:solidFill>
                <a:latin typeface="Aptos" panose="02110004020202020204"/>
                <a:ea typeface="+mn-ea"/>
                <a:cs typeface="+mn-cs"/>
              </a:endParaRPr>
            </a:p>
          </p:txBody>
        </p:sp>
        <p:sp>
          <p:nvSpPr>
            <p:cNvPr id="43" name="Freeform 42">
              <a:extLst>
                <a:ext uri="{FF2B5EF4-FFF2-40B4-BE49-F238E27FC236}">
                  <a16:creationId xmlns:a16="http://schemas.microsoft.com/office/drawing/2014/main" id="{229FD5DF-AB9D-CF75-15B4-C6DC1032B517}"/>
                </a:ext>
              </a:extLst>
            </p:cNvPr>
            <p:cNvSpPr/>
            <p:nvPr/>
          </p:nvSpPr>
          <p:spPr>
            <a:xfrm>
              <a:off x="6001917" y="5824508"/>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chemeClr val="tx2"/>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endParaRPr lang="en-US" sz="1000" kern="1200">
                <a:solidFill>
                  <a:sysClr val="windowText" lastClr="000000">
                    <a:hueOff val="0"/>
                    <a:satOff val="0"/>
                    <a:lumOff val="0"/>
                    <a:alphaOff val="0"/>
                  </a:sysClr>
                </a:solidFill>
                <a:latin typeface="Aptos" panose="02110004020202020204"/>
                <a:ea typeface="+mn-ea"/>
                <a:cs typeface="+mn-cs"/>
              </a:endParaRPr>
            </a:p>
          </p:txBody>
        </p:sp>
        <p:sp>
          <p:nvSpPr>
            <p:cNvPr id="55" name="Freeform 54">
              <a:extLst>
                <a:ext uri="{FF2B5EF4-FFF2-40B4-BE49-F238E27FC236}">
                  <a16:creationId xmlns:a16="http://schemas.microsoft.com/office/drawing/2014/main" id="{A1401FAA-1AF3-B11C-8C2F-881721965199}"/>
                </a:ext>
              </a:extLst>
            </p:cNvPr>
            <p:cNvSpPr/>
            <p:nvPr/>
          </p:nvSpPr>
          <p:spPr>
            <a:xfrm>
              <a:off x="7167998" y="3664802"/>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Meetings</a:t>
              </a:r>
            </a:p>
          </p:txBody>
        </p:sp>
        <p:sp>
          <p:nvSpPr>
            <p:cNvPr id="56" name="Freeform 55">
              <a:extLst>
                <a:ext uri="{FF2B5EF4-FFF2-40B4-BE49-F238E27FC236}">
                  <a16:creationId xmlns:a16="http://schemas.microsoft.com/office/drawing/2014/main" id="{C8B5A709-C832-BF21-15BF-F0DF672007E2}"/>
                </a:ext>
              </a:extLst>
            </p:cNvPr>
            <p:cNvSpPr/>
            <p:nvPr/>
          </p:nvSpPr>
          <p:spPr>
            <a:xfrm>
              <a:off x="7167998" y="4384704"/>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Chat/Channel Scopes</a:t>
              </a:r>
            </a:p>
          </p:txBody>
        </p:sp>
        <p:sp>
          <p:nvSpPr>
            <p:cNvPr id="57" name="Freeform 56">
              <a:extLst>
                <a:ext uri="{FF2B5EF4-FFF2-40B4-BE49-F238E27FC236}">
                  <a16:creationId xmlns:a16="http://schemas.microsoft.com/office/drawing/2014/main" id="{E59EE40C-AD8F-FAD9-8A59-E2F9B86A88C0}"/>
                </a:ext>
              </a:extLst>
            </p:cNvPr>
            <p:cNvSpPr/>
            <p:nvPr/>
          </p:nvSpPr>
          <p:spPr>
            <a:xfrm>
              <a:off x="7167998" y="5104606"/>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Collab stages</a:t>
              </a:r>
            </a:p>
          </p:txBody>
        </p:sp>
        <p:sp>
          <p:nvSpPr>
            <p:cNvPr id="58" name="Freeform 57">
              <a:extLst>
                <a:ext uri="{FF2B5EF4-FFF2-40B4-BE49-F238E27FC236}">
                  <a16:creationId xmlns:a16="http://schemas.microsoft.com/office/drawing/2014/main" id="{8550AA80-A4BA-F634-EA64-9D64744F2FCD}"/>
                </a:ext>
              </a:extLst>
            </p:cNvPr>
            <p:cNvSpPr/>
            <p:nvPr/>
          </p:nvSpPr>
          <p:spPr>
            <a:xfrm>
              <a:off x="7167998" y="5824508"/>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Message Extensions + Dialogs</a:t>
              </a:r>
            </a:p>
          </p:txBody>
        </p:sp>
        <p:sp>
          <p:nvSpPr>
            <p:cNvPr id="61" name="Freeform 60">
              <a:extLst>
                <a:ext uri="{FF2B5EF4-FFF2-40B4-BE49-F238E27FC236}">
                  <a16:creationId xmlns:a16="http://schemas.microsoft.com/office/drawing/2014/main" id="{8373527F-DCD9-581F-4B99-8042F816F93F}"/>
                </a:ext>
              </a:extLst>
            </p:cNvPr>
            <p:cNvSpPr/>
            <p:nvPr/>
          </p:nvSpPr>
          <p:spPr>
            <a:xfrm>
              <a:off x="8334078" y="3664802"/>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Outlook add-in hooks</a:t>
              </a:r>
            </a:p>
          </p:txBody>
        </p:sp>
        <p:sp>
          <p:nvSpPr>
            <p:cNvPr id="62" name="Freeform 61">
              <a:extLst>
                <a:ext uri="{FF2B5EF4-FFF2-40B4-BE49-F238E27FC236}">
                  <a16:creationId xmlns:a16="http://schemas.microsoft.com/office/drawing/2014/main" id="{294356A0-4200-B16B-2403-DBACD66DBA17}"/>
                </a:ext>
              </a:extLst>
            </p:cNvPr>
            <p:cNvSpPr/>
            <p:nvPr/>
          </p:nvSpPr>
          <p:spPr>
            <a:xfrm>
              <a:off x="8334078" y="4384704"/>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Email contexts</a:t>
              </a:r>
            </a:p>
          </p:txBody>
        </p:sp>
        <p:sp>
          <p:nvSpPr>
            <p:cNvPr id="63" name="Freeform 62">
              <a:extLst>
                <a:ext uri="{FF2B5EF4-FFF2-40B4-BE49-F238E27FC236}">
                  <a16:creationId xmlns:a16="http://schemas.microsoft.com/office/drawing/2014/main" id="{73DBC55E-6B8F-6798-64AB-DCED066A16A4}"/>
                </a:ext>
              </a:extLst>
            </p:cNvPr>
            <p:cNvSpPr/>
            <p:nvPr/>
          </p:nvSpPr>
          <p:spPr>
            <a:xfrm>
              <a:off x="8334078" y="5104606"/>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chemeClr val="tx2"/>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endParaRPr lang="en-US" sz="1000" kern="1200">
                <a:solidFill>
                  <a:sysClr val="windowText" lastClr="000000">
                    <a:hueOff val="0"/>
                    <a:satOff val="0"/>
                    <a:lumOff val="0"/>
                    <a:alphaOff val="0"/>
                  </a:sysClr>
                </a:solidFill>
                <a:latin typeface="Aptos" panose="02110004020202020204"/>
                <a:ea typeface="+mn-ea"/>
                <a:cs typeface="+mn-cs"/>
              </a:endParaRPr>
            </a:p>
          </p:txBody>
        </p:sp>
        <p:sp>
          <p:nvSpPr>
            <p:cNvPr id="64" name="Freeform 63">
              <a:extLst>
                <a:ext uri="{FF2B5EF4-FFF2-40B4-BE49-F238E27FC236}">
                  <a16:creationId xmlns:a16="http://schemas.microsoft.com/office/drawing/2014/main" id="{49274E6B-7564-46B1-0647-4B503905EE97}"/>
                </a:ext>
              </a:extLst>
            </p:cNvPr>
            <p:cNvSpPr/>
            <p:nvPr/>
          </p:nvSpPr>
          <p:spPr>
            <a:xfrm>
              <a:off x="8334078" y="5824508"/>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chemeClr val="tx2"/>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endParaRPr lang="en-US" sz="1000" kern="1200">
                <a:solidFill>
                  <a:sysClr val="windowText" lastClr="000000">
                    <a:hueOff val="0"/>
                    <a:satOff val="0"/>
                    <a:lumOff val="0"/>
                    <a:alphaOff val="0"/>
                  </a:sysClr>
                </a:solidFill>
                <a:latin typeface="Aptos" panose="02110004020202020204"/>
                <a:ea typeface="+mn-ea"/>
                <a:cs typeface="+mn-cs"/>
              </a:endParaRPr>
            </a:p>
          </p:txBody>
        </p:sp>
        <p:sp>
          <p:nvSpPr>
            <p:cNvPr id="67" name="Freeform 66">
              <a:extLst>
                <a:ext uri="{FF2B5EF4-FFF2-40B4-BE49-F238E27FC236}">
                  <a16:creationId xmlns:a16="http://schemas.microsoft.com/office/drawing/2014/main" id="{07D68280-3DAB-A025-2933-88206CBD695F}"/>
                </a:ext>
              </a:extLst>
            </p:cNvPr>
            <p:cNvSpPr/>
            <p:nvPr/>
          </p:nvSpPr>
          <p:spPr>
            <a:xfrm>
              <a:off x="9500159" y="3664802"/>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Sydney orchestrator</a:t>
              </a:r>
            </a:p>
          </p:txBody>
        </p:sp>
        <p:sp>
          <p:nvSpPr>
            <p:cNvPr id="68" name="Freeform 67">
              <a:extLst>
                <a:ext uri="{FF2B5EF4-FFF2-40B4-BE49-F238E27FC236}">
                  <a16:creationId xmlns:a16="http://schemas.microsoft.com/office/drawing/2014/main" id="{E37BF6C7-107B-4EF7-2583-6DC8893F8FC4}"/>
                </a:ext>
              </a:extLst>
            </p:cNvPr>
            <p:cNvSpPr/>
            <p:nvPr/>
          </p:nvSpPr>
          <p:spPr>
            <a:xfrm>
              <a:off x="9500159" y="4384704"/>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M365 grounding</a:t>
              </a:r>
            </a:p>
          </p:txBody>
        </p:sp>
        <p:sp>
          <p:nvSpPr>
            <p:cNvPr id="69" name="Freeform 68">
              <a:extLst>
                <a:ext uri="{FF2B5EF4-FFF2-40B4-BE49-F238E27FC236}">
                  <a16:creationId xmlns:a16="http://schemas.microsoft.com/office/drawing/2014/main" id="{C250CF6C-D054-D539-B439-F1C061A6E369}"/>
                </a:ext>
              </a:extLst>
            </p:cNvPr>
            <p:cNvSpPr/>
            <p:nvPr/>
          </p:nvSpPr>
          <p:spPr>
            <a:xfrm>
              <a:off x="9500159" y="5104606"/>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Code interpreter</a:t>
              </a:r>
            </a:p>
          </p:txBody>
        </p:sp>
        <p:sp>
          <p:nvSpPr>
            <p:cNvPr id="70" name="Freeform 69">
              <a:extLst>
                <a:ext uri="{FF2B5EF4-FFF2-40B4-BE49-F238E27FC236}">
                  <a16:creationId xmlns:a16="http://schemas.microsoft.com/office/drawing/2014/main" id="{9730BBC7-B674-8EE9-CF45-E00B68CE9688}"/>
                </a:ext>
              </a:extLst>
            </p:cNvPr>
            <p:cNvSpPr/>
            <p:nvPr/>
          </p:nvSpPr>
          <p:spPr>
            <a:xfrm>
              <a:off x="9500159" y="5824508"/>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chemeClr val="tx2"/>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endParaRPr lang="en-US" sz="1000" kern="1200">
                <a:solidFill>
                  <a:sysClr val="windowText" lastClr="000000">
                    <a:hueOff val="0"/>
                    <a:satOff val="0"/>
                    <a:lumOff val="0"/>
                    <a:alphaOff val="0"/>
                  </a:sysClr>
                </a:solidFill>
                <a:latin typeface="Aptos" panose="02110004020202020204"/>
                <a:ea typeface="+mn-ea"/>
                <a:cs typeface="+mn-cs"/>
              </a:endParaRPr>
            </a:p>
          </p:txBody>
        </p:sp>
        <p:sp>
          <p:nvSpPr>
            <p:cNvPr id="73" name="Freeform 72">
              <a:extLst>
                <a:ext uri="{FF2B5EF4-FFF2-40B4-BE49-F238E27FC236}">
                  <a16:creationId xmlns:a16="http://schemas.microsoft.com/office/drawing/2014/main" id="{A5DB70AE-4E61-D9B4-1FFC-F2611253C3B3}"/>
                </a:ext>
              </a:extLst>
            </p:cNvPr>
            <p:cNvSpPr/>
            <p:nvPr/>
          </p:nvSpPr>
          <p:spPr>
            <a:xfrm>
              <a:off x="10666239" y="3664802"/>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ysClr val="window" lastClr="FFFFFF">
                <a:hueOff val="0"/>
                <a:satOff val="0"/>
                <a:lumOff val="0"/>
                <a:alphaOff val="0"/>
              </a:sysClr>
            </a:solidFill>
            <a:ln w="19050" cap="flat" cmpd="sng" algn="ctr">
              <a:solidFill>
                <a:schemeClr val="tx2">
                  <a:lumMod val="90000"/>
                </a:schemeClr>
              </a:solid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r>
                <a:rPr lang="en-US" sz="1000" kern="1200">
                  <a:solidFill>
                    <a:sysClr val="windowText" lastClr="000000">
                      <a:hueOff val="0"/>
                      <a:satOff val="0"/>
                      <a:lumOff val="0"/>
                      <a:alphaOff val="0"/>
                    </a:sysClr>
                  </a:solidFill>
                  <a:latin typeface="Aptos" panose="02110004020202020204"/>
                  <a:ea typeface="+mn-ea"/>
                  <a:cs typeface="+mn-cs"/>
                </a:rPr>
                <a:t>TBD</a:t>
              </a:r>
            </a:p>
          </p:txBody>
        </p:sp>
        <p:sp>
          <p:nvSpPr>
            <p:cNvPr id="74" name="Freeform 73">
              <a:extLst>
                <a:ext uri="{FF2B5EF4-FFF2-40B4-BE49-F238E27FC236}">
                  <a16:creationId xmlns:a16="http://schemas.microsoft.com/office/drawing/2014/main" id="{EACBD4E8-C3BE-2697-2700-1FA8D2184587}"/>
                </a:ext>
              </a:extLst>
            </p:cNvPr>
            <p:cNvSpPr/>
            <p:nvPr/>
          </p:nvSpPr>
          <p:spPr>
            <a:xfrm>
              <a:off x="10666239" y="4384704"/>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chemeClr val="tx2"/>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endParaRPr lang="en-US" sz="1000" kern="1200">
                <a:solidFill>
                  <a:sysClr val="windowText" lastClr="000000">
                    <a:hueOff val="0"/>
                    <a:satOff val="0"/>
                    <a:lumOff val="0"/>
                    <a:alphaOff val="0"/>
                  </a:sysClr>
                </a:solidFill>
                <a:latin typeface="Aptos" panose="02110004020202020204"/>
                <a:ea typeface="+mn-ea"/>
                <a:cs typeface="+mn-cs"/>
              </a:endParaRPr>
            </a:p>
          </p:txBody>
        </p:sp>
        <p:sp>
          <p:nvSpPr>
            <p:cNvPr id="75" name="Freeform 74">
              <a:extLst>
                <a:ext uri="{FF2B5EF4-FFF2-40B4-BE49-F238E27FC236}">
                  <a16:creationId xmlns:a16="http://schemas.microsoft.com/office/drawing/2014/main" id="{6442ACAA-9B34-A60B-CB6E-D0FC9E865626}"/>
                </a:ext>
              </a:extLst>
            </p:cNvPr>
            <p:cNvSpPr/>
            <p:nvPr/>
          </p:nvSpPr>
          <p:spPr>
            <a:xfrm>
              <a:off x="10666239" y="5104606"/>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chemeClr val="tx2"/>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endParaRPr lang="en-US" sz="1000" kern="1200">
                <a:solidFill>
                  <a:sysClr val="windowText" lastClr="000000">
                    <a:hueOff val="0"/>
                    <a:satOff val="0"/>
                    <a:lumOff val="0"/>
                    <a:alphaOff val="0"/>
                  </a:sysClr>
                </a:solidFill>
                <a:latin typeface="Aptos" panose="02110004020202020204"/>
                <a:ea typeface="+mn-ea"/>
                <a:cs typeface="+mn-cs"/>
              </a:endParaRPr>
            </a:p>
          </p:txBody>
        </p:sp>
        <p:sp>
          <p:nvSpPr>
            <p:cNvPr id="76" name="Freeform 75">
              <a:extLst>
                <a:ext uri="{FF2B5EF4-FFF2-40B4-BE49-F238E27FC236}">
                  <a16:creationId xmlns:a16="http://schemas.microsoft.com/office/drawing/2014/main" id="{060CCB31-4FF5-F6B6-41BC-09460B6BF3DE}"/>
                </a:ext>
              </a:extLst>
            </p:cNvPr>
            <p:cNvSpPr/>
            <p:nvPr/>
          </p:nvSpPr>
          <p:spPr>
            <a:xfrm>
              <a:off x="10666239" y="5824508"/>
              <a:ext cx="867780" cy="623915"/>
            </a:xfrm>
            <a:custGeom>
              <a:avLst/>
              <a:gdLst>
                <a:gd name="connsiteX0" fmla="*/ 0 w 867780"/>
                <a:gd name="connsiteY0" fmla="*/ 62392 h 623915"/>
                <a:gd name="connsiteX1" fmla="*/ 62392 w 867780"/>
                <a:gd name="connsiteY1" fmla="*/ 0 h 623915"/>
                <a:gd name="connsiteX2" fmla="*/ 805389 w 867780"/>
                <a:gd name="connsiteY2" fmla="*/ 0 h 623915"/>
                <a:gd name="connsiteX3" fmla="*/ 867781 w 867780"/>
                <a:gd name="connsiteY3" fmla="*/ 62392 h 623915"/>
                <a:gd name="connsiteX4" fmla="*/ 867780 w 867780"/>
                <a:gd name="connsiteY4" fmla="*/ 561524 h 623915"/>
                <a:gd name="connsiteX5" fmla="*/ 805388 w 867780"/>
                <a:gd name="connsiteY5" fmla="*/ 623916 h 623915"/>
                <a:gd name="connsiteX6" fmla="*/ 62392 w 867780"/>
                <a:gd name="connsiteY6" fmla="*/ 623915 h 623915"/>
                <a:gd name="connsiteX7" fmla="*/ 0 w 867780"/>
                <a:gd name="connsiteY7" fmla="*/ 561523 h 623915"/>
                <a:gd name="connsiteX8" fmla="*/ 0 w 867780"/>
                <a:gd name="connsiteY8" fmla="*/ 62392 h 623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7780" h="623915">
                  <a:moveTo>
                    <a:pt x="0" y="62392"/>
                  </a:moveTo>
                  <a:cubicBezTo>
                    <a:pt x="0" y="27934"/>
                    <a:pt x="27934" y="0"/>
                    <a:pt x="62392" y="0"/>
                  </a:cubicBezTo>
                  <a:lnTo>
                    <a:pt x="805389" y="0"/>
                  </a:lnTo>
                  <a:cubicBezTo>
                    <a:pt x="839847" y="0"/>
                    <a:pt x="867781" y="27934"/>
                    <a:pt x="867781" y="62392"/>
                  </a:cubicBezTo>
                  <a:cubicBezTo>
                    <a:pt x="867781" y="228769"/>
                    <a:pt x="867780" y="395147"/>
                    <a:pt x="867780" y="561524"/>
                  </a:cubicBezTo>
                  <a:cubicBezTo>
                    <a:pt x="867780" y="595982"/>
                    <a:pt x="839846" y="623916"/>
                    <a:pt x="805388" y="623916"/>
                  </a:cubicBezTo>
                  <a:lnTo>
                    <a:pt x="62392" y="623915"/>
                  </a:lnTo>
                  <a:cubicBezTo>
                    <a:pt x="27934" y="623915"/>
                    <a:pt x="0" y="595981"/>
                    <a:pt x="0" y="561523"/>
                  </a:cubicBezTo>
                  <a:lnTo>
                    <a:pt x="0" y="62392"/>
                  </a:lnTo>
                  <a:close/>
                </a:path>
              </a:pathLst>
            </a:custGeom>
            <a:solidFill>
              <a:schemeClr val="tx2"/>
            </a:solidFill>
            <a:ln w="19050" cap="flat" cmpd="sng" algn="ctr">
              <a:noFill/>
              <a:prstDash val="solid"/>
              <a:miter lim="800000"/>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43674" tIns="37324" rIns="43674" bIns="37324" numCol="1" spcCol="1270" anchor="ctr" anchorCtr="0">
              <a:noAutofit/>
            </a:bodyPr>
            <a:lstStyle/>
            <a:p>
              <a:pPr marL="0" lvl="0" indent="0" algn="ctr" defTabSz="444500">
                <a:lnSpc>
                  <a:spcPct val="90000"/>
                </a:lnSpc>
                <a:spcBef>
                  <a:spcPct val="0"/>
                </a:spcBef>
                <a:spcAft>
                  <a:spcPct val="35000"/>
                </a:spcAft>
                <a:buNone/>
              </a:pPr>
              <a:endParaRPr lang="en-US" sz="1000" kern="1200">
                <a:solidFill>
                  <a:sysClr val="windowText" lastClr="000000">
                    <a:hueOff val="0"/>
                    <a:satOff val="0"/>
                    <a:lumOff val="0"/>
                    <a:alphaOff val="0"/>
                  </a:sysClr>
                </a:solidFill>
                <a:latin typeface="Aptos" panose="02110004020202020204"/>
                <a:ea typeface="+mn-ea"/>
                <a:cs typeface="+mn-cs"/>
              </a:endParaRPr>
            </a:p>
          </p:txBody>
        </p:sp>
      </p:grpSp>
      <p:sp>
        <p:nvSpPr>
          <p:cNvPr id="6" name="Arrow: Down 5">
            <a:extLst>
              <a:ext uri="{FF2B5EF4-FFF2-40B4-BE49-F238E27FC236}">
                <a16:creationId xmlns:a16="http://schemas.microsoft.com/office/drawing/2014/main" id="{78EA1603-16B0-B80D-D72A-CE26CDC442D4}"/>
              </a:ext>
            </a:extLst>
          </p:cNvPr>
          <p:cNvSpPr/>
          <p:nvPr/>
        </p:nvSpPr>
        <p:spPr bwMode="auto">
          <a:xfrm>
            <a:off x="2494722" y="3230217"/>
            <a:ext cx="484632" cy="407505"/>
          </a:xfrm>
          <a:prstGeom prst="downArrow">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08990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68DF4-400D-3A6E-5E22-628B06D960C6}"/>
              </a:ext>
            </a:extLst>
          </p:cNvPr>
          <p:cNvSpPr>
            <a:spLocks noGrp="1"/>
          </p:cNvSpPr>
          <p:nvPr>
            <p:ph type="title"/>
          </p:nvPr>
        </p:nvSpPr>
        <p:spPr>
          <a:xfrm>
            <a:off x="588264" y="2875002"/>
            <a:ext cx="4127692" cy="1107996"/>
          </a:xfrm>
        </p:spPr>
        <p:txBody>
          <a:bodyPr/>
          <a:lstStyle/>
          <a:p>
            <a:r>
              <a:rPr lang="en-AE"/>
              <a:t>Teams Toolkit for Visual Studio Code</a:t>
            </a:r>
          </a:p>
        </p:txBody>
      </p:sp>
      <p:sp>
        <p:nvSpPr>
          <p:cNvPr id="4" name="Text Placeholder 3">
            <a:extLst>
              <a:ext uri="{FF2B5EF4-FFF2-40B4-BE49-F238E27FC236}">
                <a16:creationId xmlns:a16="http://schemas.microsoft.com/office/drawing/2014/main" id="{BEA7E985-CC2C-CB9A-8AC4-CE1A5B7FA909}"/>
              </a:ext>
            </a:extLst>
          </p:cNvPr>
          <p:cNvSpPr txBox="1">
            <a:spLocks/>
          </p:cNvSpPr>
          <p:nvPr/>
        </p:nvSpPr>
        <p:spPr>
          <a:xfrm>
            <a:off x="588264" y="4066531"/>
            <a:ext cx="3946208"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2286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457200"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661988"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855663" marR="0" indent="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None/>
              <a:tabLst/>
              <a:defRPr sz="1200" b="0"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D502A9"/>
              </a:buClr>
              <a:buSzPct val="90000"/>
              <a:buFontTx/>
              <a:buNone/>
              <a:tabLst/>
              <a:defRPr/>
            </a:pPr>
            <a:r>
              <a:rPr kumimoji="0" lang="en-US" sz="1200" b="0" i="0" u="none" strike="noStrike" kern="1200" cap="none" spc="0" normalizeH="0" baseline="0" noProof="0">
                <a:ln>
                  <a:noFill/>
                </a:ln>
                <a:solidFill>
                  <a:srgbClr val="333333"/>
                </a:solidFill>
                <a:effectLst/>
                <a:uLnTx/>
                <a:uFillTx/>
                <a:latin typeface="Open Sans" panose="020B0606030504020204" pitchFamily="34" charset="0"/>
                <a:ea typeface="Open Sans" panose="020B0606030504020204" pitchFamily="34" charset="0"/>
                <a:cs typeface="Open Sans" panose="020B0606030504020204" pitchFamily="34" charset="0"/>
              </a:rPr>
              <a:t>Developer tools for building custom copilots and apps for Teams, Outlook, and the M365 app.</a:t>
            </a:r>
          </a:p>
        </p:txBody>
      </p:sp>
      <p:pic>
        <p:nvPicPr>
          <p:cNvPr id="6" name="Picture 5" descr="A screenshot of a computer&#10;&#10;AI-generated content may be incorrect.">
            <a:extLst>
              <a:ext uri="{FF2B5EF4-FFF2-40B4-BE49-F238E27FC236}">
                <a16:creationId xmlns:a16="http://schemas.microsoft.com/office/drawing/2014/main" id="{3CB625AD-7E10-0262-4096-7F242D60DE7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15956" y="1599939"/>
            <a:ext cx="6379409" cy="3658122"/>
          </a:xfrm>
          <a:prstGeom prst="roundRect">
            <a:avLst>
              <a:gd name="adj" fmla="val 1842"/>
            </a:avLst>
          </a:prstGeom>
          <a:solidFill>
            <a:srgbClr val="FFFFFF">
              <a:shade val="85000"/>
            </a:srgbClr>
          </a:solidFill>
          <a:ln>
            <a:noFill/>
          </a:ln>
          <a:effectLst>
            <a:reflection blurRad="12700" stA="38000" endPos="28000" dist="5000" dir="5400000" sy="-100000" algn="bl" rotWithShape="0"/>
          </a:effectLst>
        </p:spPr>
      </p:pic>
      <p:sp>
        <p:nvSpPr>
          <p:cNvPr id="7" name="TextBox 6">
            <a:extLst>
              <a:ext uri="{FF2B5EF4-FFF2-40B4-BE49-F238E27FC236}">
                <a16:creationId xmlns:a16="http://schemas.microsoft.com/office/drawing/2014/main" id="{154D4610-24C9-2096-4205-A7132A961D14}"/>
              </a:ext>
            </a:extLst>
          </p:cNvPr>
          <p:cNvSpPr txBox="1"/>
          <p:nvPr/>
        </p:nvSpPr>
        <p:spPr>
          <a:xfrm>
            <a:off x="977064" y="5742614"/>
            <a:ext cx="2381293" cy="307777"/>
          </a:xfrm>
          <a:prstGeom prst="rect">
            <a:avLst/>
          </a:prstGeom>
          <a:noFill/>
        </p:spPr>
        <p:txBody>
          <a:bodyPr wrap="none" lIns="0" tIns="0" rIns="0" bIns="0" rtlCol="0">
            <a:spAutoFit/>
          </a:bodyPr>
          <a:lstStyle/>
          <a:p>
            <a:pPr algn="l"/>
            <a:r>
              <a:rPr lang="en-AE" sz="2000"/>
              <a:t>aka.ms/teams-toolkit</a:t>
            </a:r>
          </a:p>
        </p:txBody>
      </p:sp>
      <p:pic>
        <p:nvPicPr>
          <p:cNvPr id="9" name="Graphic 8" descr="Link with solid fill">
            <a:extLst>
              <a:ext uri="{FF2B5EF4-FFF2-40B4-BE49-F238E27FC236}">
                <a16:creationId xmlns:a16="http://schemas.microsoft.com/office/drawing/2014/main" id="{F7940D6F-6CAD-A246-686B-DA0BC87BD3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4" y="5742614"/>
            <a:ext cx="307777" cy="307777"/>
          </a:xfrm>
          <a:prstGeom prst="rect">
            <a:avLst/>
          </a:prstGeom>
        </p:spPr>
      </p:pic>
    </p:spTree>
    <p:extLst>
      <p:ext uri="{BB962C8B-B14F-4D97-AF65-F5344CB8AC3E}">
        <p14:creationId xmlns:p14="http://schemas.microsoft.com/office/powerpoint/2010/main" val="25527619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DE09B9-A00E-81D8-67C2-609B6EAA129D}"/>
              </a:ext>
            </a:extLst>
          </p:cNvPr>
          <p:cNvSpPr>
            <a:spLocks noGrp="1"/>
          </p:cNvSpPr>
          <p:nvPr>
            <p:ph type="title"/>
          </p:nvPr>
        </p:nvSpPr>
        <p:spPr/>
        <p:txBody>
          <a:bodyPr/>
          <a:lstStyle/>
          <a:p>
            <a:r>
              <a:rPr lang="en-US">
                <a:solidFill>
                  <a:schemeClr val="bg1"/>
                </a:solidFill>
              </a:rPr>
              <a:t>Get started easily with Teams Toolkit</a:t>
            </a:r>
          </a:p>
        </p:txBody>
      </p:sp>
      <p:sp>
        <p:nvSpPr>
          <p:cNvPr id="5" name="Content Placeholder 4">
            <a:extLst>
              <a:ext uri="{FF2B5EF4-FFF2-40B4-BE49-F238E27FC236}">
                <a16:creationId xmlns:a16="http://schemas.microsoft.com/office/drawing/2014/main" id="{3BDFDF7C-1B06-BEFD-5ADB-FFBC78E6D72D}"/>
              </a:ext>
            </a:extLst>
          </p:cNvPr>
          <p:cNvSpPr>
            <a:spLocks noGrp="1"/>
          </p:cNvSpPr>
          <p:nvPr>
            <p:ph sz="half" idx="1"/>
          </p:nvPr>
        </p:nvSpPr>
        <p:spPr/>
        <p:txBody>
          <a:bodyPr/>
          <a:lstStyle/>
          <a:p>
            <a:r>
              <a:rPr lang="en-US" dirty="0">
                <a:solidFill>
                  <a:schemeClr val="bg1"/>
                </a:solidFill>
              </a:rPr>
              <a:t>Simple way to get started with project templates</a:t>
            </a:r>
          </a:p>
          <a:p>
            <a:r>
              <a:rPr lang="en-US" dirty="0">
                <a:solidFill>
                  <a:schemeClr val="bg1"/>
                </a:solidFill>
              </a:rPr>
              <a:t>Save time with automatic app registration</a:t>
            </a:r>
          </a:p>
          <a:p>
            <a:r>
              <a:rPr lang="en-US" dirty="0">
                <a:solidFill>
                  <a:schemeClr val="bg1"/>
                </a:solidFill>
              </a:rPr>
              <a:t>Smart defaults for hosting in Azure</a:t>
            </a:r>
          </a:p>
          <a:p>
            <a:r>
              <a:rPr lang="en-US" dirty="0">
                <a:solidFill>
                  <a:schemeClr val="bg1"/>
                </a:solidFill>
              </a:rPr>
              <a:t>Use .NET, JS/TS or Python!</a:t>
            </a:r>
          </a:p>
          <a:p>
            <a:endParaRPr lang="en-US" dirty="0">
              <a:solidFill>
                <a:schemeClr val="bg1"/>
              </a:solidFill>
            </a:endParaRPr>
          </a:p>
          <a:p>
            <a:endParaRPr lang="en-US" dirty="0">
              <a:solidFill>
                <a:schemeClr val="bg1"/>
              </a:solidFill>
            </a:endParaRPr>
          </a:p>
        </p:txBody>
      </p:sp>
      <p:pic>
        <p:nvPicPr>
          <p:cNvPr id="7" name="Content Placeholder 6" descr="A screenshot of a computer&#10;&#10;AI-generated content may be incorrect.">
            <a:extLst>
              <a:ext uri="{FF2B5EF4-FFF2-40B4-BE49-F238E27FC236}">
                <a16:creationId xmlns:a16="http://schemas.microsoft.com/office/drawing/2014/main" id="{D15C6B6E-3325-FCEC-A0E4-EEDC51C6A2D3}"/>
              </a:ext>
            </a:extLst>
          </p:cNvPr>
          <p:cNvPicPr>
            <a:picLocks noGrp="1" noChangeAspect="1"/>
          </p:cNvPicPr>
          <p:nvPr>
            <p:ph sz="half" idx="2"/>
          </p:nvPr>
        </p:nvPicPr>
        <p:blipFill>
          <a:blip r:embed="rId3" cstate="email">
            <a:extLst>
              <a:ext uri="{28A0092B-C50C-407E-A947-70E740481C1C}">
                <a14:useLocalDpi xmlns:a14="http://schemas.microsoft.com/office/drawing/2010/main"/>
              </a:ext>
            </a:extLst>
          </a:blip>
          <a:srcRect/>
          <a:stretch/>
        </p:blipFill>
        <p:spPr>
          <a:xfrm>
            <a:off x="6172202" y="1306286"/>
            <a:ext cx="4972057" cy="4592096"/>
          </a:xfrm>
          <a:prstGeom prst="roundRect">
            <a:avLst>
              <a:gd name="adj" fmla="val 2797"/>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977855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a:extLst>
            <a:ext uri="{FF2B5EF4-FFF2-40B4-BE49-F238E27FC236}">
              <a16:creationId xmlns:a16="http://schemas.microsoft.com/office/drawing/2014/main" id="{8CAA688E-3077-4C89-CDBE-05383BD5666F}"/>
            </a:ext>
          </a:extLst>
        </p:cNvPr>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CBD9AD1-8A9B-9DAA-F360-8695ADAA7CA8}"/>
              </a:ext>
              <a:ext uri="{C183D7F6-B498-43B3-948B-1728B52AA6E4}">
                <adec:decorative xmlns:adec="http://schemas.microsoft.com/office/drawing/2017/decorative" val="1"/>
              </a:ext>
            </a:extLst>
          </p:cNvPr>
          <p:cNvSpPr>
            <a:spLocks/>
          </p:cNvSpPr>
          <p:nvPr/>
        </p:nvSpPr>
        <p:spPr bwMode="auto">
          <a:xfrm>
            <a:off x="583406" y="898682"/>
            <a:ext cx="11025188" cy="5197318"/>
          </a:xfrm>
          <a:prstGeom prst="roundRect">
            <a:avLst>
              <a:gd name="adj" fmla="val 3100"/>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25" name="Title 24">
            <a:extLst>
              <a:ext uri="{FF2B5EF4-FFF2-40B4-BE49-F238E27FC236}">
                <a16:creationId xmlns:a16="http://schemas.microsoft.com/office/drawing/2014/main" id="{A4D91B66-5E1D-4D78-DA52-64AC3CFD6D94}"/>
              </a:ext>
            </a:extLst>
          </p:cNvPr>
          <p:cNvSpPr txBox="1">
            <a:spLocks noGrp="1"/>
          </p:cNvSpPr>
          <p:nvPr>
            <p:ph type="title" idx="4294967295"/>
          </p:nvPr>
        </p:nvSpPr>
        <p:spPr>
          <a:xfrm>
            <a:off x="1282700" y="2505670"/>
            <a:ext cx="9626600" cy="923330"/>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chemeClr val="bg1"/>
                </a:solidFill>
                <a:effectLst/>
                <a:uLnTx/>
                <a:uFillTx/>
                <a:latin typeface="Segoe UI Semibold"/>
                <a:ea typeface="+mn-ea"/>
                <a:cs typeface="+mn-cs"/>
              </a:rPr>
              <a:t>Microsoft 365 Agents SDK</a:t>
            </a:r>
          </a:p>
        </p:txBody>
      </p:sp>
      <p:sp>
        <p:nvSpPr>
          <p:cNvPr id="26" name="Rectangle: Rounded Corners 25">
            <a:extLst>
              <a:ext uri="{FF2B5EF4-FFF2-40B4-BE49-F238E27FC236}">
                <a16:creationId xmlns:a16="http://schemas.microsoft.com/office/drawing/2014/main" id="{3A005F1D-D43D-0097-384C-6F098E651B22}"/>
              </a:ext>
            </a:extLst>
          </p:cNvPr>
          <p:cNvSpPr>
            <a:spLocks/>
          </p:cNvSpPr>
          <p:nvPr/>
        </p:nvSpPr>
        <p:spPr bwMode="auto">
          <a:xfrm>
            <a:off x="4571999" y="1466102"/>
            <a:ext cx="3048002" cy="562630"/>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a:ln>
                  <a:noFill/>
                </a:ln>
                <a:effectLst/>
                <a:uLnTx/>
                <a:uFillTx/>
                <a:latin typeface="Segoe UI Semibold"/>
                <a:ea typeface="+mn-ea"/>
                <a:cs typeface="+mn-cs"/>
              </a:rPr>
              <a:t>Introducing</a:t>
            </a:r>
          </a:p>
        </p:txBody>
      </p:sp>
      <p:sp>
        <p:nvSpPr>
          <p:cNvPr id="3" name="Rectangle 2">
            <a:extLst>
              <a:ext uri="{FF2B5EF4-FFF2-40B4-BE49-F238E27FC236}">
                <a16:creationId xmlns:a16="http://schemas.microsoft.com/office/drawing/2014/main" id="{701E9F2C-2BD6-7BC3-369C-417A9F7FC67E}"/>
              </a:ext>
            </a:extLst>
          </p:cNvPr>
          <p:cNvSpPr>
            <a:spLocks/>
          </p:cNvSpPr>
          <p:nvPr/>
        </p:nvSpPr>
        <p:spPr>
          <a:xfrm>
            <a:off x="1117600" y="4798289"/>
            <a:ext cx="2217614" cy="8309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Segoe UI Semilight" panose="020B0402040204020203" pitchFamily="34" charset="0"/>
              </a:rPr>
              <a:t>Your agent, your way for the most advanced needs</a:t>
            </a:r>
          </a:p>
        </p:txBody>
      </p:sp>
      <p:sp>
        <p:nvSpPr>
          <p:cNvPr id="4" name="Rectangle 3">
            <a:extLst>
              <a:ext uri="{FF2B5EF4-FFF2-40B4-BE49-F238E27FC236}">
                <a16:creationId xmlns:a16="http://schemas.microsoft.com/office/drawing/2014/main" id="{B5D442A9-2DDE-F50B-4E64-888F94451373}"/>
              </a:ext>
            </a:extLst>
          </p:cNvPr>
          <p:cNvSpPr>
            <a:spLocks/>
          </p:cNvSpPr>
          <p:nvPr/>
        </p:nvSpPr>
        <p:spPr>
          <a:xfrm>
            <a:off x="3857156" y="4798289"/>
            <a:ext cx="2187094" cy="8309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UI Semibold"/>
                <a:ea typeface="+mn-ea"/>
                <a:cs typeface="Segoe UI Semilight" panose="020B0402040204020203" pitchFamily="34" charset="0"/>
              </a:rPr>
              <a:t>Build on your terms with Azure AI or </a:t>
            </a:r>
            <a:br>
              <a:rPr kumimoji="0" lang="en-US" sz="1800" b="0" i="0" u="none" strike="noStrike" kern="1200" cap="none" spc="0" normalizeH="0" baseline="0" noProof="0" dirty="0">
                <a:ln>
                  <a:noFill/>
                </a:ln>
                <a:solidFill>
                  <a:schemeClr val="bg1"/>
                </a:solidFill>
                <a:effectLst/>
                <a:uLnTx/>
                <a:uFillTx/>
                <a:latin typeface="Segoe UI Semibold"/>
                <a:ea typeface="+mn-ea"/>
                <a:cs typeface="Segoe UI Semilight" panose="020B0402040204020203" pitchFamily="34" charset="0"/>
              </a:rPr>
            </a:br>
            <a:r>
              <a:rPr kumimoji="0" lang="en-US" sz="1800" b="0" i="0" u="none" strike="noStrike" kern="1200" cap="none" spc="0" normalizeH="0" baseline="0" noProof="0" dirty="0">
                <a:ln>
                  <a:noFill/>
                </a:ln>
                <a:solidFill>
                  <a:schemeClr val="bg1"/>
                </a:solidFill>
                <a:effectLst/>
                <a:uLnTx/>
                <a:uFillTx/>
                <a:latin typeface="Segoe UI Semibold"/>
                <a:ea typeface="+mn-ea"/>
                <a:cs typeface="Segoe UI Semilight" panose="020B0402040204020203" pitchFamily="34" charset="0"/>
              </a:rPr>
              <a:t>your choice</a:t>
            </a:r>
          </a:p>
        </p:txBody>
      </p:sp>
      <p:sp>
        <p:nvSpPr>
          <p:cNvPr id="5" name="Rectangle 4">
            <a:extLst>
              <a:ext uri="{FF2B5EF4-FFF2-40B4-BE49-F238E27FC236}">
                <a16:creationId xmlns:a16="http://schemas.microsoft.com/office/drawing/2014/main" id="{A6F9C733-A3FF-AAB4-9545-B1BE46629D3E}"/>
              </a:ext>
            </a:extLst>
          </p:cNvPr>
          <p:cNvSpPr>
            <a:spLocks/>
          </p:cNvSpPr>
          <p:nvPr/>
        </p:nvSpPr>
        <p:spPr>
          <a:xfrm>
            <a:off x="6389745" y="4798289"/>
            <a:ext cx="2570508" cy="8309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Segoe UI Semilight" panose="020B0402040204020203" pitchFamily="34" charset="0"/>
              </a:rPr>
              <a:t>Seamlessly integrate into and from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Segoe UI Semilight" panose="020B0402040204020203" pitchFamily="34" charset="0"/>
              </a:rPr>
              <a:t>Copilot Studio</a:t>
            </a:r>
          </a:p>
        </p:txBody>
      </p:sp>
      <p:sp>
        <p:nvSpPr>
          <p:cNvPr id="6" name="Rectangle 5">
            <a:extLst>
              <a:ext uri="{FF2B5EF4-FFF2-40B4-BE49-F238E27FC236}">
                <a16:creationId xmlns:a16="http://schemas.microsoft.com/office/drawing/2014/main" id="{A84BBF06-5665-3D88-BEAF-B62422F45B60}"/>
              </a:ext>
            </a:extLst>
          </p:cNvPr>
          <p:cNvSpPr>
            <a:spLocks/>
          </p:cNvSpPr>
          <p:nvPr/>
        </p:nvSpPr>
        <p:spPr>
          <a:xfrm>
            <a:off x="9216190" y="4798289"/>
            <a:ext cx="1680410" cy="8309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Semibold"/>
                <a:ea typeface="+mn-ea"/>
                <a:cs typeface="Segoe UI Semilight" panose="020B0402040204020203" pitchFamily="34" charset="0"/>
              </a:rPr>
              <a:t>Publish across multiple channels</a:t>
            </a:r>
          </a:p>
        </p:txBody>
      </p:sp>
      <p:cxnSp>
        <p:nvCxnSpPr>
          <p:cNvPr id="8" name="Straight Connector 7">
            <a:extLst>
              <a:ext uri="{FF2B5EF4-FFF2-40B4-BE49-F238E27FC236}">
                <a16:creationId xmlns:a16="http://schemas.microsoft.com/office/drawing/2014/main" id="{E24612B8-011C-F5E7-0540-C993DD732ED0}"/>
              </a:ext>
              <a:ext uri="{C183D7F6-B498-43B3-948B-1728B52AA6E4}">
                <adec:decorative xmlns:adec="http://schemas.microsoft.com/office/drawing/2017/decorative" val="1"/>
              </a:ext>
            </a:extLst>
          </p:cNvPr>
          <p:cNvCxnSpPr>
            <a:cxnSpLocks/>
          </p:cNvCxnSpPr>
          <p:nvPr/>
        </p:nvCxnSpPr>
        <p:spPr>
          <a:xfrm>
            <a:off x="3588555" y="4798289"/>
            <a:ext cx="0" cy="92333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5A71234-583E-AF56-F584-D308334973F6}"/>
              </a:ext>
              <a:ext uri="{C183D7F6-B498-43B3-948B-1728B52AA6E4}">
                <adec:decorative xmlns:adec="http://schemas.microsoft.com/office/drawing/2017/decorative" val="1"/>
              </a:ext>
            </a:extLst>
          </p:cNvPr>
          <p:cNvCxnSpPr>
            <a:cxnSpLocks/>
          </p:cNvCxnSpPr>
          <p:nvPr/>
        </p:nvCxnSpPr>
        <p:spPr>
          <a:xfrm>
            <a:off x="6312851" y="4798289"/>
            <a:ext cx="0" cy="92333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04ED5BC-0CC9-1301-6A4C-1D43F80F5D34}"/>
              </a:ext>
              <a:ext uri="{C183D7F6-B498-43B3-948B-1728B52AA6E4}">
                <adec:decorative xmlns:adec="http://schemas.microsoft.com/office/drawing/2017/decorative" val="1"/>
              </a:ext>
            </a:extLst>
          </p:cNvPr>
          <p:cNvCxnSpPr>
            <a:cxnSpLocks/>
          </p:cNvCxnSpPr>
          <p:nvPr/>
        </p:nvCxnSpPr>
        <p:spPr>
          <a:xfrm>
            <a:off x="9037147" y="4798289"/>
            <a:ext cx="0" cy="923330"/>
          </a:xfrm>
          <a:prstGeom prst="line">
            <a:avLst/>
          </a:prstGeom>
          <a:ln>
            <a:solidFill>
              <a:schemeClr val="tx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3" name="Group 12" descr="Your agent, your way for the most advanced needs&#10;">
            <a:extLst>
              <a:ext uri="{FF2B5EF4-FFF2-40B4-BE49-F238E27FC236}">
                <a16:creationId xmlns:a16="http://schemas.microsoft.com/office/drawing/2014/main" id="{61E3DEDA-4A99-89D0-408C-0D97607D408D}"/>
              </a:ext>
            </a:extLst>
          </p:cNvPr>
          <p:cNvGrpSpPr/>
          <p:nvPr/>
        </p:nvGrpSpPr>
        <p:grpSpPr>
          <a:xfrm>
            <a:off x="1930068" y="4116207"/>
            <a:ext cx="592678" cy="594360"/>
            <a:chOff x="1714168" y="1532156"/>
            <a:chExt cx="592678" cy="594360"/>
          </a:xfrm>
        </p:grpSpPr>
        <p:sp>
          <p:nvSpPr>
            <p:cNvPr id="14" name="Oval 13">
              <a:extLst>
                <a:ext uri="{FF2B5EF4-FFF2-40B4-BE49-F238E27FC236}">
                  <a16:creationId xmlns:a16="http://schemas.microsoft.com/office/drawing/2014/main" id="{8890D1F5-AF39-EAF6-F361-22B6B99496FB}"/>
                </a:ext>
              </a:extLst>
            </p:cNvPr>
            <p:cNvSpPr>
              <a:spLocks/>
            </p:cNvSpPr>
            <p:nvPr/>
          </p:nvSpPr>
          <p:spPr bwMode="auto">
            <a:xfrm>
              <a:off x="1714168" y="1532156"/>
              <a:ext cx="592678" cy="59436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5" name="Graphic 26" descr="Icon of a checkmark inside a circle">
              <a:extLst>
                <a:ext uri="{FF2B5EF4-FFF2-40B4-BE49-F238E27FC236}">
                  <a16:creationId xmlns:a16="http://schemas.microsoft.com/office/drawing/2014/main" id="{D51B283F-7B7D-43B1-A862-EF0609A4591A}"/>
                </a:ext>
              </a:extLst>
            </p:cNvPr>
            <p:cNvSpPr>
              <a:spLocks noChangeAspect="1"/>
            </p:cNvSpPr>
            <p:nvPr/>
          </p:nvSpPr>
          <p:spPr>
            <a:xfrm>
              <a:off x="1817710" y="1636539"/>
              <a:ext cx="385594" cy="385594"/>
            </a:xfrm>
            <a:custGeom>
              <a:avLst/>
              <a:gdLst>
                <a:gd name="connsiteX0" fmla="*/ 119818 w 239636"/>
                <a:gd name="connsiteY0" fmla="*/ 0 h 239636"/>
                <a:gd name="connsiteX1" fmla="*/ 239637 w 239636"/>
                <a:gd name="connsiteY1" fmla="*/ 119818 h 239636"/>
                <a:gd name="connsiteX2" fmla="*/ 119818 w 239636"/>
                <a:gd name="connsiteY2" fmla="*/ 239637 h 239636"/>
                <a:gd name="connsiteX3" fmla="*/ 0 w 239636"/>
                <a:gd name="connsiteY3" fmla="*/ 119818 h 239636"/>
                <a:gd name="connsiteX4" fmla="*/ 119818 w 239636"/>
                <a:gd name="connsiteY4" fmla="*/ 0 h 239636"/>
                <a:gd name="connsiteX5" fmla="*/ 119818 w 239636"/>
                <a:gd name="connsiteY5" fmla="*/ 17973 h 239636"/>
                <a:gd name="connsiteX6" fmla="*/ 17973 w 239636"/>
                <a:gd name="connsiteY6" fmla="*/ 119818 h 239636"/>
                <a:gd name="connsiteX7" fmla="*/ 119818 w 239636"/>
                <a:gd name="connsiteY7" fmla="*/ 221664 h 239636"/>
                <a:gd name="connsiteX8" fmla="*/ 221664 w 239636"/>
                <a:gd name="connsiteY8" fmla="*/ 119818 h 239636"/>
                <a:gd name="connsiteX9" fmla="*/ 119818 w 239636"/>
                <a:gd name="connsiteY9" fmla="*/ 17973 h 239636"/>
                <a:gd name="connsiteX10" fmla="*/ 104841 w 239636"/>
                <a:gd name="connsiteY10" fmla="*/ 137064 h 239636"/>
                <a:gd name="connsiteX11" fmla="*/ 158396 w 239636"/>
                <a:gd name="connsiteY11" fmla="*/ 83509 h 239636"/>
                <a:gd name="connsiteX12" fmla="*/ 171104 w 239636"/>
                <a:gd name="connsiteY12" fmla="*/ 83509 h 239636"/>
                <a:gd name="connsiteX13" fmla="*/ 171974 w 239636"/>
                <a:gd name="connsiteY13" fmla="*/ 95210 h 239636"/>
                <a:gd name="connsiteX14" fmla="*/ 171104 w 239636"/>
                <a:gd name="connsiteY14" fmla="*/ 96218 h 239636"/>
                <a:gd name="connsiteX15" fmla="*/ 111195 w 239636"/>
                <a:gd name="connsiteY15" fmla="*/ 156127 h 239636"/>
                <a:gd name="connsiteX16" fmla="*/ 99495 w 239636"/>
                <a:gd name="connsiteY16" fmla="*/ 156997 h 239636"/>
                <a:gd name="connsiteX17" fmla="*/ 98487 w 239636"/>
                <a:gd name="connsiteY17" fmla="*/ 156127 h 239636"/>
                <a:gd name="connsiteX18" fmla="*/ 68532 w 239636"/>
                <a:gd name="connsiteY18" fmla="*/ 126172 h 239636"/>
                <a:gd name="connsiteX19" fmla="*/ 68532 w 239636"/>
                <a:gd name="connsiteY19" fmla="*/ 113464 h 239636"/>
                <a:gd name="connsiteX20" fmla="*/ 80233 w 239636"/>
                <a:gd name="connsiteY20" fmla="*/ 112594 h 239636"/>
                <a:gd name="connsiteX21" fmla="*/ 81241 w 239636"/>
                <a:gd name="connsiteY21" fmla="*/ 113464 h 239636"/>
                <a:gd name="connsiteX22" fmla="*/ 104841 w 239636"/>
                <a:gd name="connsiteY22" fmla="*/ 137064 h 239636"/>
                <a:gd name="connsiteX23" fmla="*/ 158396 w 239636"/>
                <a:gd name="connsiteY23" fmla="*/ 83509 h 239636"/>
                <a:gd name="connsiteX24" fmla="*/ 104841 w 239636"/>
                <a:gd name="connsiteY24" fmla="*/ 137064 h 2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636" h="239636">
                  <a:moveTo>
                    <a:pt x="119818" y="0"/>
                  </a:moveTo>
                  <a:cubicBezTo>
                    <a:pt x="185992" y="0"/>
                    <a:pt x="239637" y="53644"/>
                    <a:pt x="239637" y="119818"/>
                  </a:cubicBezTo>
                  <a:cubicBezTo>
                    <a:pt x="239637" y="185992"/>
                    <a:pt x="185992" y="239637"/>
                    <a:pt x="119818" y="239637"/>
                  </a:cubicBezTo>
                  <a:cubicBezTo>
                    <a:pt x="53644" y="239637"/>
                    <a:pt x="0" y="185992"/>
                    <a:pt x="0" y="119818"/>
                  </a:cubicBezTo>
                  <a:cubicBezTo>
                    <a:pt x="0" y="53644"/>
                    <a:pt x="53644" y="0"/>
                    <a:pt x="119818" y="0"/>
                  </a:cubicBezTo>
                  <a:close/>
                  <a:moveTo>
                    <a:pt x="119818" y="17973"/>
                  </a:moveTo>
                  <a:cubicBezTo>
                    <a:pt x="63571" y="17973"/>
                    <a:pt x="17973" y="63571"/>
                    <a:pt x="17973" y="119818"/>
                  </a:cubicBezTo>
                  <a:cubicBezTo>
                    <a:pt x="17973" y="176066"/>
                    <a:pt x="63571" y="221664"/>
                    <a:pt x="119818" y="221664"/>
                  </a:cubicBezTo>
                  <a:cubicBezTo>
                    <a:pt x="176066" y="221664"/>
                    <a:pt x="221664" y="176066"/>
                    <a:pt x="221664" y="119818"/>
                  </a:cubicBezTo>
                  <a:cubicBezTo>
                    <a:pt x="221664" y="63571"/>
                    <a:pt x="176066" y="17973"/>
                    <a:pt x="119818" y="17973"/>
                  </a:cubicBezTo>
                  <a:close/>
                  <a:moveTo>
                    <a:pt x="104841" y="137064"/>
                  </a:moveTo>
                  <a:lnTo>
                    <a:pt x="158396" y="83509"/>
                  </a:lnTo>
                  <a:cubicBezTo>
                    <a:pt x="161906" y="80000"/>
                    <a:pt x="167595" y="80000"/>
                    <a:pt x="171104" y="83509"/>
                  </a:cubicBezTo>
                  <a:cubicBezTo>
                    <a:pt x="174295" y="86700"/>
                    <a:pt x="174585" y="91692"/>
                    <a:pt x="171974" y="95210"/>
                  </a:cubicBezTo>
                  <a:lnTo>
                    <a:pt x="171104" y="96218"/>
                  </a:lnTo>
                  <a:lnTo>
                    <a:pt x="111195" y="156127"/>
                  </a:lnTo>
                  <a:cubicBezTo>
                    <a:pt x="108005" y="159318"/>
                    <a:pt x="103013" y="159608"/>
                    <a:pt x="99495" y="156997"/>
                  </a:cubicBezTo>
                  <a:lnTo>
                    <a:pt x="98487" y="156127"/>
                  </a:lnTo>
                  <a:lnTo>
                    <a:pt x="68532" y="126172"/>
                  </a:lnTo>
                  <a:cubicBezTo>
                    <a:pt x="65023" y="122663"/>
                    <a:pt x="65023" y="116974"/>
                    <a:pt x="68532" y="113464"/>
                  </a:cubicBezTo>
                  <a:cubicBezTo>
                    <a:pt x="71723" y="110274"/>
                    <a:pt x="76715" y="109984"/>
                    <a:pt x="80233" y="112594"/>
                  </a:cubicBezTo>
                  <a:lnTo>
                    <a:pt x="81241" y="113464"/>
                  </a:lnTo>
                  <a:lnTo>
                    <a:pt x="104841" y="137064"/>
                  </a:lnTo>
                  <a:lnTo>
                    <a:pt x="158396" y="83509"/>
                  </a:lnTo>
                  <a:lnTo>
                    <a:pt x="104841" y="137064"/>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Segoe UI"/>
                <a:ea typeface="+mn-ea"/>
                <a:cs typeface="+mn-cs"/>
              </a:endParaRPr>
            </a:p>
          </p:txBody>
        </p:sp>
      </p:grpSp>
      <p:grpSp>
        <p:nvGrpSpPr>
          <p:cNvPr id="16" name="Group 15" descr="Build on your terms with Azure AI or &#10;your choice&#10;">
            <a:extLst>
              <a:ext uri="{FF2B5EF4-FFF2-40B4-BE49-F238E27FC236}">
                <a16:creationId xmlns:a16="http://schemas.microsoft.com/office/drawing/2014/main" id="{BCD201E5-5289-F82D-0F19-F94F9B254A2F}"/>
              </a:ext>
            </a:extLst>
          </p:cNvPr>
          <p:cNvGrpSpPr/>
          <p:nvPr/>
        </p:nvGrpSpPr>
        <p:grpSpPr>
          <a:xfrm>
            <a:off x="4654364" y="4116207"/>
            <a:ext cx="592678" cy="594360"/>
            <a:chOff x="4438464" y="1532156"/>
            <a:chExt cx="592678" cy="594360"/>
          </a:xfrm>
        </p:grpSpPr>
        <p:sp>
          <p:nvSpPr>
            <p:cNvPr id="17" name="Oval 16">
              <a:extLst>
                <a:ext uri="{FF2B5EF4-FFF2-40B4-BE49-F238E27FC236}">
                  <a16:creationId xmlns:a16="http://schemas.microsoft.com/office/drawing/2014/main" id="{74A126DC-3EC5-3865-3AD6-4450943BDC27}"/>
                </a:ext>
              </a:extLst>
            </p:cNvPr>
            <p:cNvSpPr>
              <a:spLocks/>
            </p:cNvSpPr>
            <p:nvPr/>
          </p:nvSpPr>
          <p:spPr bwMode="auto">
            <a:xfrm>
              <a:off x="4438464" y="1532156"/>
              <a:ext cx="592678" cy="59436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19" name="Graphic 26" descr="Icon of a checkmark inside a circle">
              <a:extLst>
                <a:ext uri="{FF2B5EF4-FFF2-40B4-BE49-F238E27FC236}">
                  <a16:creationId xmlns:a16="http://schemas.microsoft.com/office/drawing/2014/main" id="{A7E74F58-09C3-9A09-F9C5-683561DDBA2A}"/>
                </a:ext>
              </a:extLst>
            </p:cNvPr>
            <p:cNvSpPr>
              <a:spLocks noChangeAspect="1"/>
            </p:cNvSpPr>
            <p:nvPr/>
          </p:nvSpPr>
          <p:spPr>
            <a:xfrm>
              <a:off x="4542006" y="1636539"/>
              <a:ext cx="385594" cy="385594"/>
            </a:xfrm>
            <a:custGeom>
              <a:avLst/>
              <a:gdLst>
                <a:gd name="connsiteX0" fmla="*/ 119818 w 239636"/>
                <a:gd name="connsiteY0" fmla="*/ 0 h 239636"/>
                <a:gd name="connsiteX1" fmla="*/ 239637 w 239636"/>
                <a:gd name="connsiteY1" fmla="*/ 119818 h 239636"/>
                <a:gd name="connsiteX2" fmla="*/ 119818 w 239636"/>
                <a:gd name="connsiteY2" fmla="*/ 239637 h 239636"/>
                <a:gd name="connsiteX3" fmla="*/ 0 w 239636"/>
                <a:gd name="connsiteY3" fmla="*/ 119818 h 239636"/>
                <a:gd name="connsiteX4" fmla="*/ 119818 w 239636"/>
                <a:gd name="connsiteY4" fmla="*/ 0 h 239636"/>
                <a:gd name="connsiteX5" fmla="*/ 119818 w 239636"/>
                <a:gd name="connsiteY5" fmla="*/ 17973 h 239636"/>
                <a:gd name="connsiteX6" fmla="*/ 17973 w 239636"/>
                <a:gd name="connsiteY6" fmla="*/ 119818 h 239636"/>
                <a:gd name="connsiteX7" fmla="*/ 119818 w 239636"/>
                <a:gd name="connsiteY7" fmla="*/ 221664 h 239636"/>
                <a:gd name="connsiteX8" fmla="*/ 221664 w 239636"/>
                <a:gd name="connsiteY8" fmla="*/ 119818 h 239636"/>
                <a:gd name="connsiteX9" fmla="*/ 119818 w 239636"/>
                <a:gd name="connsiteY9" fmla="*/ 17973 h 239636"/>
                <a:gd name="connsiteX10" fmla="*/ 104841 w 239636"/>
                <a:gd name="connsiteY10" fmla="*/ 137064 h 239636"/>
                <a:gd name="connsiteX11" fmla="*/ 158396 w 239636"/>
                <a:gd name="connsiteY11" fmla="*/ 83509 h 239636"/>
                <a:gd name="connsiteX12" fmla="*/ 171104 w 239636"/>
                <a:gd name="connsiteY12" fmla="*/ 83509 h 239636"/>
                <a:gd name="connsiteX13" fmla="*/ 171974 w 239636"/>
                <a:gd name="connsiteY13" fmla="*/ 95210 h 239636"/>
                <a:gd name="connsiteX14" fmla="*/ 171104 w 239636"/>
                <a:gd name="connsiteY14" fmla="*/ 96218 h 239636"/>
                <a:gd name="connsiteX15" fmla="*/ 111195 w 239636"/>
                <a:gd name="connsiteY15" fmla="*/ 156127 h 239636"/>
                <a:gd name="connsiteX16" fmla="*/ 99495 w 239636"/>
                <a:gd name="connsiteY16" fmla="*/ 156997 h 239636"/>
                <a:gd name="connsiteX17" fmla="*/ 98487 w 239636"/>
                <a:gd name="connsiteY17" fmla="*/ 156127 h 239636"/>
                <a:gd name="connsiteX18" fmla="*/ 68532 w 239636"/>
                <a:gd name="connsiteY18" fmla="*/ 126172 h 239636"/>
                <a:gd name="connsiteX19" fmla="*/ 68532 w 239636"/>
                <a:gd name="connsiteY19" fmla="*/ 113464 h 239636"/>
                <a:gd name="connsiteX20" fmla="*/ 80233 w 239636"/>
                <a:gd name="connsiteY20" fmla="*/ 112594 h 239636"/>
                <a:gd name="connsiteX21" fmla="*/ 81241 w 239636"/>
                <a:gd name="connsiteY21" fmla="*/ 113464 h 239636"/>
                <a:gd name="connsiteX22" fmla="*/ 104841 w 239636"/>
                <a:gd name="connsiteY22" fmla="*/ 137064 h 239636"/>
                <a:gd name="connsiteX23" fmla="*/ 158396 w 239636"/>
                <a:gd name="connsiteY23" fmla="*/ 83509 h 239636"/>
                <a:gd name="connsiteX24" fmla="*/ 104841 w 239636"/>
                <a:gd name="connsiteY24" fmla="*/ 137064 h 2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636" h="239636">
                  <a:moveTo>
                    <a:pt x="119818" y="0"/>
                  </a:moveTo>
                  <a:cubicBezTo>
                    <a:pt x="185992" y="0"/>
                    <a:pt x="239637" y="53644"/>
                    <a:pt x="239637" y="119818"/>
                  </a:cubicBezTo>
                  <a:cubicBezTo>
                    <a:pt x="239637" y="185992"/>
                    <a:pt x="185992" y="239637"/>
                    <a:pt x="119818" y="239637"/>
                  </a:cubicBezTo>
                  <a:cubicBezTo>
                    <a:pt x="53644" y="239637"/>
                    <a:pt x="0" y="185992"/>
                    <a:pt x="0" y="119818"/>
                  </a:cubicBezTo>
                  <a:cubicBezTo>
                    <a:pt x="0" y="53644"/>
                    <a:pt x="53644" y="0"/>
                    <a:pt x="119818" y="0"/>
                  </a:cubicBezTo>
                  <a:close/>
                  <a:moveTo>
                    <a:pt x="119818" y="17973"/>
                  </a:moveTo>
                  <a:cubicBezTo>
                    <a:pt x="63571" y="17973"/>
                    <a:pt x="17973" y="63571"/>
                    <a:pt x="17973" y="119818"/>
                  </a:cubicBezTo>
                  <a:cubicBezTo>
                    <a:pt x="17973" y="176066"/>
                    <a:pt x="63571" y="221664"/>
                    <a:pt x="119818" y="221664"/>
                  </a:cubicBezTo>
                  <a:cubicBezTo>
                    <a:pt x="176066" y="221664"/>
                    <a:pt x="221664" y="176066"/>
                    <a:pt x="221664" y="119818"/>
                  </a:cubicBezTo>
                  <a:cubicBezTo>
                    <a:pt x="221664" y="63571"/>
                    <a:pt x="176066" y="17973"/>
                    <a:pt x="119818" y="17973"/>
                  </a:cubicBezTo>
                  <a:close/>
                  <a:moveTo>
                    <a:pt x="104841" y="137064"/>
                  </a:moveTo>
                  <a:lnTo>
                    <a:pt x="158396" y="83509"/>
                  </a:lnTo>
                  <a:cubicBezTo>
                    <a:pt x="161906" y="80000"/>
                    <a:pt x="167595" y="80000"/>
                    <a:pt x="171104" y="83509"/>
                  </a:cubicBezTo>
                  <a:cubicBezTo>
                    <a:pt x="174295" y="86700"/>
                    <a:pt x="174585" y="91692"/>
                    <a:pt x="171974" y="95210"/>
                  </a:cubicBezTo>
                  <a:lnTo>
                    <a:pt x="171104" y="96218"/>
                  </a:lnTo>
                  <a:lnTo>
                    <a:pt x="111195" y="156127"/>
                  </a:lnTo>
                  <a:cubicBezTo>
                    <a:pt x="108005" y="159318"/>
                    <a:pt x="103013" y="159608"/>
                    <a:pt x="99495" y="156997"/>
                  </a:cubicBezTo>
                  <a:lnTo>
                    <a:pt x="98487" y="156127"/>
                  </a:lnTo>
                  <a:lnTo>
                    <a:pt x="68532" y="126172"/>
                  </a:lnTo>
                  <a:cubicBezTo>
                    <a:pt x="65023" y="122663"/>
                    <a:pt x="65023" y="116974"/>
                    <a:pt x="68532" y="113464"/>
                  </a:cubicBezTo>
                  <a:cubicBezTo>
                    <a:pt x="71723" y="110274"/>
                    <a:pt x="76715" y="109984"/>
                    <a:pt x="80233" y="112594"/>
                  </a:cubicBezTo>
                  <a:lnTo>
                    <a:pt x="81241" y="113464"/>
                  </a:lnTo>
                  <a:lnTo>
                    <a:pt x="104841" y="137064"/>
                  </a:lnTo>
                  <a:lnTo>
                    <a:pt x="158396" y="83509"/>
                  </a:lnTo>
                  <a:lnTo>
                    <a:pt x="104841" y="137064"/>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Segoe UI"/>
                <a:ea typeface="+mn-ea"/>
                <a:cs typeface="+mn-cs"/>
              </a:endParaRPr>
            </a:p>
          </p:txBody>
        </p:sp>
      </p:grpSp>
      <p:grpSp>
        <p:nvGrpSpPr>
          <p:cNvPr id="20" name="Group 19" descr="Seamlessly integrate into and from &#10;Copilot Studio&#10;">
            <a:extLst>
              <a:ext uri="{FF2B5EF4-FFF2-40B4-BE49-F238E27FC236}">
                <a16:creationId xmlns:a16="http://schemas.microsoft.com/office/drawing/2014/main" id="{2BCEDFCC-A8C5-303D-D3E3-ED714FCA6316}"/>
              </a:ext>
            </a:extLst>
          </p:cNvPr>
          <p:cNvGrpSpPr/>
          <p:nvPr/>
        </p:nvGrpSpPr>
        <p:grpSpPr>
          <a:xfrm>
            <a:off x="7378660" y="4116207"/>
            <a:ext cx="592678" cy="594360"/>
            <a:chOff x="7162760" y="1532156"/>
            <a:chExt cx="592678" cy="594360"/>
          </a:xfrm>
        </p:grpSpPr>
        <p:sp>
          <p:nvSpPr>
            <p:cNvPr id="21" name="Oval 20">
              <a:extLst>
                <a:ext uri="{FF2B5EF4-FFF2-40B4-BE49-F238E27FC236}">
                  <a16:creationId xmlns:a16="http://schemas.microsoft.com/office/drawing/2014/main" id="{1EEFA7EB-1744-E0F5-FF49-FFFC31E11B37}"/>
                </a:ext>
              </a:extLst>
            </p:cNvPr>
            <p:cNvSpPr>
              <a:spLocks/>
            </p:cNvSpPr>
            <p:nvPr/>
          </p:nvSpPr>
          <p:spPr bwMode="auto">
            <a:xfrm>
              <a:off x="7162760" y="1532156"/>
              <a:ext cx="592678" cy="59436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2" name="Graphic 26" descr="Icon of a checkmark inside a circle">
              <a:extLst>
                <a:ext uri="{FF2B5EF4-FFF2-40B4-BE49-F238E27FC236}">
                  <a16:creationId xmlns:a16="http://schemas.microsoft.com/office/drawing/2014/main" id="{179E3685-28C9-D6FD-76DE-0A9BEEAAA91B}"/>
                </a:ext>
              </a:extLst>
            </p:cNvPr>
            <p:cNvSpPr>
              <a:spLocks noChangeAspect="1"/>
            </p:cNvSpPr>
            <p:nvPr/>
          </p:nvSpPr>
          <p:spPr>
            <a:xfrm>
              <a:off x="7266302" y="1636539"/>
              <a:ext cx="385594" cy="385594"/>
            </a:xfrm>
            <a:custGeom>
              <a:avLst/>
              <a:gdLst>
                <a:gd name="connsiteX0" fmla="*/ 119818 w 239636"/>
                <a:gd name="connsiteY0" fmla="*/ 0 h 239636"/>
                <a:gd name="connsiteX1" fmla="*/ 239637 w 239636"/>
                <a:gd name="connsiteY1" fmla="*/ 119818 h 239636"/>
                <a:gd name="connsiteX2" fmla="*/ 119818 w 239636"/>
                <a:gd name="connsiteY2" fmla="*/ 239637 h 239636"/>
                <a:gd name="connsiteX3" fmla="*/ 0 w 239636"/>
                <a:gd name="connsiteY3" fmla="*/ 119818 h 239636"/>
                <a:gd name="connsiteX4" fmla="*/ 119818 w 239636"/>
                <a:gd name="connsiteY4" fmla="*/ 0 h 239636"/>
                <a:gd name="connsiteX5" fmla="*/ 119818 w 239636"/>
                <a:gd name="connsiteY5" fmla="*/ 17973 h 239636"/>
                <a:gd name="connsiteX6" fmla="*/ 17973 w 239636"/>
                <a:gd name="connsiteY6" fmla="*/ 119818 h 239636"/>
                <a:gd name="connsiteX7" fmla="*/ 119818 w 239636"/>
                <a:gd name="connsiteY7" fmla="*/ 221664 h 239636"/>
                <a:gd name="connsiteX8" fmla="*/ 221664 w 239636"/>
                <a:gd name="connsiteY8" fmla="*/ 119818 h 239636"/>
                <a:gd name="connsiteX9" fmla="*/ 119818 w 239636"/>
                <a:gd name="connsiteY9" fmla="*/ 17973 h 239636"/>
                <a:gd name="connsiteX10" fmla="*/ 104841 w 239636"/>
                <a:gd name="connsiteY10" fmla="*/ 137064 h 239636"/>
                <a:gd name="connsiteX11" fmla="*/ 158396 w 239636"/>
                <a:gd name="connsiteY11" fmla="*/ 83509 h 239636"/>
                <a:gd name="connsiteX12" fmla="*/ 171104 w 239636"/>
                <a:gd name="connsiteY12" fmla="*/ 83509 h 239636"/>
                <a:gd name="connsiteX13" fmla="*/ 171974 w 239636"/>
                <a:gd name="connsiteY13" fmla="*/ 95210 h 239636"/>
                <a:gd name="connsiteX14" fmla="*/ 171104 w 239636"/>
                <a:gd name="connsiteY14" fmla="*/ 96218 h 239636"/>
                <a:gd name="connsiteX15" fmla="*/ 111195 w 239636"/>
                <a:gd name="connsiteY15" fmla="*/ 156127 h 239636"/>
                <a:gd name="connsiteX16" fmla="*/ 99495 w 239636"/>
                <a:gd name="connsiteY16" fmla="*/ 156997 h 239636"/>
                <a:gd name="connsiteX17" fmla="*/ 98487 w 239636"/>
                <a:gd name="connsiteY17" fmla="*/ 156127 h 239636"/>
                <a:gd name="connsiteX18" fmla="*/ 68532 w 239636"/>
                <a:gd name="connsiteY18" fmla="*/ 126172 h 239636"/>
                <a:gd name="connsiteX19" fmla="*/ 68532 w 239636"/>
                <a:gd name="connsiteY19" fmla="*/ 113464 h 239636"/>
                <a:gd name="connsiteX20" fmla="*/ 80233 w 239636"/>
                <a:gd name="connsiteY20" fmla="*/ 112594 h 239636"/>
                <a:gd name="connsiteX21" fmla="*/ 81241 w 239636"/>
                <a:gd name="connsiteY21" fmla="*/ 113464 h 239636"/>
                <a:gd name="connsiteX22" fmla="*/ 104841 w 239636"/>
                <a:gd name="connsiteY22" fmla="*/ 137064 h 239636"/>
                <a:gd name="connsiteX23" fmla="*/ 158396 w 239636"/>
                <a:gd name="connsiteY23" fmla="*/ 83509 h 239636"/>
                <a:gd name="connsiteX24" fmla="*/ 104841 w 239636"/>
                <a:gd name="connsiteY24" fmla="*/ 137064 h 2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636" h="239636">
                  <a:moveTo>
                    <a:pt x="119818" y="0"/>
                  </a:moveTo>
                  <a:cubicBezTo>
                    <a:pt x="185992" y="0"/>
                    <a:pt x="239637" y="53644"/>
                    <a:pt x="239637" y="119818"/>
                  </a:cubicBezTo>
                  <a:cubicBezTo>
                    <a:pt x="239637" y="185992"/>
                    <a:pt x="185992" y="239637"/>
                    <a:pt x="119818" y="239637"/>
                  </a:cubicBezTo>
                  <a:cubicBezTo>
                    <a:pt x="53644" y="239637"/>
                    <a:pt x="0" y="185992"/>
                    <a:pt x="0" y="119818"/>
                  </a:cubicBezTo>
                  <a:cubicBezTo>
                    <a:pt x="0" y="53644"/>
                    <a:pt x="53644" y="0"/>
                    <a:pt x="119818" y="0"/>
                  </a:cubicBezTo>
                  <a:close/>
                  <a:moveTo>
                    <a:pt x="119818" y="17973"/>
                  </a:moveTo>
                  <a:cubicBezTo>
                    <a:pt x="63571" y="17973"/>
                    <a:pt x="17973" y="63571"/>
                    <a:pt x="17973" y="119818"/>
                  </a:cubicBezTo>
                  <a:cubicBezTo>
                    <a:pt x="17973" y="176066"/>
                    <a:pt x="63571" y="221664"/>
                    <a:pt x="119818" y="221664"/>
                  </a:cubicBezTo>
                  <a:cubicBezTo>
                    <a:pt x="176066" y="221664"/>
                    <a:pt x="221664" y="176066"/>
                    <a:pt x="221664" y="119818"/>
                  </a:cubicBezTo>
                  <a:cubicBezTo>
                    <a:pt x="221664" y="63571"/>
                    <a:pt x="176066" y="17973"/>
                    <a:pt x="119818" y="17973"/>
                  </a:cubicBezTo>
                  <a:close/>
                  <a:moveTo>
                    <a:pt x="104841" y="137064"/>
                  </a:moveTo>
                  <a:lnTo>
                    <a:pt x="158396" y="83509"/>
                  </a:lnTo>
                  <a:cubicBezTo>
                    <a:pt x="161906" y="80000"/>
                    <a:pt x="167595" y="80000"/>
                    <a:pt x="171104" y="83509"/>
                  </a:cubicBezTo>
                  <a:cubicBezTo>
                    <a:pt x="174295" y="86700"/>
                    <a:pt x="174585" y="91692"/>
                    <a:pt x="171974" y="95210"/>
                  </a:cubicBezTo>
                  <a:lnTo>
                    <a:pt x="171104" y="96218"/>
                  </a:lnTo>
                  <a:lnTo>
                    <a:pt x="111195" y="156127"/>
                  </a:lnTo>
                  <a:cubicBezTo>
                    <a:pt x="108005" y="159318"/>
                    <a:pt x="103013" y="159608"/>
                    <a:pt x="99495" y="156997"/>
                  </a:cubicBezTo>
                  <a:lnTo>
                    <a:pt x="98487" y="156127"/>
                  </a:lnTo>
                  <a:lnTo>
                    <a:pt x="68532" y="126172"/>
                  </a:lnTo>
                  <a:cubicBezTo>
                    <a:pt x="65023" y="122663"/>
                    <a:pt x="65023" y="116974"/>
                    <a:pt x="68532" y="113464"/>
                  </a:cubicBezTo>
                  <a:cubicBezTo>
                    <a:pt x="71723" y="110274"/>
                    <a:pt x="76715" y="109984"/>
                    <a:pt x="80233" y="112594"/>
                  </a:cubicBezTo>
                  <a:lnTo>
                    <a:pt x="81241" y="113464"/>
                  </a:lnTo>
                  <a:lnTo>
                    <a:pt x="104841" y="137064"/>
                  </a:lnTo>
                  <a:lnTo>
                    <a:pt x="158396" y="83509"/>
                  </a:lnTo>
                  <a:lnTo>
                    <a:pt x="104841" y="137064"/>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Segoe UI"/>
                <a:ea typeface="+mn-ea"/>
                <a:cs typeface="+mn-cs"/>
              </a:endParaRPr>
            </a:p>
          </p:txBody>
        </p:sp>
      </p:grpSp>
      <p:grpSp>
        <p:nvGrpSpPr>
          <p:cNvPr id="23" name="Group 22" descr="Publish across multiple channels&#10;">
            <a:extLst>
              <a:ext uri="{FF2B5EF4-FFF2-40B4-BE49-F238E27FC236}">
                <a16:creationId xmlns:a16="http://schemas.microsoft.com/office/drawing/2014/main" id="{D510083C-B86C-D9BA-033C-7B18FBF331A8}"/>
              </a:ext>
            </a:extLst>
          </p:cNvPr>
          <p:cNvGrpSpPr/>
          <p:nvPr/>
        </p:nvGrpSpPr>
        <p:grpSpPr>
          <a:xfrm>
            <a:off x="9760056" y="4116207"/>
            <a:ext cx="592678" cy="594360"/>
            <a:chOff x="9887056" y="1532156"/>
            <a:chExt cx="592678" cy="594360"/>
          </a:xfrm>
        </p:grpSpPr>
        <p:sp>
          <p:nvSpPr>
            <p:cNvPr id="24" name="Oval 23">
              <a:extLst>
                <a:ext uri="{FF2B5EF4-FFF2-40B4-BE49-F238E27FC236}">
                  <a16:creationId xmlns:a16="http://schemas.microsoft.com/office/drawing/2014/main" id="{79C1D163-31C7-7084-D960-664738096CFB}"/>
                </a:ext>
              </a:extLst>
            </p:cNvPr>
            <p:cNvSpPr>
              <a:spLocks/>
            </p:cNvSpPr>
            <p:nvPr/>
          </p:nvSpPr>
          <p:spPr bwMode="auto">
            <a:xfrm>
              <a:off x="9887056" y="1532156"/>
              <a:ext cx="592678" cy="594360"/>
            </a:xfrm>
            <a:prstGeom prst="ellipse">
              <a:avLst/>
            </a:prstGeom>
            <a:solidFill>
              <a:schemeClr val="tx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bg1"/>
                </a:solidFill>
                <a:effectLst/>
                <a:uLnTx/>
                <a:uFillTx/>
                <a:latin typeface="Segoe UI"/>
                <a:ea typeface="Segoe UI" pitchFamily="34" charset="0"/>
                <a:cs typeface="Segoe UI" pitchFamily="34" charset="0"/>
              </a:endParaRPr>
            </a:p>
          </p:txBody>
        </p:sp>
        <p:sp>
          <p:nvSpPr>
            <p:cNvPr id="27" name="Graphic 26" descr="Icon of a checkmark inside a circle">
              <a:extLst>
                <a:ext uri="{FF2B5EF4-FFF2-40B4-BE49-F238E27FC236}">
                  <a16:creationId xmlns:a16="http://schemas.microsoft.com/office/drawing/2014/main" id="{08982F68-E427-2184-AC72-4141AFC8B29F}"/>
                </a:ext>
              </a:extLst>
            </p:cNvPr>
            <p:cNvSpPr>
              <a:spLocks noChangeAspect="1"/>
            </p:cNvSpPr>
            <p:nvPr/>
          </p:nvSpPr>
          <p:spPr>
            <a:xfrm>
              <a:off x="9990598" y="1636539"/>
              <a:ext cx="385594" cy="385594"/>
            </a:xfrm>
            <a:custGeom>
              <a:avLst/>
              <a:gdLst>
                <a:gd name="connsiteX0" fmla="*/ 119818 w 239636"/>
                <a:gd name="connsiteY0" fmla="*/ 0 h 239636"/>
                <a:gd name="connsiteX1" fmla="*/ 239637 w 239636"/>
                <a:gd name="connsiteY1" fmla="*/ 119818 h 239636"/>
                <a:gd name="connsiteX2" fmla="*/ 119818 w 239636"/>
                <a:gd name="connsiteY2" fmla="*/ 239637 h 239636"/>
                <a:gd name="connsiteX3" fmla="*/ 0 w 239636"/>
                <a:gd name="connsiteY3" fmla="*/ 119818 h 239636"/>
                <a:gd name="connsiteX4" fmla="*/ 119818 w 239636"/>
                <a:gd name="connsiteY4" fmla="*/ 0 h 239636"/>
                <a:gd name="connsiteX5" fmla="*/ 119818 w 239636"/>
                <a:gd name="connsiteY5" fmla="*/ 17973 h 239636"/>
                <a:gd name="connsiteX6" fmla="*/ 17973 w 239636"/>
                <a:gd name="connsiteY6" fmla="*/ 119818 h 239636"/>
                <a:gd name="connsiteX7" fmla="*/ 119818 w 239636"/>
                <a:gd name="connsiteY7" fmla="*/ 221664 h 239636"/>
                <a:gd name="connsiteX8" fmla="*/ 221664 w 239636"/>
                <a:gd name="connsiteY8" fmla="*/ 119818 h 239636"/>
                <a:gd name="connsiteX9" fmla="*/ 119818 w 239636"/>
                <a:gd name="connsiteY9" fmla="*/ 17973 h 239636"/>
                <a:gd name="connsiteX10" fmla="*/ 104841 w 239636"/>
                <a:gd name="connsiteY10" fmla="*/ 137064 h 239636"/>
                <a:gd name="connsiteX11" fmla="*/ 158396 w 239636"/>
                <a:gd name="connsiteY11" fmla="*/ 83509 h 239636"/>
                <a:gd name="connsiteX12" fmla="*/ 171104 w 239636"/>
                <a:gd name="connsiteY12" fmla="*/ 83509 h 239636"/>
                <a:gd name="connsiteX13" fmla="*/ 171974 w 239636"/>
                <a:gd name="connsiteY13" fmla="*/ 95210 h 239636"/>
                <a:gd name="connsiteX14" fmla="*/ 171104 w 239636"/>
                <a:gd name="connsiteY14" fmla="*/ 96218 h 239636"/>
                <a:gd name="connsiteX15" fmla="*/ 111195 w 239636"/>
                <a:gd name="connsiteY15" fmla="*/ 156127 h 239636"/>
                <a:gd name="connsiteX16" fmla="*/ 99495 w 239636"/>
                <a:gd name="connsiteY16" fmla="*/ 156997 h 239636"/>
                <a:gd name="connsiteX17" fmla="*/ 98487 w 239636"/>
                <a:gd name="connsiteY17" fmla="*/ 156127 h 239636"/>
                <a:gd name="connsiteX18" fmla="*/ 68532 w 239636"/>
                <a:gd name="connsiteY18" fmla="*/ 126172 h 239636"/>
                <a:gd name="connsiteX19" fmla="*/ 68532 w 239636"/>
                <a:gd name="connsiteY19" fmla="*/ 113464 h 239636"/>
                <a:gd name="connsiteX20" fmla="*/ 80233 w 239636"/>
                <a:gd name="connsiteY20" fmla="*/ 112594 h 239636"/>
                <a:gd name="connsiteX21" fmla="*/ 81241 w 239636"/>
                <a:gd name="connsiteY21" fmla="*/ 113464 h 239636"/>
                <a:gd name="connsiteX22" fmla="*/ 104841 w 239636"/>
                <a:gd name="connsiteY22" fmla="*/ 137064 h 239636"/>
                <a:gd name="connsiteX23" fmla="*/ 158396 w 239636"/>
                <a:gd name="connsiteY23" fmla="*/ 83509 h 239636"/>
                <a:gd name="connsiteX24" fmla="*/ 104841 w 239636"/>
                <a:gd name="connsiteY24" fmla="*/ 137064 h 23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39636" h="239636">
                  <a:moveTo>
                    <a:pt x="119818" y="0"/>
                  </a:moveTo>
                  <a:cubicBezTo>
                    <a:pt x="185992" y="0"/>
                    <a:pt x="239637" y="53644"/>
                    <a:pt x="239637" y="119818"/>
                  </a:cubicBezTo>
                  <a:cubicBezTo>
                    <a:pt x="239637" y="185992"/>
                    <a:pt x="185992" y="239637"/>
                    <a:pt x="119818" y="239637"/>
                  </a:cubicBezTo>
                  <a:cubicBezTo>
                    <a:pt x="53644" y="239637"/>
                    <a:pt x="0" y="185992"/>
                    <a:pt x="0" y="119818"/>
                  </a:cubicBezTo>
                  <a:cubicBezTo>
                    <a:pt x="0" y="53644"/>
                    <a:pt x="53644" y="0"/>
                    <a:pt x="119818" y="0"/>
                  </a:cubicBezTo>
                  <a:close/>
                  <a:moveTo>
                    <a:pt x="119818" y="17973"/>
                  </a:moveTo>
                  <a:cubicBezTo>
                    <a:pt x="63571" y="17973"/>
                    <a:pt x="17973" y="63571"/>
                    <a:pt x="17973" y="119818"/>
                  </a:cubicBezTo>
                  <a:cubicBezTo>
                    <a:pt x="17973" y="176066"/>
                    <a:pt x="63571" y="221664"/>
                    <a:pt x="119818" y="221664"/>
                  </a:cubicBezTo>
                  <a:cubicBezTo>
                    <a:pt x="176066" y="221664"/>
                    <a:pt x="221664" y="176066"/>
                    <a:pt x="221664" y="119818"/>
                  </a:cubicBezTo>
                  <a:cubicBezTo>
                    <a:pt x="221664" y="63571"/>
                    <a:pt x="176066" y="17973"/>
                    <a:pt x="119818" y="17973"/>
                  </a:cubicBezTo>
                  <a:close/>
                  <a:moveTo>
                    <a:pt x="104841" y="137064"/>
                  </a:moveTo>
                  <a:lnTo>
                    <a:pt x="158396" y="83509"/>
                  </a:lnTo>
                  <a:cubicBezTo>
                    <a:pt x="161906" y="80000"/>
                    <a:pt x="167595" y="80000"/>
                    <a:pt x="171104" y="83509"/>
                  </a:cubicBezTo>
                  <a:cubicBezTo>
                    <a:pt x="174295" y="86700"/>
                    <a:pt x="174585" y="91692"/>
                    <a:pt x="171974" y="95210"/>
                  </a:cubicBezTo>
                  <a:lnTo>
                    <a:pt x="171104" y="96218"/>
                  </a:lnTo>
                  <a:lnTo>
                    <a:pt x="111195" y="156127"/>
                  </a:lnTo>
                  <a:cubicBezTo>
                    <a:pt x="108005" y="159318"/>
                    <a:pt x="103013" y="159608"/>
                    <a:pt x="99495" y="156997"/>
                  </a:cubicBezTo>
                  <a:lnTo>
                    <a:pt x="98487" y="156127"/>
                  </a:lnTo>
                  <a:lnTo>
                    <a:pt x="68532" y="126172"/>
                  </a:lnTo>
                  <a:cubicBezTo>
                    <a:pt x="65023" y="122663"/>
                    <a:pt x="65023" y="116974"/>
                    <a:pt x="68532" y="113464"/>
                  </a:cubicBezTo>
                  <a:cubicBezTo>
                    <a:pt x="71723" y="110274"/>
                    <a:pt x="76715" y="109984"/>
                    <a:pt x="80233" y="112594"/>
                  </a:cubicBezTo>
                  <a:lnTo>
                    <a:pt x="81241" y="113464"/>
                  </a:lnTo>
                  <a:lnTo>
                    <a:pt x="104841" y="137064"/>
                  </a:lnTo>
                  <a:lnTo>
                    <a:pt x="158396" y="83509"/>
                  </a:lnTo>
                  <a:lnTo>
                    <a:pt x="104841" y="137064"/>
                  </a:lnTo>
                  <a:close/>
                </a:path>
              </a:pathLst>
            </a:cu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chemeClr val="bg1"/>
                </a:solidFill>
                <a:effectLst/>
                <a:uLnTx/>
                <a:uFillTx/>
                <a:latin typeface="Segoe UI"/>
                <a:ea typeface="+mn-ea"/>
                <a:cs typeface="+mn-cs"/>
              </a:endParaRPr>
            </a:p>
          </p:txBody>
        </p:sp>
      </p:grpSp>
      <p:sp>
        <p:nvSpPr>
          <p:cNvPr id="28" name="Title 20">
            <a:extLst>
              <a:ext uri="{FF2B5EF4-FFF2-40B4-BE49-F238E27FC236}">
                <a16:creationId xmlns:a16="http://schemas.microsoft.com/office/drawing/2014/main" id="{6A848AC3-828D-F563-2E22-8EC40E9713F9}"/>
              </a:ext>
            </a:extLst>
          </p:cNvPr>
          <p:cNvSpPr txBox="1">
            <a:spLocks/>
          </p:cNvSpPr>
          <p:nvPr/>
        </p:nvSpPr>
        <p:spPr>
          <a:xfrm>
            <a:off x="4810746" y="2138643"/>
            <a:ext cx="2570509" cy="2154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50" normalizeH="0" baseline="0" noProof="0">
                <a:ln w="3175">
                  <a:noFill/>
                </a:ln>
                <a:solidFill>
                  <a:schemeClr val="bg1"/>
                </a:solidFill>
                <a:effectLst/>
                <a:uLnTx/>
                <a:uFillTx/>
                <a:latin typeface="Segoe UI Semilight" panose="020B0402040204020203" pitchFamily="34" charset="0"/>
                <a:ea typeface="+mn-ea"/>
                <a:cs typeface="Segoe UI Semilight" panose="020B0402040204020203" pitchFamily="34" charset="0"/>
              </a:rPr>
              <a:t>Public Preview</a:t>
            </a:r>
          </a:p>
        </p:txBody>
      </p:sp>
    </p:spTree>
    <p:extLst>
      <p:ext uri="{BB962C8B-B14F-4D97-AF65-F5344CB8AC3E}">
        <p14:creationId xmlns:p14="http://schemas.microsoft.com/office/powerpoint/2010/main" val="393444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64" presetClass="path" presetSubtype="0" accel="50000" decel="50000" fill="hold" grpId="1" nodeType="withEffect">
                                  <p:stCondLst>
                                    <p:cond delay="0"/>
                                  </p:stCondLst>
                                  <p:childTnLst>
                                    <p:animMotion origin="layout" path="M 0 0.02431 L 0 -1.11111E-6 " pathEditMode="relative" rAng="0" ptsTypes="AA">
                                      <p:cBhvr>
                                        <p:cTn id="13" dur="500" fill="hold"/>
                                        <p:tgtEl>
                                          <p:spTgt spid="26"/>
                                        </p:tgtEl>
                                        <p:attrNameLst>
                                          <p:attrName>ppt_x</p:attrName>
                                          <p:attrName>ppt_y</p:attrName>
                                        </p:attrNameLst>
                                      </p:cBhvr>
                                      <p:rCtr x="0" y="-1227"/>
                                    </p:animMotion>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64" presetClass="path" presetSubtype="0" accel="50000" decel="50000" fill="hold" grpId="1" nodeType="withEffect">
                                  <p:stCondLst>
                                    <p:cond delay="0"/>
                                  </p:stCondLst>
                                  <p:childTnLst>
                                    <p:animMotion origin="layout" path="M 0 0.0243 L 0 1.11111E-6 " pathEditMode="relative" rAng="0" ptsTypes="AA">
                                      <p:cBhvr>
                                        <p:cTn id="18" dur="500" fill="hold"/>
                                        <p:tgtEl>
                                          <p:spTgt spid="25"/>
                                        </p:tgtEl>
                                        <p:attrNameLst>
                                          <p:attrName>ppt_x</p:attrName>
                                          <p:attrName>ppt_y</p:attrName>
                                        </p:attrNameLst>
                                      </p:cBhvr>
                                      <p:rCtr x="0" y="-1227"/>
                                    </p:animMotion>
                                  </p:childTnLst>
                                </p:cTn>
                              </p:par>
                              <p:par>
                                <p:cTn id="19" presetID="10" presetClass="entr" presetSubtype="0" fill="hold" nodeType="withEffect">
                                  <p:stCondLst>
                                    <p:cond delay="2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64" presetClass="path" presetSubtype="0" accel="50000" decel="50000" fill="hold" nodeType="withEffect">
                                  <p:stCondLst>
                                    <p:cond delay="200"/>
                                  </p:stCondLst>
                                  <p:childTnLst>
                                    <p:animMotion origin="layout" path="M -2.08333E-6 0.0243 L -2.08333E-6 1.48148E-6 " pathEditMode="relative" rAng="0" ptsTypes="AA">
                                      <p:cBhvr>
                                        <p:cTn id="23" dur="500" fill="hold"/>
                                        <p:tgtEl>
                                          <p:spTgt spid="13"/>
                                        </p:tgtEl>
                                        <p:attrNameLst>
                                          <p:attrName>ppt_x</p:attrName>
                                          <p:attrName>ppt_y</p:attrName>
                                        </p:attrNameLst>
                                      </p:cBhvr>
                                      <p:rCtr x="0" y="-1227"/>
                                    </p:animMotion>
                                  </p:childTnLst>
                                </p:cTn>
                              </p:par>
                              <p:par>
                                <p:cTn id="24" presetID="10" presetClass="entr" presetSubtype="0" fill="hold" grpId="0" nodeType="withEffect">
                                  <p:stCondLst>
                                    <p:cond delay="2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64" presetClass="path" presetSubtype="0" accel="50000" decel="50000" fill="hold" grpId="1" nodeType="withEffect">
                                  <p:stCondLst>
                                    <p:cond delay="200"/>
                                  </p:stCondLst>
                                  <p:childTnLst>
                                    <p:animMotion origin="layout" path="M -2.08333E-6 0.0243 L -2.08333E-6 4.81481E-6 " pathEditMode="relative" rAng="0" ptsTypes="AA">
                                      <p:cBhvr>
                                        <p:cTn id="28" dur="500" fill="hold"/>
                                        <p:tgtEl>
                                          <p:spTgt spid="3"/>
                                        </p:tgtEl>
                                        <p:attrNameLst>
                                          <p:attrName>ppt_x</p:attrName>
                                          <p:attrName>ppt_y</p:attrName>
                                        </p:attrNameLst>
                                      </p:cBhvr>
                                      <p:rCtr x="0" y="-1227"/>
                                    </p:animMotion>
                                  </p:childTnLst>
                                </p:cTn>
                              </p:par>
                              <p:par>
                                <p:cTn id="29" presetID="10" presetClass="entr" presetSubtype="0" fill="hold" nodeType="withEffect">
                                  <p:stCondLst>
                                    <p:cond delay="50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5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64" presetClass="path" presetSubtype="0" accel="50000" decel="50000" fill="hold" nodeType="withEffect">
                                  <p:stCondLst>
                                    <p:cond delay="500"/>
                                  </p:stCondLst>
                                  <p:childTnLst>
                                    <p:animMotion origin="layout" path="M 4.16667E-7 0.0243 L 4.16667E-7 1.48148E-6 " pathEditMode="relative" rAng="0" ptsTypes="AA">
                                      <p:cBhvr>
                                        <p:cTn id="36" dur="500" fill="hold"/>
                                        <p:tgtEl>
                                          <p:spTgt spid="16"/>
                                        </p:tgtEl>
                                        <p:attrNameLst>
                                          <p:attrName>ppt_x</p:attrName>
                                          <p:attrName>ppt_y</p:attrName>
                                        </p:attrNameLst>
                                      </p:cBhvr>
                                      <p:rCtr x="0" y="-1227"/>
                                    </p:animMotion>
                                  </p:childTnLst>
                                </p:cTn>
                              </p:par>
                              <p:par>
                                <p:cTn id="37" presetID="10" presetClass="entr" presetSubtype="0" fill="hold" grpId="0" nodeType="withEffect">
                                  <p:stCondLst>
                                    <p:cond delay="50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64" presetClass="path" presetSubtype="0" accel="50000" decel="50000" fill="hold" grpId="1" nodeType="withEffect">
                                  <p:stCondLst>
                                    <p:cond delay="500"/>
                                  </p:stCondLst>
                                  <p:childTnLst>
                                    <p:animMotion origin="layout" path="M 4.16667E-7 0.0243 L 4.16667E-7 4.81481E-6 " pathEditMode="relative" rAng="0" ptsTypes="AA">
                                      <p:cBhvr>
                                        <p:cTn id="41" dur="500" fill="hold"/>
                                        <p:tgtEl>
                                          <p:spTgt spid="4"/>
                                        </p:tgtEl>
                                        <p:attrNameLst>
                                          <p:attrName>ppt_x</p:attrName>
                                          <p:attrName>ppt_y</p:attrName>
                                        </p:attrNameLst>
                                      </p:cBhvr>
                                      <p:rCtr x="0" y="-1227"/>
                                    </p:animMotion>
                                  </p:childTnLst>
                                </p:cTn>
                              </p:par>
                              <p:par>
                                <p:cTn id="42" presetID="10" presetClass="entr" presetSubtype="0" fill="hold" nodeType="withEffect">
                                  <p:stCondLst>
                                    <p:cond delay="75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par>
                                <p:cTn id="45" presetID="10" presetClass="entr" presetSubtype="0" fill="hold" nodeType="withEffect">
                                  <p:stCondLst>
                                    <p:cond delay="75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500"/>
                                        <p:tgtEl>
                                          <p:spTgt spid="20"/>
                                        </p:tgtEl>
                                      </p:cBhvr>
                                    </p:animEffect>
                                  </p:childTnLst>
                                </p:cTn>
                              </p:par>
                              <p:par>
                                <p:cTn id="48" presetID="64" presetClass="path" presetSubtype="0" accel="50000" decel="50000" fill="hold" nodeType="withEffect">
                                  <p:stCondLst>
                                    <p:cond delay="750"/>
                                  </p:stCondLst>
                                  <p:childTnLst>
                                    <p:animMotion origin="layout" path="M 2.91667E-6 0.0243 L 2.91667E-6 1.48148E-6 " pathEditMode="relative" rAng="0" ptsTypes="AA">
                                      <p:cBhvr>
                                        <p:cTn id="49" dur="500" fill="hold"/>
                                        <p:tgtEl>
                                          <p:spTgt spid="20"/>
                                        </p:tgtEl>
                                        <p:attrNameLst>
                                          <p:attrName>ppt_x</p:attrName>
                                          <p:attrName>ppt_y</p:attrName>
                                        </p:attrNameLst>
                                      </p:cBhvr>
                                      <p:rCtr x="0" y="-1227"/>
                                    </p:animMotion>
                                  </p:childTnLst>
                                </p:cTn>
                              </p:par>
                              <p:par>
                                <p:cTn id="50" presetID="10" presetClass="entr" presetSubtype="0" fill="hold" grpId="0" nodeType="withEffect">
                                  <p:stCondLst>
                                    <p:cond delay="75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64" presetClass="path" presetSubtype="0" accel="50000" decel="50000" fill="hold" grpId="1" nodeType="withEffect">
                                  <p:stCondLst>
                                    <p:cond delay="750"/>
                                  </p:stCondLst>
                                  <p:childTnLst>
                                    <p:animMotion origin="layout" path="M 2.91667E-6 0.0243 L 2.91667E-6 4.81481E-6 " pathEditMode="relative" rAng="0" ptsTypes="AA">
                                      <p:cBhvr>
                                        <p:cTn id="54" dur="500" fill="hold"/>
                                        <p:tgtEl>
                                          <p:spTgt spid="5"/>
                                        </p:tgtEl>
                                        <p:attrNameLst>
                                          <p:attrName>ppt_x</p:attrName>
                                          <p:attrName>ppt_y</p:attrName>
                                        </p:attrNameLst>
                                      </p:cBhvr>
                                      <p:rCtr x="0" y="-1227"/>
                                    </p:animMotion>
                                  </p:childTnLst>
                                </p:cTn>
                              </p:par>
                              <p:par>
                                <p:cTn id="55" presetID="10" presetClass="entr" presetSubtype="0" fill="hold" nodeType="withEffect">
                                  <p:stCondLst>
                                    <p:cond delay="100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nodeType="withEffect">
                                  <p:stCondLst>
                                    <p:cond delay="100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par>
                                <p:cTn id="61" presetID="64" presetClass="path" presetSubtype="0" accel="50000" decel="50000" fill="hold" nodeType="withEffect">
                                  <p:stCondLst>
                                    <p:cond delay="1000"/>
                                  </p:stCondLst>
                                  <p:childTnLst>
                                    <p:animMotion origin="layout" path="M 4.16667E-7 0.0243 L 4.16667E-7 1.48148E-6 " pathEditMode="relative" rAng="0" ptsTypes="AA">
                                      <p:cBhvr>
                                        <p:cTn id="62" dur="500" fill="hold"/>
                                        <p:tgtEl>
                                          <p:spTgt spid="23"/>
                                        </p:tgtEl>
                                        <p:attrNameLst>
                                          <p:attrName>ppt_x</p:attrName>
                                          <p:attrName>ppt_y</p:attrName>
                                        </p:attrNameLst>
                                      </p:cBhvr>
                                      <p:rCtr x="0" y="-1227"/>
                                    </p:animMotion>
                                  </p:childTnLst>
                                </p:cTn>
                              </p:par>
                              <p:par>
                                <p:cTn id="63" presetID="10" presetClass="entr" presetSubtype="0" fill="hold" grpId="0" nodeType="withEffect">
                                  <p:stCondLst>
                                    <p:cond delay="1000"/>
                                  </p:stCondLst>
                                  <p:childTnLst>
                                    <p:set>
                                      <p:cBhvr>
                                        <p:cTn id="64" dur="1" fill="hold">
                                          <p:stCondLst>
                                            <p:cond delay="0"/>
                                          </p:stCondLst>
                                        </p:cTn>
                                        <p:tgtEl>
                                          <p:spTgt spid="6"/>
                                        </p:tgtEl>
                                        <p:attrNameLst>
                                          <p:attrName>style.visibility</p:attrName>
                                        </p:attrNameLst>
                                      </p:cBhvr>
                                      <p:to>
                                        <p:strVal val="visible"/>
                                      </p:to>
                                    </p:set>
                                    <p:animEffect transition="in" filter="fade">
                                      <p:cBhvr>
                                        <p:cTn id="65" dur="500"/>
                                        <p:tgtEl>
                                          <p:spTgt spid="6"/>
                                        </p:tgtEl>
                                      </p:cBhvr>
                                    </p:animEffect>
                                  </p:childTnLst>
                                </p:cTn>
                              </p:par>
                              <p:par>
                                <p:cTn id="66" presetID="64" presetClass="path" presetSubtype="0" accel="50000" decel="50000" fill="hold" grpId="1" nodeType="withEffect">
                                  <p:stCondLst>
                                    <p:cond delay="1000"/>
                                  </p:stCondLst>
                                  <p:childTnLst>
                                    <p:animMotion origin="layout" path="M 4.16667E-7 0.0243 L 4.16667E-7 4.81481E-6 " pathEditMode="relative" rAng="0" ptsTypes="AA">
                                      <p:cBhvr>
                                        <p:cTn id="67" dur="500" fill="hold"/>
                                        <p:tgtEl>
                                          <p:spTgt spid="6"/>
                                        </p:tgtEl>
                                        <p:attrNameLst>
                                          <p:attrName>ppt_x</p:attrName>
                                          <p:attrName>ppt_y</p:attrName>
                                        </p:attrNameLst>
                                      </p:cBhvr>
                                      <p:rCtr x="0" y="-1227"/>
                                    </p:animMotion>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64" presetClass="path" presetSubtype="0" accel="50000" decel="50000" fill="hold" grpId="1" nodeType="withEffect">
                                  <p:stCondLst>
                                    <p:cond delay="0"/>
                                  </p:stCondLst>
                                  <p:childTnLst>
                                    <p:animMotion origin="layout" path="M 0 0.02431 L 0 -1.11111E-6 " pathEditMode="relative" rAng="0" ptsTypes="AA">
                                      <p:cBhvr>
                                        <p:cTn id="73" dur="500" fill="hold"/>
                                        <p:tgtEl>
                                          <p:spTgt spid="28"/>
                                        </p:tgtEl>
                                        <p:attrNameLst>
                                          <p:attrName>ppt_x</p:attrName>
                                          <p:attrName>ppt_y</p:attrName>
                                        </p:attrNameLst>
                                      </p:cBhvr>
                                      <p:rCtr x="0" y="-12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p:bldP spid="25" grpId="1"/>
      <p:bldP spid="26" grpId="0" animBg="1"/>
      <p:bldP spid="26" grpId="1" animBg="1"/>
      <p:bldP spid="3" grpId="0"/>
      <p:bldP spid="3" grpId="1"/>
      <p:bldP spid="4" grpId="0"/>
      <p:bldP spid="4" grpId="1"/>
      <p:bldP spid="5" grpId="0"/>
      <p:bldP spid="5" grpId="1"/>
      <p:bldP spid="6" grpId="0"/>
      <p:bldP spid="6" grpId="1"/>
      <p:bldP spid="28" grpId="0"/>
      <p:bldP spid="28" grpId="1"/>
    </p:bldLst>
  </p:timing>
</p:sld>
</file>

<file path=ppt/theme/theme1.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3.xml><?xml version="1.0" encoding="utf-8"?>
<a:theme xmlns:a="http://schemas.openxmlformats.org/drawingml/2006/main" name="Dark 16x9">
  <a:themeElements>
    <a:clrScheme name="Custom 2">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4.potx" id="{4908BB59-E0F9-4262-9337-B2D75939F852}" vid="{D6454D2F-4A81-47D2-9B7E-13FCDC97EE9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1289A688703948BA568FE7D6272F05" ma:contentTypeVersion="14" ma:contentTypeDescription="Create a new document." ma:contentTypeScope="" ma:versionID="8ff5385ff33dc96ff4fa0f9e2057ffcd">
  <xsd:schema xmlns:xsd="http://www.w3.org/2001/XMLSchema" xmlns:xs="http://www.w3.org/2001/XMLSchema" xmlns:p="http://schemas.microsoft.com/office/2006/metadata/properties" xmlns:ns1="http://schemas.microsoft.com/sharepoint/v3" xmlns:ns2="e07b9560-82cc-4f3d-aea9-44c6277445fd" xmlns:ns3="9480bc8b-5f12-413b-ace7-9c780deae2d0" targetNamespace="http://schemas.microsoft.com/office/2006/metadata/properties" ma:root="true" ma:fieldsID="f25df9bbde38ff3d4363ffd29e4309ad" ns1:_="" ns2:_="" ns3:_="">
    <xsd:import namespace="http://schemas.microsoft.com/sharepoint/v3"/>
    <xsd:import namespace="e07b9560-82cc-4f3d-aea9-44c6277445fd"/>
    <xsd:import namespace="9480bc8b-5f12-413b-ace7-9c780deae2d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b9560-82cc-4f3d-aea9-44c6277445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80bc8b-5f12-413b-ace7-9c780deae2d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0159883-c163-4ac0-ac0d-c4ae7a123867}" ma:internalName="TaxCatchAll" ma:showField="CatchAllData" ma:web="9480bc8b-5f12-413b-ace7-9c780deae2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07b9560-82cc-4f3d-aea9-44c6277445fd">
      <Terms xmlns="http://schemas.microsoft.com/office/infopath/2007/PartnerControls"/>
    </lcf76f155ced4ddcb4097134ff3c332f>
    <TaxCatchAll xmlns="9480bc8b-5f12-413b-ace7-9c780deae2d0" xsi:nil="true"/>
  </documentManagement>
</p:properties>
</file>

<file path=customXml/itemProps1.xml><?xml version="1.0" encoding="utf-8"?>
<ds:datastoreItem xmlns:ds="http://schemas.openxmlformats.org/officeDocument/2006/customXml" ds:itemID="{3749CD0F-939F-43A3-ACD6-E1FE68103385}">
  <ds:schemaRefs>
    <ds:schemaRef ds:uri="9480bc8b-5f12-413b-ace7-9c780deae2d0"/>
    <ds:schemaRef ds:uri="e07b9560-82cc-4f3d-aea9-44c6277445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48419D9-581A-44A8-91B6-4F43E1D6982A}">
  <ds:schemaRefs>
    <ds:schemaRef ds:uri="http://schemas.microsoft.com/sharepoint/v3/contenttype/forms"/>
  </ds:schemaRefs>
</ds:datastoreItem>
</file>

<file path=customXml/itemProps3.xml><?xml version="1.0" encoding="utf-8"?>
<ds:datastoreItem xmlns:ds="http://schemas.openxmlformats.org/officeDocument/2006/customXml" ds:itemID="{96433F3D-D6EB-404B-A6A4-2834F1FD1D65}">
  <ds:schemaRefs>
    <ds:schemaRef ds:uri="http://schemas.microsoft.com/office/2006/documentManagement/types"/>
    <ds:schemaRef ds:uri="http://schemas.microsoft.com/sharepoint/v3"/>
    <ds:schemaRef ds:uri="http://schemas.microsoft.com/office/2006/metadata/properties"/>
    <ds:schemaRef ds:uri="e07b9560-82cc-4f3d-aea9-44c6277445fd"/>
    <ds:schemaRef ds:uri="http://purl.org/dc/elements/1.1/"/>
    <ds:schemaRef ds:uri="http://www.w3.org/XML/1998/namespace"/>
    <ds:schemaRef ds:uri="http://purl.org/dc/dcmitype/"/>
    <ds:schemaRef ds:uri="http://schemas.microsoft.com/office/infopath/2007/PartnerControls"/>
    <ds:schemaRef ds:uri="http://schemas.openxmlformats.org/package/2006/metadata/core-properties"/>
    <ds:schemaRef ds:uri="9480bc8b-5f12-413b-ace7-9c780deae2d0"/>
    <ds:schemaRef ds:uri="http://purl.org/dc/te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189</TotalTime>
  <Words>6889</Words>
  <Application>Microsoft Macintosh PowerPoint</Application>
  <PresentationFormat>Widescreen</PresentationFormat>
  <Paragraphs>911</Paragraphs>
  <Slides>45</Slides>
  <Notes>38</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45</vt:i4>
      </vt:variant>
    </vt:vector>
  </HeadingPairs>
  <TitlesOfParts>
    <vt:vector size="64" baseType="lpstr">
      <vt:lpstr>-apple-system</vt:lpstr>
      <vt:lpstr>Aptos</vt:lpstr>
      <vt:lpstr>Arial</vt:lpstr>
      <vt:lpstr>Calibri</vt:lpstr>
      <vt:lpstr>Consolas</vt:lpstr>
      <vt:lpstr>Courier New</vt:lpstr>
      <vt:lpstr>Open Sans</vt:lpstr>
      <vt:lpstr>Segoe Sans Display</vt:lpstr>
      <vt:lpstr>Segoe Sans Display Semibold</vt:lpstr>
      <vt:lpstr>Segoe Sans Text</vt:lpstr>
      <vt:lpstr>Segoe Sans Text Semibold</vt:lpstr>
      <vt:lpstr>Segoe UI</vt:lpstr>
      <vt:lpstr>Segoe UI Semibold</vt:lpstr>
      <vt:lpstr>Segoe UI Semilight</vt:lpstr>
      <vt:lpstr>Segoe UI Variable Display Semilight</vt:lpstr>
      <vt:lpstr>Wingdings</vt:lpstr>
      <vt:lpstr>AI Agents Hack Template Light Mode</vt:lpstr>
      <vt:lpstr>MS Ignite 16:9 Template Dark</vt:lpstr>
      <vt:lpstr>Dark 16x9</vt:lpstr>
      <vt:lpstr>Building custom engine agents with Azure AI Foundry and Visual Studio Code</vt:lpstr>
      <vt:lpstr>Agenda</vt:lpstr>
      <vt:lpstr>Build agents on your terms</vt:lpstr>
      <vt:lpstr>Agent architecture  Custom Engine Agents</vt:lpstr>
      <vt:lpstr>Build for Breadth to Collaborative Depth</vt:lpstr>
      <vt:lpstr>Breadth to Collaborative Depth</vt:lpstr>
      <vt:lpstr>Teams Toolkit for Visual Studio Code</vt:lpstr>
      <vt:lpstr>Get started easily with Teams Toolkit</vt:lpstr>
      <vt:lpstr>Microsoft 365 Agents SDK</vt:lpstr>
      <vt:lpstr>Inside an agent built with the Microsoft 365 Agents SDK</vt:lpstr>
      <vt:lpstr>Microsoft 365 Agents SDK</vt:lpstr>
      <vt:lpstr>Demo</vt:lpstr>
      <vt:lpstr>Agents as Teammates</vt:lpstr>
      <vt:lpstr>Agents</vt:lpstr>
      <vt:lpstr>PowerPoint Presentation</vt:lpstr>
      <vt:lpstr>PowerPoint Presentation</vt:lpstr>
      <vt:lpstr>Agent architecture  Custom Engine Agents</vt:lpstr>
      <vt:lpstr>Agent architecture  Custom Engine Agents</vt:lpstr>
      <vt:lpstr>PowerPoint Presentation</vt:lpstr>
      <vt:lpstr>PowerPoint Presentation</vt:lpstr>
      <vt:lpstr>Agent architecture  Custom Engine Agents</vt:lpstr>
      <vt:lpstr>Agent architecture  Custom Engine Agents</vt:lpstr>
      <vt:lpstr>Knowledge Sources for Collaborative Agents</vt:lpstr>
      <vt:lpstr>Agent architecture  Custom Engine Agents</vt:lpstr>
      <vt:lpstr>Importance of Memory in Agentic Systems</vt:lpstr>
      <vt:lpstr>Memory with Teams AI Library</vt:lpstr>
      <vt:lpstr>Agent architecture  Custom Engine Agents</vt:lpstr>
      <vt:lpstr>Agent architecture  Custom Engine Agents</vt:lpstr>
      <vt:lpstr>Custom Orchestration and Skills </vt:lpstr>
      <vt:lpstr>Live Demo with Team Data Analyst</vt:lpstr>
      <vt:lpstr>Agent architecture  Custom Engine Agents</vt:lpstr>
      <vt:lpstr>Agent architecture  Custom Engine Agents</vt:lpstr>
      <vt:lpstr>Autonomy Based on Trust</vt:lpstr>
      <vt:lpstr>Agent architecture  Custom Engine Agents</vt:lpstr>
      <vt:lpstr>Agent architecture  Custom Engine Agents</vt:lpstr>
      <vt:lpstr>The Right Model for the Right Agent</vt:lpstr>
      <vt:lpstr>Developer Portal Streamline validation, packaging, publishing, and analysis of your agents</vt:lpstr>
      <vt:lpstr>App Validation</vt:lpstr>
      <vt:lpstr>App Package Editor</vt:lpstr>
      <vt:lpstr>Publish Org-Wide or Worldwide with Developer Portal</vt:lpstr>
      <vt:lpstr>Analytics</vt:lpstr>
      <vt:lpstr>PowerPoint Presentation</vt:lpstr>
      <vt:lpstr>PowerPoint Presentation</vt:lpstr>
      <vt:lpstr>PowerPoint Presentation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lastModifiedBy>aycabas (BAMI)</cp:lastModifiedBy>
  <cp:revision>14</cp:revision>
  <dcterms:created xsi:type="dcterms:W3CDTF">2024-08-07T00:36:26Z</dcterms:created>
  <dcterms:modified xsi:type="dcterms:W3CDTF">2025-04-14T06:07:42Z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0x010100831289A688703948BA568FE7D6272F05</vt:lpwstr>
  </property>
  <property fmtid="{D5CDD505-2E9C-101B-9397-08002B2CF9AE}" pid="3" name="MediaServiceImageTags">
    <vt:lpwstr/>
  </property>
  <property fmtid="{D5CDD505-2E9C-101B-9397-08002B2CF9AE}" pid="4" name="MSIP_Label_defa4170-0d19-0005-0004-bc88714345d2_Enabled">
    <vt:lpwstr>true</vt:lpwstr>
  </property>
  <property fmtid="{D5CDD505-2E9C-101B-9397-08002B2CF9AE}" pid="5" name="MSIP_Label_defa4170-0d19-0005-0004-bc88714345d2_SetDate">
    <vt:lpwstr>2025-04-14T05:34:25Z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a283a160-3921-4485-b1bb-43ec2b273a1d</vt:lpwstr>
  </property>
  <property fmtid="{D5CDD505-2E9C-101B-9397-08002B2CF9AE}" pid="9" name="MSIP_Label_defa4170-0d19-0005-0004-bc88714345d2_ActionId">
    <vt:lpwstr>1ec4cea3-deb9-49c7-986b-7ada39ff3642</vt:lpwstr>
  </property>
  <property fmtid="{D5CDD505-2E9C-101B-9397-08002B2CF9AE}" pid="10" name="MSIP_Label_defa4170-0d19-0005-0004-bc88714345d2_ContentBits">
    <vt:lpwstr>0</vt:lpwstr>
  </property>
  <property fmtid="{D5CDD505-2E9C-101B-9397-08002B2CF9AE}" pid="11" name="MSIP_Label_defa4170-0d19-0005-0004-bc88714345d2_Tag">
    <vt:lpwstr>50, 3, 0, 1</vt:lpwstr>
  </property>
</Properties>
</file>